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7" r:id="rId8"/>
    <p:sldId id="261" r:id="rId9"/>
    <p:sldId id="262" r:id="rId10"/>
    <p:sldId id="263" r:id="rId11"/>
    <p:sldId id="264" r:id="rId12"/>
    <p:sldId id="271" r:id="rId13"/>
    <p:sldId id="273" r:id="rId14"/>
    <p:sldId id="268" r:id="rId15"/>
    <p:sldId id="269" r:id="rId16"/>
    <p:sldId id="272" r:id="rId17"/>
    <p:sldId id="274" r:id="rId18"/>
    <p:sldId id="265" r:id="rId19"/>
    <p:sldId id="270" r:id="rId2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-1788" y="-8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B1DD9F-937C-4035-8CD8-11CF60391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F5749D-12F9-4DCD-A664-F0D5681DB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FFF966-F43C-47CF-91BC-95EE813AF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0E8A66-DAD8-47FF-AE96-BCE1BB7C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1093-FF28-48E3-A1DA-6D7F546C5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69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FC49EB-5AFD-491D-B7D0-3F46D0B92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019EB81-C6F2-4B3B-A79D-DF8487A5A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FBD2DC-E988-45AA-96B3-0D706D62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0D3E50-9D45-4771-90CB-114977327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64F1AF-C5B9-4D96-BE26-7C1BFE32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522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92D83C-7E00-4512-A244-283E13DB9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69BEBF-B00C-476C-8CB5-E7FE3411C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753CA3-F02E-4BD4-A4E9-D545B9191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62E879-2591-4951-91A7-AF6C47A2F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DF8471-B50D-47C8-B926-04F5CA21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6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A1FB49-E898-425E-84C7-69E87091A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2CF4E7-5856-4407-AC91-79BA5626A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258427-B815-4CD6-944F-7015859CC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391374-5F98-4990-812A-5BCD07134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AC4DA2-6ADA-4E95-A06A-B9E29B25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07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1E6194-E17E-4EBE-9B3E-B94A032A3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8280CD-9835-4E8E-AE17-612FB7492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C02E5A-0A6A-4CB0-982E-1BBC3D559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288806-6E83-492E-A0C8-0A981E22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C5AE49-44F1-4AA1-AECA-00B961C82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5753E8-FD6C-4BED-AD36-E9CF9FB0B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2427B3-5E89-4689-806A-BE46C3DAFC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8C1F93-9047-4B80-BF69-EA6B50583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51F2E1-A991-465F-A515-7C883A8F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C270B71-56B8-4B40-881A-8E1DFF274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F449FF-60E2-4729-B4E8-14046CB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691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4F0FBB-1C89-48CF-A164-21285C66B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CFB363E-704D-45CC-AC12-6C2372F9A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47CF406-CA1B-4477-9069-58EC4DD97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09B6BC1-F100-4D1C-9E83-0AD46EB6E4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A0BCE1B-B5F3-4AC5-96F9-1EE823F5E5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C2E8B00-B205-48DC-B9FF-8DFD36554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8BF5D7A-B2A5-4642-B783-39327AD90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D7ACB5C-DD86-4738-9468-1FF1E9F4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962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7AADC2-9D56-4E49-B077-BCB1D5F26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132C07D-2D45-4918-B284-80565D4C4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8E0BD8A-2E00-4E9F-BCAD-148B3BD6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890D6CF-32B5-4075-B574-6808A9D2B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239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3A44B40-6257-4285-96A3-8A9A17322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DD69069-CE30-4B90-B79A-9879AC8C8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E384C7F-A9D3-47CA-AD19-AC3EDEABE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8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519D27-C252-4CFB-AEB8-59FEAD379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9C5227-BF07-46E8-8149-CF6B35804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DE1DBB-4012-4C87-AB1F-5CA8BCFE4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6A7C2C-0E93-464E-A80F-09860345C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1848A3-E428-4E87-80F5-0A98D1FDA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CF7AC9-11AA-42D9-8FE9-1D1E1680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282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83DFEC-58CF-4D54-9653-D42D1C191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8B6D775-75D5-4D7C-9829-81FDE2D6E0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98FE08-6D53-4354-943C-3AFE76CA2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553655-8943-4A2F-A409-5B2845D0F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E8B414-1B09-4223-B26F-577426BE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B0D05A-CB11-436E-918D-6F31F6F6D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79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62AF3E4-5FC2-4233-890A-F4CBEA7E7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A756F-8F2B-4E35-A4B8-79BE04E30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072E8F-AA2F-485B-8583-F85AF9DE9F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700B94-F7C6-4A41-BDEC-103C57357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257807-66E4-4875-B189-E69BF4D5E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6.mp4"/><Relationship Id="rId7" Type="http://schemas.openxmlformats.org/officeDocument/2006/relationships/image" Target="../media/image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6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ncbi.nlm.nih.gov/pubmed/26693341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4.mp4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84883"/>
            <a:ext cx="9144000" cy="1825080"/>
          </a:xfrm>
        </p:spPr>
        <p:txBody>
          <a:bodyPr>
            <a:normAutofit/>
          </a:bodyPr>
          <a:lstStyle/>
          <a:p>
            <a:r>
              <a:rPr lang="sk-SK" sz="5400" dirty="0" err="1" smtClean="0"/>
              <a:t>Kardiotoxicita</a:t>
            </a:r>
            <a:r>
              <a:rPr lang="sk-SK" sz="5400" dirty="0" smtClean="0"/>
              <a:t> indukovaná  chemoterapiou</a:t>
            </a:r>
            <a:endParaRPr lang="sk-SK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73676"/>
            <a:ext cx="9144000" cy="835208"/>
          </a:xfrm>
        </p:spPr>
        <p:txBody>
          <a:bodyPr>
            <a:normAutofit/>
          </a:bodyPr>
          <a:lstStyle/>
          <a:p>
            <a:r>
              <a:rPr lang="sk-SK" sz="3200" dirty="0" smtClean="0"/>
              <a:t>Pohľad klinického kardiológa</a:t>
            </a:r>
            <a:endParaRPr lang="sk-SK" sz="32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7110480" y="5745707"/>
            <a:ext cx="4626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/>
              <a:t>MUDr. </a:t>
            </a:r>
            <a:r>
              <a:rPr lang="sk-SK" i="1" dirty="0" smtClean="0"/>
              <a:t>Marek Orban</a:t>
            </a:r>
          </a:p>
          <a:p>
            <a:r>
              <a:rPr lang="sk-SK" i="1" dirty="0" smtClean="0"/>
              <a:t>NUSCH Bratislava</a:t>
            </a:r>
          </a:p>
          <a:p>
            <a:endParaRPr lang="sk-SK" i="1" dirty="0" smtClean="0"/>
          </a:p>
          <a:p>
            <a:endParaRPr lang="sk-S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ED8B4A-35E8-476D-8C52-F318AACE9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4030" r="20859" b="75635"/>
          <a:stretch>
            <a:fillRect/>
          </a:stretch>
        </p:blipFill>
        <p:spPr bwMode="auto">
          <a:xfrm>
            <a:off x="0" y="-1"/>
            <a:ext cx="12192000" cy="181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ĺžnik 1"/>
          <p:cNvSpPr>
            <a:spLocks noChangeArrowheads="1"/>
          </p:cNvSpPr>
          <p:nvPr/>
        </p:nvSpPr>
        <p:spPr bwMode="auto">
          <a:xfrm>
            <a:off x="-9525" y="6581001"/>
            <a:ext cx="76739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"/>
              </a:spcBef>
              <a:buClr>
                <a:schemeClr val="accent2"/>
              </a:buClr>
              <a:buSzPct val="80000"/>
              <a:buFont typeface="Wingdings" pitchFamily="2" charset="2"/>
              <a:buChar char="§"/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5000"/>
              </a:spcBef>
              <a:buClr>
                <a:schemeClr val="accent2"/>
              </a:buClr>
              <a:buSzPct val="8000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5000"/>
              </a:spcBef>
              <a:buClr>
                <a:schemeClr val="accent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5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5000"/>
              </a:spcBef>
              <a:buClr>
                <a:schemeClr val="accent2"/>
              </a:buClr>
              <a:buFont typeface="Wingdings" pitchFamily="2" charset="2"/>
              <a:buChar char="w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w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w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w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w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k-SK" altLang="sk-SK" sz="1200" dirty="0">
                <a:latin typeface="Calibri" pitchFamily="34" charset="0"/>
              </a:rPr>
              <a:t>Prezentácia vznikla s podporou spoločnosti Teva </a:t>
            </a:r>
            <a:r>
              <a:rPr lang="sk-SK" altLang="sk-SK" sz="1200" dirty="0" err="1">
                <a:latin typeface="Calibri" pitchFamily="34" charset="0"/>
              </a:rPr>
              <a:t>Pharmaceuticals</a:t>
            </a:r>
            <a:r>
              <a:rPr lang="sk-SK" altLang="sk-SK" sz="1200" dirty="0">
                <a:latin typeface="Calibri" pitchFamily="34" charset="0"/>
              </a:rPr>
              <a:t> Slovakia, s.r.o</a:t>
            </a:r>
          </a:p>
        </p:txBody>
      </p:sp>
    </p:spTree>
    <p:extLst>
      <p:ext uri="{BB962C8B-B14F-4D97-AF65-F5344CB8AC3E}">
        <p14:creationId xmlns:p14="http://schemas.microsoft.com/office/powerpoint/2010/main" val="26750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96313"/>
            <a:ext cx="10515600" cy="1037967"/>
          </a:xfrm>
        </p:spPr>
        <p:txBody>
          <a:bodyPr/>
          <a:lstStyle/>
          <a:p>
            <a:pPr algn="ctr"/>
            <a:r>
              <a:rPr lang="sk-SK" dirty="0" smtClean="0"/>
              <a:t>ECHO D4 hospitalizácie 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86250"/>
            <a:ext cx="10515600" cy="1899352"/>
          </a:xfrm>
        </p:spPr>
        <p:txBody>
          <a:bodyPr>
            <a:normAutofit/>
          </a:bodyPr>
          <a:lstStyle/>
          <a:p>
            <a:r>
              <a:rPr lang="sk-SK" sz="3200" dirty="0" smtClean="0"/>
              <a:t>EF LK 60% </a:t>
            </a:r>
            <a:r>
              <a:rPr lang="sk-SK" sz="3200" dirty="0"/>
              <a:t>bez </a:t>
            </a:r>
            <a:r>
              <a:rPr lang="sk-SK" sz="3200" dirty="0" smtClean="0"/>
              <a:t>regionálnych porúch </a:t>
            </a:r>
            <a:r>
              <a:rPr lang="sk-SK" sz="3200" dirty="0"/>
              <a:t>kinetiky, bez chlopňových chýb</a:t>
            </a:r>
          </a:p>
          <a:p>
            <a:r>
              <a:rPr lang="sk-SK" sz="3200" dirty="0"/>
              <a:t>Dobrá syst. funkcia PK – TAPSE 23 mm, TDI S vlna 14,2 cm/s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E8AD310-BDA5-4A55-879C-58814E8A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4030" r="20859" b="75635"/>
          <a:stretch>
            <a:fillRect/>
          </a:stretch>
        </p:blipFill>
        <p:spPr bwMode="auto">
          <a:xfrm>
            <a:off x="0" y="0"/>
            <a:ext cx="12192000" cy="149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39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cho6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5438" y="1902277"/>
            <a:ext cx="5546725" cy="4160837"/>
          </a:xfrm>
        </p:spPr>
      </p:pic>
      <p:pic>
        <p:nvPicPr>
          <p:cNvPr id="8" name="echo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90477" y="1902277"/>
            <a:ext cx="5546725" cy="4160837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8D995FF-3CA1-406E-ADC2-87711A15318C}"/>
              </a:ext>
            </a:extLst>
          </p:cNvPr>
          <p:cNvSpPr/>
          <p:nvPr/>
        </p:nvSpPr>
        <p:spPr>
          <a:xfrm>
            <a:off x="4761571" y="2035531"/>
            <a:ext cx="1110592" cy="24811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4FBB748-AF52-4646-9A9A-F62A0CC015EA}"/>
              </a:ext>
            </a:extLst>
          </p:cNvPr>
          <p:cNvSpPr/>
          <p:nvPr/>
        </p:nvSpPr>
        <p:spPr>
          <a:xfrm>
            <a:off x="10726610" y="2035531"/>
            <a:ext cx="1110592" cy="24811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E8AD310-BDA5-4A55-879C-58814E8A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4030" r="20859" b="75635"/>
          <a:stretch>
            <a:fillRect/>
          </a:stretch>
        </p:blipFill>
        <p:spPr bwMode="auto">
          <a:xfrm>
            <a:off x="0" y="0"/>
            <a:ext cx="12192000" cy="149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23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839" y="1973992"/>
            <a:ext cx="94011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3E8AD310-BDA5-4A55-879C-58814E8A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4030" r="20859" b="75635"/>
          <a:stretch>
            <a:fillRect/>
          </a:stretch>
        </p:blipFill>
        <p:spPr bwMode="auto">
          <a:xfrm>
            <a:off x="0" y="0"/>
            <a:ext cx="12192000" cy="160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84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26660"/>
            <a:ext cx="10515600" cy="994119"/>
          </a:xfrm>
        </p:spPr>
        <p:txBody>
          <a:bodyPr/>
          <a:lstStyle/>
          <a:p>
            <a:pPr algn="ctr"/>
            <a:r>
              <a:rPr lang="cs-CZ" dirty="0" err="1" smtClean="0"/>
              <a:t>Kardiovaskulárne</a:t>
            </a:r>
            <a:r>
              <a:rPr lang="cs-CZ" dirty="0" smtClean="0"/>
              <a:t> </a:t>
            </a:r>
            <a:r>
              <a:rPr lang="cs-CZ" dirty="0" err="1" smtClean="0"/>
              <a:t>patólogie</a:t>
            </a:r>
            <a:endParaRPr lang="cs-CZ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3E8AD310-BDA5-4A55-879C-58814E8A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4030" r="20859" b="75635"/>
          <a:stretch>
            <a:fillRect/>
          </a:stretch>
        </p:blipFill>
        <p:spPr bwMode="auto">
          <a:xfrm>
            <a:off x="0" y="-1"/>
            <a:ext cx="12192000" cy="161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617" y="2722730"/>
            <a:ext cx="8055769" cy="345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/>
          <p:cNvSpPr/>
          <p:nvPr/>
        </p:nvSpPr>
        <p:spPr>
          <a:xfrm>
            <a:off x="1791729" y="2525771"/>
            <a:ext cx="6437871" cy="111635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68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EA2D5B9-09DA-443C-820A-2CECC5423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61" t="16918" r="31309" b="23528"/>
          <a:stretch/>
        </p:blipFill>
        <p:spPr>
          <a:xfrm>
            <a:off x="457024" y="708809"/>
            <a:ext cx="5463820" cy="5458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367A9D-E84E-446A-9850-97E856B233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14" t="17001" r="35715" b="11323"/>
          <a:stretch/>
        </p:blipFill>
        <p:spPr>
          <a:xfrm>
            <a:off x="6613676" y="110847"/>
            <a:ext cx="4291389" cy="6636306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258443" y="6285917"/>
            <a:ext cx="3416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latin typeface="AdvOTb7819099"/>
              </a:rPr>
              <a:t>ESC CPG </a:t>
            </a:r>
            <a:r>
              <a:rPr lang="sk-SK" dirty="0" err="1">
                <a:latin typeface="AdvOTb7819099"/>
              </a:rPr>
              <a:t>Position</a:t>
            </a:r>
            <a:r>
              <a:rPr lang="sk-SK" dirty="0">
                <a:latin typeface="AdvOTb7819099"/>
              </a:rPr>
              <a:t> </a:t>
            </a:r>
            <a:r>
              <a:rPr lang="sk-SK" dirty="0" err="1" smtClean="0">
                <a:latin typeface="AdvOTb7819099"/>
              </a:rPr>
              <a:t>Paper</a:t>
            </a:r>
            <a:r>
              <a:rPr lang="sk-SK" dirty="0" smtClean="0">
                <a:latin typeface="AdvOTb7819099"/>
              </a:rPr>
              <a:t>, 2016</a:t>
            </a:r>
            <a:endParaRPr lang="sk-SK" dirty="0"/>
          </a:p>
        </p:txBody>
      </p:sp>
      <p:sp>
        <p:nvSpPr>
          <p:cNvPr id="5" name="Šipka dolů 4"/>
          <p:cNvSpPr/>
          <p:nvPr/>
        </p:nvSpPr>
        <p:spPr>
          <a:xfrm>
            <a:off x="5165124" y="229835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3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4AAAF2-5262-410B-A818-BA38279B5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24268" r="19048" b="22046"/>
          <a:stretch/>
        </p:blipFill>
        <p:spPr>
          <a:xfrm>
            <a:off x="523996" y="1696529"/>
            <a:ext cx="11144007" cy="454297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3E8AD310-BDA5-4A55-879C-58814E8A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4030" r="20859" b="75635"/>
          <a:stretch>
            <a:fillRect/>
          </a:stretch>
        </p:blipFill>
        <p:spPr bwMode="auto">
          <a:xfrm>
            <a:off x="0" y="-1"/>
            <a:ext cx="12192000" cy="148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ěticípá hvězda 1"/>
          <p:cNvSpPr/>
          <p:nvPr/>
        </p:nvSpPr>
        <p:spPr>
          <a:xfrm>
            <a:off x="3805880" y="2817341"/>
            <a:ext cx="494271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Pěticípá hvězda 4"/>
          <p:cNvSpPr/>
          <p:nvPr/>
        </p:nvSpPr>
        <p:spPr>
          <a:xfrm>
            <a:off x="3805880" y="3385751"/>
            <a:ext cx="494271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98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50" y="531341"/>
            <a:ext cx="9995905" cy="614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3"/>
          <p:cNvCxnSpPr/>
          <p:nvPr/>
        </p:nvCxnSpPr>
        <p:spPr>
          <a:xfrm>
            <a:off x="1519881" y="2829697"/>
            <a:ext cx="9144000" cy="77600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1519881" y="3742450"/>
            <a:ext cx="9144000" cy="6936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85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643450"/>
            <a:ext cx="10515600" cy="1087394"/>
          </a:xfrm>
        </p:spPr>
        <p:txBody>
          <a:bodyPr/>
          <a:lstStyle/>
          <a:p>
            <a:pPr algn="ctr"/>
            <a:endParaRPr lang="cs-CZ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3E8AD310-BDA5-4A55-879C-58814E8A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4030" r="20859" b="75635"/>
          <a:stretch>
            <a:fillRect/>
          </a:stretch>
        </p:blipFill>
        <p:spPr bwMode="auto">
          <a:xfrm>
            <a:off x="0" y="-1"/>
            <a:ext cx="12192000" cy="16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941" y="1752177"/>
            <a:ext cx="3624198" cy="500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8363196" y="6172886"/>
            <a:ext cx="3659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 smtClean="0">
                <a:hlinkClick r:id="rId4" tooltip="Echo research and practice."/>
              </a:rPr>
              <a:t>Tarr</a:t>
            </a:r>
            <a:r>
              <a:rPr lang="cs-CZ" sz="1400" dirty="0" smtClean="0">
                <a:hlinkClick r:id="rId4" tooltip="Echo research and practice."/>
              </a:rPr>
              <a:t> et al; Echo </a:t>
            </a:r>
            <a:r>
              <a:rPr lang="cs-CZ" sz="1400" dirty="0">
                <a:hlinkClick r:id="rId4" tooltip="Echo research and practice."/>
              </a:rPr>
              <a:t>Res </a:t>
            </a:r>
            <a:r>
              <a:rPr lang="cs-CZ" sz="1400" dirty="0" err="1">
                <a:hlinkClick r:id="rId4" tooltip="Echo research and practice."/>
              </a:rPr>
              <a:t>Pract</a:t>
            </a:r>
            <a:r>
              <a:rPr lang="cs-CZ" sz="1400" dirty="0">
                <a:hlinkClick r:id="rId4" tooltip="Echo research and practice."/>
              </a:rPr>
              <a:t>.</a:t>
            </a:r>
            <a:r>
              <a:rPr lang="cs-CZ" sz="1400" dirty="0"/>
              <a:t> 2015 </a:t>
            </a:r>
            <a:r>
              <a:rPr lang="cs-CZ" sz="1400" dirty="0" err="1"/>
              <a:t>Sep</a:t>
            </a:r>
            <a:r>
              <a:rPr lang="cs-CZ" sz="1400" dirty="0"/>
              <a:t> 1;2(3):81-8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7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574" y="1198993"/>
            <a:ext cx="10515600" cy="1325563"/>
          </a:xfrm>
        </p:spPr>
        <p:txBody>
          <a:bodyPr/>
          <a:lstStyle/>
          <a:p>
            <a:r>
              <a:rPr lang="sk-SK" dirty="0"/>
              <a:t>mFOLFOX – 5 fluorouracil + oxaliplatina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975" y="2524556"/>
            <a:ext cx="10972799" cy="4195481"/>
          </a:xfrm>
        </p:spPr>
        <p:txBody>
          <a:bodyPr>
            <a:normAutofit/>
          </a:bodyPr>
          <a:lstStyle/>
          <a:p>
            <a:r>
              <a:rPr lang="sk-SK" sz="3200" dirty="0"/>
              <a:t>Najčastejšie sa prezentuje stenokardiami</a:t>
            </a:r>
          </a:p>
          <a:p>
            <a:r>
              <a:rPr lang="sk-SK" sz="3200" dirty="0"/>
              <a:t>Býva spôsobená koronarospazmom, ale môže navodiť aj akútne srdcové zlyhávanie</a:t>
            </a:r>
          </a:p>
          <a:p>
            <a:r>
              <a:rPr lang="sk-SK" sz="3200" dirty="0"/>
              <a:t>Len na úrovni case reportov</a:t>
            </a:r>
          </a:p>
          <a:p>
            <a:r>
              <a:rPr lang="sk-SK" sz="3200" dirty="0"/>
              <a:t>Sú popisované prípady kardiotoxicity 5FU s akútnym priebehom pozorované pri prvom cykle chemoterapie</a:t>
            </a:r>
          </a:p>
          <a:p>
            <a:r>
              <a:rPr lang="sk-SK" sz="3200" dirty="0"/>
              <a:t>U oxaliplatiny sú dáta týkajúce sa kardiotoxicity v zmysle srdcového zlyhania ešte strohejšie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E8AD310-BDA5-4A55-879C-58814E8A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4030" r="20859" b="75635"/>
          <a:stretch>
            <a:fillRect/>
          </a:stretch>
        </p:blipFill>
        <p:spPr bwMode="auto">
          <a:xfrm>
            <a:off x="0" y="-1"/>
            <a:ext cx="12192000" cy="154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9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285" y="2854410"/>
            <a:ext cx="10995429" cy="2137719"/>
          </a:xfrm>
        </p:spPr>
        <p:txBody>
          <a:bodyPr>
            <a:normAutofit/>
          </a:bodyPr>
          <a:lstStyle/>
          <a:p>
            <a:pPr algn="ctr"/>
            <a:r>
              <a:rPr lang="sk-SK" sz="4400" dirty="0"/>
              <a:t>Ďakujem za </a:t>
            </a:r>
            <a:r>
              <a:rPr lang="sk-SK" sz="4400" dirty="0" smtClean="0"/>
              <a:t>pozornosť</a:t>
            </a:r>
            <a:br>
              <a:rPr lang="sk-SK" sz="4400" dirty="0" smtClean="0"/>
            </a:br>
            <a:r>
              <a:rPr lang="sk-SK" dirty="0">
                <a:latin typeface="Brush Script MT" panose="03060802040406070304" pitchFamily="66" charset="0"/>
              </a:rPr>
              <a:t/>
            </a:r>
            <a:br>
              <a:rPr lang="sk-SK" dirty="0">
                <a:latin typeface="Brush Script MT" panose="03060802040406070304" pitchFamily="66" charset="0"/>
              </a:rPr>
            </a:br>
            <a:r>
              <a:rPr lang="sk-SK" sz="4900" dirty="0" smtClean="0">
                <a:latin typeface="Brush Script MT" panose="03060802040406070304" pitchFamily="66" charset="0"/>
              </a:rPr>
              <a:t>...a teším sa na spoluprácu...</a:t>
            </a:r>
            <a:endParaRPr lang="sk-SK" sz="4900" dirty="0">
              <a:latin typeface="Brush Script MT" panose="03060802040406070304" pitchFamily="66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3E8AD310-BDA5-4A55-879C-58814E8A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4030" r="20859" b="75635"/>
          <a:stretch>
            <a:fillRect/>
          </a:stretch>
        </p:blipFill>
        <p:spPr bwMode="auto">
          <a:xfrm>
            <a:off x="0" y="0"/>
            <a:ext cx="12192000" cy="139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74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63195" y="1269386"/>
            <a:ext cx="9214395" cy="481378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endParaRPr lang="en-US" dirty="0"/>
          </a:p>
          <a:p>
            <a:r>
              <a:rPr lang="sk-SK" sz="2800" dirty="0"/>
              <a:t>65-ročný pacient doteraz neliečený</a:t>
            </a:r>
          </a:p>
          <a:p>
            <a:r>
              <a:rPr lang="sk-SK" sz="2800" dirty="0"/>
              <a:t>10/2018 dg. Ca rekta s MTS v pečeni</a:t>
            </a:r>
          </a:p>
          <a:p>
            <a:r>
              <a:rPr lang="sk-SK" sz="2800" dirty="0"/>
              <a:t>9.1.2019 nastúpil na NOÚ na 1.cyklus neoadjuvantnej CHT (mFOLFOX)</a:t>
            </a:r>
          </a:p>
          <a:p>
            <a:r>
              <a:rPr lang="sk-SK" sz="2800" dirty="0"/>
              <a:t>Počas podávania CHT recid. stenokardie, reagujúce na NTG, v noci natočené EKG – zhodnetené ako STEMI lat., naliečný ako AKS (ANP+Trombex+heparin) a odoslaný akútne za účelom direktnej PKI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3E1F80-8A6C-42A2-917E-D6DEBD4F6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4030" r="20859" b="75635"/>
          <a:stretch>
            <a:fillRect/>
          </a:stretch>
        </p:blipFill>
        <p:spPr bwMode="auto">
          <a:xfrm>
            <a:off x="0" y="0"/>
            <a:ext cx="12192000" cy="171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14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1151"/>
            <a:ext cx="10515600" cy="1415664"/>
          </a:xfrm>
        </p:spPr>
        <p:txBody>
          <a:bodyPr/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sk-SK" dirty="0"/>
              <a:t>EKG z </a:t>
            </a:r>
            <a:r>
              <a:rPr lang="sk-SK" dirty="0" smtClean="0"/>
              <a:t>NOU</a:t>
            </a:r>
            <a:endParaRPr lang="sk-S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19" y="2174447"/>
            <a:ext cx="8396561" cy="440204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8AD310-BDA5-4A55-879C-58814E8A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4030" r="20859" b="75635"/>
          <a:stretch>
            <a:fillRect/>
          </a:stretch>
        </p:blipFill>
        <p:spPr bwMode="auto">
          <a:xfrm>
            <a:off x="0" y="-1"/>
            <a:ext cx="12192000" cy="154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61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96313"/>
            <a:ext cx="10515600" cy="779646"/>
          </a:xfrm>
        </p:spPr>
        <p:txBody>
          <a:bodyPr/>
          <a:lstStyle/>
          <a:p>
            <a:pPr algn="ctr"/>
            <a:r>
              <a:rPr lang="sk-SK" dirty="0"/>
              <a:t>EKG po </a:t>
            </a:r>
            <a:r>
              <a:rPr lang="sk-SK" dirty="0" smtClean="0"/>
              <a:t>PKI</a:t>
            </a:r>
            <a:endParaRPr lang="sk-SK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58" y="2190812"/>
            <a:ext cx="9559683" cy="438676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8AD310-BDA5-4A55-879C-58814E8A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4030" r="20859" b="75635"/>
          <a:stretch>
            <a:fillRect/>
          </a:stretch>
        </p:blipFill>
        <p:spPr bwMode="auto">
          <a:xfrm>
            <a:off x="0" y="-1"/>
            <a:ext cx="12192000" cy="145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43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678" y="1332899"/>
            <a:ext cx="10515600" cy="1325563"/>
          </a:xfrm>
        </p:spPr>
        <p:txBody>
          <a:bodyPr/>
          <a:lstStyle/>
          <a:p>
            <a:pPr algn="ctr"/>
            <a:r>
              <a:rPr lang="sk-SK" dirty="0"/>
              <a:t>Laboratórne výsledky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322" y="3211663"/>
            <a:ext cx="10515600" cy="2496118"/>
          </a:xfrm>
        </p:spPr>
        <p:txBody>
          <a:bodyPr>
            <a:normAutofit/>
          </a:bodyPr>
          <a:lstStyle/>
          <a:p>
            <a:r>
              <a:rPr lang="sk-SK" sz="3200" dirty="0"/>
              <a:t>hsTNT  109...98...93 ng/l</a:t>
            </a:r>
          </a:p>
          <a:p>
            <a:r>
              <a:rPr lang="sk-SK" sz="3200" dirty="0"/>
              <a:t>proBNP  1713....585 ng/l</a:t>
            </a:r>
          </a:p>
          <a:p>
            <a:r>
              <a:rPr lang="sk-SK" sz="3200" dirty="0"/>
              <a:t>Mineralogram, ren. a hepat. parametre ako aj lipidogram v norme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E8AD310-BDA5-4A55-879C-58814E8A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4030" r="20859" b="75635"/>
          <a:stretch>
            <a:fillRect/>
          </a:stretch>
        </p:blipFill>
        <p:spPr bwMode="auto">
          <a:xfrm>
            <a:off x="0" y="0"/>
            <a:ext cx="12192000" cy="148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11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196" y="1296093"/>
            <a:ext cx="10515600" cy="1325563"/>
          </a:xfrm>
        </p:spPr>
        <p:txBody>
          <a:bodyPr/>
          <a:lstStyle/>
          <a:p>
            <a:pPr algn="ctr"/>
            <a:r>
              <a:rPr lang="sk-SK" dirty="0" err="1" smtClean="0"/>
              <a:t>Koronarografia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196" y="3057658"/>
            <a:ext cx="10515600" cy="2756000"/>
          </a:xfrm>
        </p:spPr>
        <p:txBody>
          <a:bodyPr>
            <a:normAutofit/>
          </a:bodyPr>
          <a:lstStyle/>
          <a:p>
            <a:r>
              <a:rPr lang="sk-SK" sz="3200" dirty="0"/>
              <a:t>RIA v strednom úseku stenóza QCA 48%</a:t>
            </a:r>
          </a:p>
          <a:p>
            <a:r>
              <a:rPr lang="sk-SK" sz="3200" dirty="0"/>
              <a:t>RD2 v str, úseku stenóza 75% TIMI III</a:t>
            </a:r>
          </a:p>
          <a:p>
            <a:r>
              <a:rPr lang="sk-SK" sz="3200" dirty="0"/>
              <a:t>Inak okrajové nerovnosti</a:t>
            </a:r>
          </a:p>
          <a:p>
            <a:r>
              <a:rPr lang="sk-SK" sz="3200" dirty="0"/>
              <a:t>Realizovaná ad hoc PKI na RD2 s implantáciou BMS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E8AD310-BDA5-4A55-879C-58814E8A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4030" r="20859" b="75635"/>
          <a:stretch>
            <a:fillRect/>
          </a:stretch>
        </p:blipFill>
        <p:spPr bwMode="auto">
          <a:xfrm>
            <a:off x="0" y="0"/>
            <a:ext cx="12192000" cy="159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37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kg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500" y="1857828"/>
            <a:ext cx="5583238" cy="4187825"/>
          </a:xfrm>
        </p:spPr>
      </p:pic>
      <p:pic>
        <p:nvPicPr>
          <p:cNvPr id="8" name="pk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1563" y="1857828"/>
            <a:ext cx="5629275" cy="422275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3C507D-2C73-4833-BE2A-300BF9FA4327}"/>
              </a:ext>
            </a:extLst>
          </p:cNvPr>
          <p:cNvSpPr/>
          <p:nvPr/>
        </p:nvSpPr>
        <p:spPr>
          <a:xfrm>
            <a:off x="4772253" y="1857828"/>
            <a:ext cx="1001485" cy="5100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F20E617-8E6F-4ABF-BA82-C2E37CE576E4}"/>
              </a:ext>
            </a:extLst>
          </p:cNvPr>
          <p:cNvSpPr/>
          <p:nvPr/>
        </p:nvSpPr>
        <p:spPr>
          <a:xfrm>
            <a:off x="10779353" y="1857828"/>
            <a:ext cx="1001485" cy="5100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E8AD310-BDA5-4A55-879C-58814E8A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4030" r="20859" b="75635"/>
          <a:stretch>
            <a:fillRect/>
          </a:stretch>
        </p:blipFill>
        <p:spPr bwMode="auto">
          <a:xfrm>
            <a:off x="0" y="0"/>
            <a:ext cx="12192000" cy="145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06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072" y="1433384"/>
            <a:ext cx="10515600" cy="1040164"/>
          </a:xfrm>
        </p:spPr>
        <p:txBody>
          <a:bodyPr/>
          <a:lstStyle/>
          <a:p>
            <a:pPr algn="ctr"/>
            <a:r>
              <a:rPr lang="sk-SK" dirty="0" smtClean="0"/>
              <a:t>ECHO </a:t>
            </a:r>
            <a:r>
              <a:rPr lang="sk-SK" dirty="0"/>
              <a:t>– ráno po PKI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072" y="2913280"/>
            <a:ext cx="10515600" cy="2910004"/>
          </a:xfrm>
        </p:spPr>
        <p:txBody>
          <a:bodyPr>
            <a:normAutofit/>
          </a:bodyPr>
          <a:lstStyle/>
          <a:p>
            <a:r>
              <a:rPr lang="sk-SK" sz="3200" dirty="0"/>
              <a:t>Nedilat. LK s EF 17%, ťažká globálna hypokinéza, anterolat. až akinéza</a:t>
            </a:r>
          </a:p>
          <a:p>
            <a:r>
              <a:rPr lang="sk-SK" sz="3200" dirty="0"/>
              <a:t>Mierne redukovaná syst. Funkcia aj PK – TAPSE 15 mm, TDI S vlna 8,2 cm/s</a:t>
            </a:r>
          </a:p>
          <a:p>
            <a:r>
              <a:rPr lang="sk-SK" sz="3200" dirty="0"/>
              <a:t>Bez významných chlopňových chýb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E8AD310-BDA5-4A55-879C-58814E8A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4030" r="20859" b="75635"/>
          <a:stretch>
            <a:fillRect/>
          </a:stretch>
        </p:blipFill>
        <p:spPr bwMode="auto">
          <a:xfrm>
            <a:off x="0" y="0"/>
            <a:ext cx="12192000" cy="143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68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cho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436" y="1827084"/>
            <a:ext cx="5571373" cy="4178939"/>
          </a:xfrm>
        </p:spPr>
      </p:pic>
      <p:pic>
        <p:nvPicPr>
          <p:cNvPr id="8" name="echo3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5770" y="1820216"/>
            <a:ext cx="5554662" cy="41656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A5994C7-778B-4A1D-92C4-E2DD59FFE705}"/>
              </a:ext>
            </a:extLst>
          </p:cNvPr>
          <p:cNvSpPr/>
          <p:nvPr/>
        </p:nvSpPr>
        <p:spPr>
          <a:xfrm>
            <a:off x="10699840" y="1934108"/>
            <a:ext cx="1110592" cy="24811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26C44CC-E05C-444A-A773-16FD61A666F1}"/>
              </a:ext>
            </a:extLst>
          </p:cNvPr>
          <p:cNvSpPr/>
          <p:nvPr/>
        </p:nvSpPr>
        <p:spPr>
          <a:xfrm>
            <a:off x="4865217" y="1934108"/>
            <a:ext cx="1110592" cy="24811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E8AD310-BDA5-4A55-879C-58814E8A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4030" r="20859" b="75635"/>
          <a:stretch>
            <a:fillRect/>
          </a:stretch>
        </p:blipFill>
        <p:spPr bwMode="auto">
          <a:xfrm>
            <a:off x="0" y="0"/>
            <a:ext cx="12192000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74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</TotalTime>
  <Words>289</Words>
  <Application>Microsoft Office PowerPoint</Application>
  <PresentationFormat>Vlastná</PresentationFormat>
  <Paragraphs>39</Paragraphs>
  <Slides>19</Slides>
  <Notes>0</Notes>
  <HiddenSlides>0</HiddenSlides>
  <MMClips>6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0" baseType="lpstr">
      <vt:lpstr>Office Theme</vt:lpstr>
      <vt:lpstr>Kardiotoxicita indukovaná  chemoterapiou</vt:lpstr>
      <vt:lpstr>Prezentácia programu PowerPoint</vt:lpstr>
      <vt:lpstr> EKG z NOU</vt:lpstr>
      <vt:lpstr>EKG po PKI</vt:lpstr>
      <vt:lpstr>Laboratórne výsledky</vt:lpstr>
      <vt:lpstr>Koronarografia</vt:lpstr>
      <vt:lpstr>Prezentácia programu PowerPoint</vt:lpstr>
      <vt:lpstr>ECHO – ráno po PKI</vt:lpstr>
      <vt:lpstr>Prezentácia programu PowerPoint</vt:lpstr>
      <vt:lpstr>ECHO D4 hospitalizácie </vt:lpstr>
      <vt:lpstr>Prezentácia programu PowerPoint</vt:lpstr>
      <vt:lpstr>Prezentácia programu PowerPoint</vt:lpstr>
      <vt:lpstr>Kardiovaskulárne patólogie</vt:lpstr>
      <vt:lpstr>Prezentácia programu PowerPoint</vt:lpstr>
      <vt:lpstr>Prezentácia programu PowerPoint</vt:lpstr>
      <vt:lpstr>Prezentácia programu PowerPoint</vt:lpstr>
      <vt:lpstr>Prezentácia programu PowerPoint</vt:lpstr>
      <vt:lpstr>mFOLFOX – 5 fluorouracil + oxaliplatina</vt:lpstr>
      <vt:lpstr>Ďakujem za pozornosť  ...a teším sa na spoluprácu...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AHF po podaní chemoterapie</dc:title>
  <dc:creator>Roman</dc:creator>
  <cp:lastModifiedBy>Petra Babiakova</cp:lastModifiedBy>
  <cp:revision>30</cp:revision>
  <dcterms:created xsi:type="dcterms:W3CDTF">2019-01-23T07:06:02Z</dcterms:created>
  <dcterms:modified xsi:type="dcterms:W3CDTF">2019-03-29T08:45:20Z</dcterms:modified>
</cp:coreProperties>
</file>