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2" r:id="rId2"/>
    <p:sldMasterId id="2147483734" r:id="rId3"/>
    <p:sldMasterId id="2147483748" r:id="rId4"/>
    <p:sldMasterId id="2147483760" r:id="rId5"/>
    <p:sldMasterId id="2147483774" r:id="rId6"/>
    <p:sldMasterId id="2147483786" r:id="rId7"/>
    <p:sldMasterId id="2147483800" r:id="rId8"/>
  </p:sldMasterIdLst>
  <p:notesMasterIdLst>
    <p:notesMasterId r:id="rId37"/>
  </p:notesMasterIdLst>
  <p:sldIdLst>
    <p:sldId id="646" r:id="rId9"/>
    <p:sldId id="586" r:id="rId10"/>
    <p:sldId id="546" r:id="rId11"/>
    <p:sldId id="596" r:id="rId12"/>
    <p:sldId id="590" r:id="rId13"/>
    <p:sldId id="601" r:id="rId14"/>
    <p:sldId id="555" r:id="rId15"/>
    <p:sldId id="609" r:id="rId16"/>
    <p:sldId id="647" r:id="rId17"/>
    <p:sldId id="554" r:id="rId18"/>
    <p:sldId id="544" r:id="rId19"/>
    <p:sldId id="591" r:id="rId20"/>
    <p:sldId id="547" r:id="rId21"/>
    <p:sldId id="583" r:id="rId22"/>
    <p:sldId id="584" r:id="rId23"/>
    <p:sldId id="585" r:id="rId24"/>
    <p:sldId id="582" r:id="rId25"/>
    <p:sldId id="612" r:id="rId26"/>
    <p:sldId id="589" r:id="rId27"/>
    <p:sldId id="610" r:id="rId28"/>
    <p:sldId id="606" r:id="rId29"/>
    <p:sldId id="607" r:id="rId30"/>
    <p:sldId id="608" r:id="rId31"/>
    <p:sldId id="548" r:id="rId32"/>
    <p:sldId id="615" r:id="rId33"/>
    <p:sldId id="643" r:id="rId34"/>
    <p:sldId id="633" r:id="rId35"/>
    <p:sldId id="55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BE9"/>
    <a:srgbClr val="CC3399"/>
    <a:srgbClr val="9999FF"/>
    <a:srgbClr val="1259E8"/>
    <a:srgbClr val="0D0DFF"/>
    <a:srgbClr val="666699"/>
    <a:srgbClr val="4B9CDF"/>
    <a:srgbClr val="3E79F0"/>
    <a:srgbClr val="2669EE"/>
    <a:srgbClr val="1A4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400" autoAdjust="0"/>
  </p:normalViewPr>
  <p:slideViewPr>
    <p:cSldViewPr>
      <p:cViewPr>
        <p:scale>
          <a:sx n="50" d="100"/>
          <a:sy n="50" d="100"/>
        </p:scale>
        <p:origin x="-187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0B93-4FA6-4AC5-8CFE-C133BFD45635}" type="datetimeFigureOut">
              <a:rPr lang="en-CA" smtClean="0"/>
              <a:pPr/>
              <a:t>27/03/2019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9CAD2-032A-4672-A391-9DC355F69EA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61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B9AD-D822-4C43-8D0F-24FD81C94B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Dexarazoxane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anthracycline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cardiotoxicity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LVEF and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cardiac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biomarkers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dampened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anti-mitochondrial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anthracyclines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malignancies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survivors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childhood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leukemia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lymphoma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reappraisal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indication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pediatric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&gt;300 mg/m</a:t>
            </a:r>
            <a:r>
              <a:rPr lang="sk-SK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appraised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069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BC + </a:t>
            </a:r>
            <a:r>
              <a:rPr lang="sk-SK" dirty="0" err="1" smtClean="0"/>
              <a:t>Myocet</a:t>
            </a:r>
            <a:r>
              <a:rPr lang="sk-SK" baseline="0" dirty="0" smtClean="0"/>
              <a:t> na </a:t>
            </a:r>
            <a:r>
              <a:rPr lang="sk-SK" baseline="0" dirty="0" err="1" smtClean="0"/>
              <a:t>clinical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gov</a:t>
            </a:r>
            <a:r>
              <a:rPr lang="sk-SK" baseline="0" dirty="0" smtClean="0"/>
              <a:t> 13/z toho 6 </a:t>
            </a:r>
            <a:r>
              <a:rPr lang="sk-SK" baseline="0" dirty="0" err="1" smtClean="0"/>
              <a:t>completed</a:t>
            </a:r>
            <a:r>
              <a:rPr lang="sk-SK" baseline="0" dirty="0" smtClean="0"/>
              <a:t>/ 1 ma </a:t>
            </a:r>
            <a:r>
              <a:rPr lang="sk-SK" baseline="0" dirty="0" err="1" smtClean="0"/>
              <a:t>results</a:t>
            </a:r>
            <a:endParaRPr lang="sk-S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BC a </a:t>
            </a:r>
            <a:r>
              <a:rPr lang="sk-SK" baseline="0" dirty="0" err="1" smtClean="0"/>
              <a:t>Caelyx</a:t>
            </a:r>
            <a:r>
              <a:rPr lang="sk-SK" baseline="0" dirty="0" smtClean="0"/>
              <a:t>  488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282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 r.</a:t>
            </a:r>
            <a:r>
              <a:rPr lang="sk-SK" baseline="0" dirty="0" smtClean="0"/>
              <a:t> 2018 bolo </a:t>
            </a:r>
            <a:r>
              <a:rPr lang="sk-SK" baseline="0" dirty="0" err="1" smtClean="0"/>
              <a:t>publikovanych</a:t>
            </a:r>
            <a:r>
              <a:rPr lang="sk-SK" baseline="0" dirty="0" smtClean="0"/>
              <a:t> </a:t>
            </a:r>
            <a:r>
              <a:rPr lang="sk-SK" dirty="0" smtClean="0"/>
              <a:t>27 trialov z toho 26 </a:t>
            </a:r>
            <a:r>
              <a:rPr lang="sk-SK" dirty="0" err="1" smtClean="0"/>
              <a:t>fazy</a:t>
            </a:r>
            <a:r>
              <a:rPr lang="sk-SK" baseline="0" dirty="0" smtClean="0"/>
              <a:t> II a LD u BC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193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718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5153"/>
            <a:ext cx="5434993" cy="46944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000" dirty="0" smtClean="0">
                <a:solidFill>
                  <a:srgbClr val="000000"/>
                </a:solidFill>
                <a:ea typeface="Gulim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389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Celkova</a:t>
            </a:r>
            <a:r>
              <a:rPr lang="sk-SK" dirty="0" smtClean="0"/>
              <a:t> </a:t>
            </a:r>
            <a:r>
              <a:rPr lang="sk-SK" dirty="0" err="1" smtClean="0"/>
              <a:t>komulativna</a:t>
            </a:r>
            <a:r>
              <a:rPr lang="sk-SK" dirty="0" smtClean="0"/>
              <a:t> </a:t>
            </a:r>
            <a:r>
              <a:rPr lang="sk-SK" dirty="0" err="1" smtClean="0"/>
              <a:t>davka</a:t>
            </a:r>
            <a:r>
              <a:rPr lang="sk-SK" dirty="0" smtClean="0"/>
              <a:t> viac ako 1260 mg/m2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78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34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70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most common and best understood is </a:t>
            </a:r>
            <a:r>
              <a:rPr lang="en-US" dirty="0" err="1" smtClean="0"/>
              <a:t>anthracycline</a:t>
            </a:r>
            <a:r>
              <a:rPr lang="en-US" dirty="0" smtClean="0"/>
              <a:t> cardiotoxicity, with drugs such as doxorubicin and </a:t>
            </a:r>
            <a:r>
              <a:rPr lang="en-US" dirty="0" err="1" smtClean="0"/>
              <a:t>epirubicin</a:t>
            </a:r>
            <a:r>
              <a:rPr lang="en-US" dirty="0" smtClean="0"/>
              <a:t> still being the cornerstone of treatment for breast cancer,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04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61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31F642-8228-4F4E-A8F5-D12B59D135C5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563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ZS </a:t>
            </a:r>
            <a:r>
              <a:rPr lang="sk-SK" dirty="0" err="1" smtClean="0"/>
              <a:t>predcasná</a:t>
            </a:r>
            <a:r>
              <a:rPr lang="sk-SK" baseline="0" dirty="0" smtClean="0"/>
              <a:t> mortalita za 5 r 50%.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11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Vek 66-</a:t>
            </a:r>
            <a:r>
              <a:rPr lang="sk-SK" baseline="0" dirty="0" smtClean="0"/>
              <a:t> 70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09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F4876-E4C1-44D4-822C-7E94FE9B7D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dirty="0" smtClean="0">
                <a:latin typeface="Book Antiqua" pitchFamily="18" charset="0"/>
              </a:rPr>
              <a:t>Am </a:t>
            </a:r>
            <a:r>
              <a:rPr lang="sk-SK" sz="1200" b="1" dirty="0" err="1" smtClean="0">
                <a:latin typeface="Book Antiqua" pitchFamily="18" charset="0"/>
              </a:rPr>
              <a:t>Soc</a:t>
            </a:r>
            <a:r>
              <a:rPr lang="sk-SK" sz="1200" b="1" dirty="0" smtClean="0">
                <a:latin typeface="Book Antiqua" pitchFamily="18" charset="0"/>
              </a:rPr>
              <a:t> of </a:t>
            </a:r>
            <a:r>
              <a:rPr lang="sk-SK" sz="1200" b="1" dirty="0" err="1" smtClean="0">
                <a:latin typeface="Book Antiqua" pitchFamily="18" charset="0"/>
              </a:rPr>
              <a:t>Echocardiography</a:t>
            </a:r>
            <a:r>
              <a:rPr lang="sk-SK" sz="1200" b="1" dirty="0" smtClean="0">
                <a:latin typeface="Book Antiqua" pitchFamily="18" charset="0"/>
              </a:rPr>
              <a:t> and Eur </a:t>
            </a:r>
            <a:r>
              <a:rPr lang="sk-SK" sz="1200" b="1" dirty="0" err="1" smtClean="0">
                <a:latin typeface="Book Antiqua" pitchFamily="18" charset="0"/>
              </a:rPr>
              <a:t>Assoc</a:t>
            </a:r>
            <a:r>
              <a:rPr lang="sk-SK" sz="1200" b="1" dirty="0" smtClean="0">
                <a:latin typeface="Book Antiqua" pitchFamily="18" charset="0"/>
              </a:rPr>
              <a:t> of </a:t>
            </a:r>
            <a:r>
              <a:rPr lang="sk-SK" sz="1200" b="1" dirty="0" err="1" smtClean="0">
                <a:latin typeface="Book Antiqua" pitchFamily="18" charset="0"/>
              </a:rPr>
              <a:t>Cardiovascular</a:t>
            </a:r>
            <a:r>
              <a:rPr lang="sk-SK" sz="1200" b="1" dirty="0" smtClean="0">
                <a:latin typeface="Book Antiqua" pitchFamily="18" charset="0"/>
              </a:rPr>
              <a:t> </a:t>
            </a:r>
            <a:r>
              <a:rPr lang="sk-SK" sz="1200" b="1" dirty="0" err="1" smtClean="0">
                <a:latin typeface="Book Antiqua" pitchFamily="18" charset="0"/>
              </a:rPr>
              <a:t>Imaging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AD2-032A-4672-A391-9DC355F69EA0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68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ON_PowerPointTemplate_Title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0067"/>
            <a:ext cx="8001000" cy="1647633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57700"/>
            <a:ext cx="8001000" cy="11811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06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FA9F-C08D-4BF3-A042-5782E62B183B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AB2F-D225-43E2-9C56-F15F03F4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46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CAE2-9751-4280-80C8-A97161613E8C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E2B1-D373-4A06-BC0A-D5CF430F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7569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7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7569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599-F245-4E99-8807-53890539B311}" type="datetimeFigureOut">
              <a:rPr lang="sk-SK" smtClean="0"/>
              <a:pPr/>
              <a:t>27. 3. 2019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417333E7-4621-43EB-A055-2507A34F7B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0D05-CF28-47FB-99E8-72873CC0E310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EB02-7FC5-4A79-A774-06F94B010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AE7D-B308-4A55-9762-1D0A111AD480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DBBB-BA24-46E1-BD22-DFCF37F1E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BF96-C3AE-45EF-B780-A8B5E082237E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FD13-E8F5-4DCB-B8E2-4CEADF9B1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9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7DFD-C822-4257-8731-7DB470CEEE5D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9477-9815-4D1F-9409-AA9B9BFB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A69-FC3B-4F91-B70C-187966F403B8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5A6E-CF85-48C6-92C8-66D146988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7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4114800"/>
          </a:xfr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5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FA8A-2EBE-424A-B608-8E909B908ADC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E719-079A-435E-9A88-AB0C2DCF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2B35-5C29-451A-B2B0-D05A1AC8CFE4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7534-9CE9-4ABB-BCE2-9AFE39A23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53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A4F2-EDE3-48D7-B995-EE8CE9ED0F5A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C5B3-4162-49AC-9181-33341BC6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AD37-DE59-46B9-A6BE-0359DC535B2F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9384-FEB0-46D2-9033-5DF48D7EA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2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E0C-6EC3-4B8F-AD61-06CA83BE0372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493E-172E-407A-963C-03B261DF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36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FA9F-C08D-4BF3-A042-5782E62B183B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AB2F-D225-43E2-9C56-F15F03F4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4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CAE2-9751-4280-80C8-A97161613E8C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E2B1-D373-4A06-BC0A-D5CF430F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0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ON_PowerPointTemplate_Title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0067"/>
            <a:ext cx="8001000" cy="1647633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57700"/>
            <a:ext cx="8001000" cy="11811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9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4114800"/>
          </a:xfr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5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5099"/>
            <a:ext cx="8001000" cy="1822451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4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5099"/>
            <a:ext cx="8001000" cy="1822451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48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/Stat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5092700"/>
            <a:ext cx="80010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cs typeface="Calibri" charset="0"/>
              </a:rPr>
              <a:t>-- Quote Source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705099"/>
            <a:ext cx="8001000" cy="1822451"/>
          </a:xfrm>
          <a:prstGeom prst="rect">
            <a:avLst/>
          </a:prstGeom>
        </p:spPr>
        <p:txBody>
          <a:bodyPr anchor="t"/>
          <a:lstStyle>
            <a:lvl1pPr algn="l">
              <a:defRPr sz="4000" b="0" i="1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98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924300" cy="4114800"/>
          </a:xfr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114801"/>
          </a:xfr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9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924300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50515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924300" cy="3654425"/>
          </a:xfrm>
        </p:spPr>
        <p:txBody>
          <a:bodyPr/>
          <a:lstStyle>
            <a:lvl1pPr>
              <a:defRPr sz="2400">
                <a:solidFill>
                  <a:srgbClr val="505150"/>
                </a:solidFill>
              </a:defRPr>
            </a:lvl1pPr>
            <a:lvl2pPr>
              <a:defRPr sz="2000">
                <a:solidFill>
                  <a:srgbClr val="505150"/>
                </a:solidFill>
              </a:defRPr>
            </a:lvl2pPr>
            <a:lvl3pPr>
              <a:defRPr sz="1800">
                <a:solidFill>
                  <a:srgbClr val="505150"/>
                </a:solidFill>
              </a:defRPr>
            </a:lvl3pPr>
            <a:lvl4pPr>
              <a:defRPr sz="1600">
                <a:solidFill>
                  <a:srgbClr val="505150"/>
                </a:solidFill>
              </a:defRPr>
            </a:lvl4pPr>
            <a:lvl5pPr>
              <a:defRPr sz="1600">
                <a:solidFill>
                  <a:srgbClr val="5051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0" y="1535113"/>
            <a:ext cx="3924300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50515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2174875"/>
            <a:ext cx="3924300" cy="3654425"/>
          </a:xfrm>
        </p:spPr>
        <p:txBody>
          <a:bodyPr/>
          <a:lstStyle>
            <a:lvl1pPr>
              <a:defRPr sz="2400">
                <a:solidFill>
                  <a:srgbClr val="505150"/>
                </a:solidFill>
              </a:defRPr>
            </a:lvl1pPr>
            <a:lvl2pPr>
              <a:defRPr sz="2000">
                <a:solidFill>
                  <a:srgbClr val="505150"/>
                </a:solidFill>
              </a:defRPr>
            </a:lvl2pPr>
            <a:lvl3pPr>
              <a:defRPr sz="1800">
                <a:solidFill>
                  <a:srgbClr val="505150"/>
                </a:solidFill>
              </a:defRPr>
            </a:lvl3pPr>
            <a:lvl4pPr>
              <a:defRPr sz="1600">
                <a:solidFill>
                  <a:srgbClr val="505150"/>
                </a:solidFill>
              </a:defRPr>
            </a:lvl4pPr>
            <a:lvl5pPr>
              <a:defRPr sz="1600">
                <a:solidFill>
                  <a:srgbClr val="5051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3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1051"/>
            <a:ext cx="29210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498" y="781051"/>
            <a:ext cx="4916302" cy="5022850"/>
          </a:xfrm>
        </p:spPr>
        <p:txBody>
          <a:bodyPr/>
          <a:lstStyle>
            <a:lvl1pPr>
              <a:defRPr sz="3200">
                <a:solidFill>
                  <a:srgbClr val="505150"/>
                </a:solidFill>
              </a:defRPr>
            </a:lvl1pPr>
            <a:lvl2pPr>
              <a:defRPr sz="2800">
                <a:solidFill>
                  <a:srgbClr val="505150"/>
                </a:solidFill>
              </a:defRPr>
            </a:lvl2pPr>
            <a:lvl3pPr>
              <a:defRPr sz="2400">
                <a:solidFill>
                  <a:srgbClr val="505150"/>
                </a:solidFill>
              </a:defRPr>
            </a:lvl3pPr>
            <a:lvl4pPr>
              <a:defRPr sz="2000">
                <a:solidFill>
                  <a:srgbClr val="505150"/>
                </a:solidFill>
              </a:defRPr>
            </a:lvl4pPr>
            <a:lvl5pPr>
              <a:defRPr sz="2000">
                <a:solidFill>
                  <a:srgbClr val="505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43101"/>
            <a:ext cx="2921000" cy="3860800"/>
          </a:xfrm>
        </p:spPr>
        <p:txBody>
          <a:bodyPr/>
          <a:lstStyle>
            <a:lvl1pPr marL="0" indent="0">
              <a:buNone/>
              <a:defRPr sz="1400">
                <a:solidFill>
                  <a:srgbClr val="5051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3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0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7569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2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75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7569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/Stat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5092700"/>
            <a:ext cx="80010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cs typeface="Calibri" charset="0"/>
              </a:rPr>
              <a:t>-- Quote Source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705099"/>
            <a:ext cx="8001000" cy="1822451"/>
          </a:xfrm>
          <a:prstGeom prst="rect">
            <a:avLst/>
          </a:prstGeom>
        </p:spPr>
        <p:txBody>
          <a:bodyPr anchor="t"/>
          <a:lstStyle>
            <a:lvl1pPr algn="l">
              <a:defRPr sz="4000" b="0" i="1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98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599-F245-4E99-8807-53890539B311}" type="datetimeFigureOut">
              <a:rPr lang="sk-SK" smtClean="0"/>
              <a:pPr/>
              <a:t>27. 3. 2019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417333E7-4621-43EB-A055-2507A34F7B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0D05-CF28-47FB-99E8-72873CC0E310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EB02-7FC5-4A79-A774-06F94B010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33C7-EA27-4CA3-AB76-C3A7BCB46DA3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381F-433C-4BA2-89DC-F3A030984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AE7D-B308-4A55-9762-1D0A111AD480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DBBB-BA24-46E1-BD22-DFCF37F1E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1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BF96-C3AE-45EF-B780-A8B5E082237E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FD13-E8F5-4DCB-B8E2-4CEADF9B1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9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7DFD-C822-4257-8731-7DB470CEEE5D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9477-9815-4D1F-9409-AA9B9BFB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7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A69-FC3B-4F91-B70C-187966F403B8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5A6E-CF85-48C6-92C8-66D146988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71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FA8A-2EBE-424A-B608-8E909B908ADC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E719-079A-435E-9A88-AB0C2DCF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2B35-5C29-451A-B2B0-D05A1AC8CFE4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7534-9CE9-4ABB-BCE2-9AFE39A23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53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A4F2-EDE3-48D7-B995-EE8CE9ED0F5A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C5B3-4162-49AC-9181-33341BC6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924300" cy="4114800"/>
          </a:xfr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114801"/>
          </a:xfr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9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AD37-DE59-46B9-A6BE-0359DC535B2F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9384-FEB0-46D2-9033-5DF48D7EA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2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E0C-6EC3-4B8F-AD61-06CA83BE0372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493E-172E-407A-963C-03B261DF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36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FA9F-C08D-4BF3-A042-5782E62B183B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AB2F-D225-43E2-9C56-F15F03F4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4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CAE2-9751-4280-80C8-A97161613E8C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E2B1-D373-4A06-BC0A-D5CF430F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0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ON_PowerPointTemplate_Title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0067"/>
            <a:ext cx="8001000" cy="1647633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57700"/>
            <a:ext cx="8001000" cy="11811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9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4114800"/>
          </a:xfr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5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5099"/>
            <a:ext cx="8001000" cy="1822451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48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/Stat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5092700"/>
            <a:ext cx="80010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cs typeface="Calibri" charset="0"/>
              </a:rPr>
              <a:t>-- Quote Source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705099"/>
            <a:ext cx="8001000" cy="1822451"/>
          </a:xfrm>
          <a:prstGeom prst="rect">
            <a:avLst/>
          </a:prstGeom>
        </p:spPr>
        <p:txBody>
          <a:bodyPr anchor="t"/>
          <a:lstStyle>
            <a:lvl1pPr algn="l">
              <a:defRPr sz="4000" b="0" i="1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98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924300" cy="4114800"/>
          </a:xfr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114801"/>
          </a:xfr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90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924300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50515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924300" cy="3654425"/>
          </a:xfrm>
        </p:spPr>
        <p:txBody>
          <a:bodyPr/>
          <a:lstStyle>
            <a:lvl1pPr>
              <a:defRPr sz="2400">
                <a:solidFill>
                  <a:srgbClr val="505150"/>
                </a:solidFill>
              </a:defRPr>
            </a:lvl1pPr>
            <a:lvl2pPr>
              <a:defRPr sz="2000">
                <a:solidFill>
                  <a:srgbClr val="505150"/>
                </a:solidFill>
              </a:defRPr>
            </a:lvl2pPr>
            <a:lvl3pPr>
              <a:defRPr sz="1800">
                <a:solidFill>
                  <a:srgbClr val="505150"/>
                </a:solidFill>
              </a:defRPr>
            </a:lvl3pPr>
            <a:lvl4pPr>
              <a:defRPr sz="1600">
                <a:solidFill>
                  <a:srgbClr val="505150"/>
                </a:solidFill>
              </a:defRPr>
            </a:lvl4pPr>
            <a:lvl5pPr>
              <a:defRPr sz="1600">
                <a:solidFill>
                  <a:srgbClr val="5051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0" y="1535113"/>
            <a:ext cx="3924300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50515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2174875"/>
            <a:ext cx="3924300" cy="3654425"/>
          </a:xfrm>
        </p:spPr>
        <p:txBody>
          <a:bodyPr/>
          <a:lstStyle>
            <a:lvl1pPr>
              <a:defRPr sz="2400">
                <a:solidFill>
                  <a:srgbClr val="505150"/>
                </a:solidFill>
              </a:defRPr>
            </a:lvl1pPr>
            <a:lvl2pPr>
              <a:defRPr sz="2000">
                <a:solidFill>
                  <a:srgbClr val="505150"/>
                </a:solidFill>
              </a:defRPr>
            </a:lvl2pPr>
            <a:lvl3pPr>
              <a:defRPr sz="1800">
                <a:solidFill>
                  <a:srgbClr val="505150"/>
                </a:solidFill>
              </a:defRPr>
            </a:lvl3pPr>
            <a:lvl4pPr>
              <a:defRPr sz="1600">
                <a:solidFill>
                  <a:srgbClr val="505150"/>
                </a:solidFill>
              </a:defRPr>
            </a:lvl4pPr>
            <a:lvl5pPr>
              <a:defRPr sz="1600">
                <a:solidFill>
                  <a:srgbClr val="5051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924300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50515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924300" cy="3654425"/>
          </a:xfrm>
        </p:spPr>
        <p:txBody>
          <a:bodyPr/>
          <a:lstStyle>
            <a:lvl1pPr>
              <a:defRPr sz="2400">
                <a:solidFill>
                  <a:srgbClr val="505150"/>
                </a:solidFill>
              </a:defRPr>
            </a:lvl1pPr>
            <a:lvl2pPr>
              <a:defRPr sz="2000">
                <a:solidFill>
                  <a:srgbClr val="505150"/>
                </a:solidFill>
              </a:defRPr>
            </a:lvl2pPr>
            <a:lvl3pPr>
              <a:defRPr sz="1800">
                <a:solidFill>
                  <a:srgbClr val="505150"/>
                </a:solidFill>
              </a:defRPr>
            </a:lvl3pPr>
            <a:lvl4pPr>
              <a:defRPr sz="1600">
                <a:solidFill>
                  <a:srgbClr val="505150"/>
                </a:solidFill>
              </a:defRPr>
            </a:lvl4pPr>
            <a:lvl5pPr>
              <a:defRPr sz="1600">
                <a:solidFill>
                  <a:srgbClr val="5051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0" y="1535113"/>
            <a:ext cx="3924300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50515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2174875"/>
            <a:ext cx="3924300" cy="3654425"/>
          </a:xfrm>
        </p:spPr>
        <p:txBody>
          <a:bodyPr/>
          <a:lstStyle>
            <a:lvl1pPr>
              <a:defRPr sz="2400">
                <a:solidFill>
                  <a:srgbClr val="505150"/>
                </a:solidFill>
              </a:defRPr>
            </a:lvl1pPr>
            <a:lvl2pPr>
              <a:defRPr sz="2000">
                <a:solidFill>
                  <a:srgbClr val="505150"/>
                </a:solidFill>
              </a:defRPr>
            </a:lvl2pPr>
            <a:lvl3pPr>
              <a:defRPr sz="1800">
                <a:solidFill>
                  <a:srgbClr val="505150"/>
                </a:solidFill>
              </a:defRPr>
            </a:lvl3pPr>
            <a:lvl4pPr>
              <a:defRPr sz="1600">
                <a:solidFill>
                  <a:srgbClr val="505150"/>
                </a:solidFill>
              </a:defRPr>
            </a:lvl4pPr>
            <a:lvl5pPr>
              <a:defRPr sz="1600">
                <a:solidFill>
                  <a:srgbClr val="5051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3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1051"/>
            <a:ext cx="29210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498" y="781051"/>
            <a:ext cx="4916302" cy="5022850"/>
          </a:xfrm>
        </p:spPr>
        <p:txBody>
          <a:bodyPr/>
          <a:lstStyle>
            <a:lvl1pPr>
              <a:defRPr sz="3200">
                <a:solidFill>
                  <a:srgbClr val="505150"/>
                </a:solidFill>
              </a:defRPr>
            </a:lvl1pPr>
            <a:lvl2pPr>
              <a:defRPr sz="2800">
                <a:solidFill>
                  <a:srgbClr val="505150"/>
                </a:solidFill>
              </a:defRPr>
            </a:lvl2pPr>
            <a:lvl3pPr>
              <a:defRPr sz="2400">
                <a:solidFill>
                  <a:srgbClr val="505150"/>
                </a:solidFill>
              </a:defRPr>
            </a:lvl3pPr>
            <a:lvl4pPr>
              <a:defRPr sz="2000">
                <a:solidFill>
                  <a:srgbClr val="505150"/>
                </a:solidFill>
              </a:defRPr>
            </a:lvl4pPr>
            <a:lvl5pPr>
              <a:defRPr sz="2000">
                <a:solidFill>
                  <a:srgbClr val="505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43101"/>
            <a:ext cx="2921000" cy="3860800"/>
          </a:xfrm>
        </p:spPr>
        <p:txBody>
          <a:bodyPr/>
          <a:lstStyle>
            <a:lvl1pPr marL="0" indent="0">
              <a:buNone/>
              <a:defRPr sz="1400">
                <a:solidFill>
                  <a:srgbClr val="5051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3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0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7569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23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75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7569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8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AE7D-B308-4A55-9762-1D0A111AD480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DBBB-BA24-46E1-BD22-DFCF37F1E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1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BF96-C3AE-45EF-B780-A8B5E082237E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FD13-E8F5-4DCB-B8E2-4CEADF9B1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97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7DFD-C822-4257-8731-7DB470CEEE5D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9477-9815-4D1F-9409-AA9B9BFB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3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A69-FC3B-4F91-B70C-187966F403B8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5A6E-CF85-48C6-92C8-66D146988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715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FA8A-2EBE-424A-B608-8E909B908ADC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E719-079A-435E-9A88-AB0C2DCF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2B35-5C29-451A-B2B0-D05A1AC8CFE4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7534-9CE9-4ABB-BCE2-9AFE39A23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53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A4F2-EDE3-48D7-B995-EE8CE9ED0F5A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C5B3-4162-49AC-9181-33341BC6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93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AD37-DE59-46B9-A6BE-0359DC535B2F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9384-FEB0-46D2-9033-5DF48D7EA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29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E0C-6EC3-4B8F-AD61-06CA83BE0372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493E-172E-407A-963C-03B261DF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36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FA9F-C08D-4BF3-A042-5782E62B183B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AB2F-D225-43E2-9C56-F15F03F4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4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CAE2-9751-4280-80C8-A97161613E8C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E2B1-D373-4A06-BC0A-D5CF430F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09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ON_PowerPointTemplate_Title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0067"/>
            <a:ext cx="8001000" cy="1647633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57700"/>
            <a:ext cx="8001000" cy="11811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90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4114800"/>
          </a:xfr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9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5099"/>
            <a:ext cx="8001000" cy="1822451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486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/Stat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5092700"/>
            <a:ext cx="80010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cs typeface="Calibri" charset="0"/>
              </a:rPr>
              <a:t>-- Quote Source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705099"/>
            <a:ext cx="8001000" cy="1822451"/>
          </a:xfrm>
          <a:prstGeom prst="rect">
            <a:avLst/>
          </a:prstGeom>
        </p:spPr>
        <p:txBody>
          <a:bodyPr anchor="t"/>
          <a:lstStyle>
            <a:lvl1pPr algn="l">
              <a:defRPr sz="4000" b="0" i="1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988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924300" cy="4114800"/>
          </a:xfr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114801"/>
          </a:xfr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90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924300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50515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924300" cy="3654425"/>
          </a:xfrm>
        </p:spPr>
        <p:txBody>
          <a:bodyPr/>
          <a:lstStyle>
            <a:lvl1pPr>
              <a:defRPr sz="2400">
                <a:solidFill>
                  <a:srgbClr val="505150"/>
                </a:solidFill>
              </a:defRPr>
            </a:lvl1pPr>
            <a:lvl2pPr>
              <a:defRPr sz="2000">
                <a:solidFill>
                  <a:srgbClr val="505150"/>
                </a:solidFill>
              </a:defRPr>
            </a:lvl2pPr>
            <a:lvl3pPr>
              <a:defRPr sz="1800">
                <a:solidFill>
                  <a:srgbClr val="505150"/>
                </a:solidFill>
              </a:defRPr>
            </a:lvl3pPr>
            <a:lvl4pPr>
              <a:defRPr sz="1600">
                <a:solidFill>
                  <a:srgbClr val="505150"/>
                </a:solidFill>
              </a:defRPr>
            </a:lvl4pPr>
            <a:lvl5pPr>
              <a:defRPr sz="1600">
                <a:solidFill>
                  <a:srgbClr val="5051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0" y="1535113"/>
            <a:ext cx="3924300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50515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2174875"/>
            <a:ext cx="3924300" cy="3654425"/>
          </a:xfrm>
        </p:spPr>
        <p:txBody>
          <a:bodyPr/>
          <a:lstStyle>
            <a:lvl1pPr>
              <a:defRPr sz="2400">
                <a:solidFill>
                  <a:srgbClr val="505150"/>
                </a:solidFill>
              </a:defRPr>
            </a:lvl1pPr>
            <a:lvl2pPr>
              <a:defRPr sz="2000">
                <a:solidFill>
                  <a:srgbClr val="505150"/>
                </a:solidFill>
              </a:defRPr>
            </a:lvl2pPr>
            <a:lvl3pPr>
              <a:defRPr sz="1800">
                <a:solidFill>
                  <a:srgbClr val="505150"/>
                </a:solidFill>
              </a:defRPr>
            </a:lvl3pPr>
            <a:lvl4pPr>
              <a:defRPr sz="1600">
                <a:solidFill>
                  <a:srgbClr val="505150"/>
                </a:solidFill>
              </a:defRPr>
            </a:lvl4pPr>
            <a:lvl5pPr>
              <a:defRPr sz="1600">
                <a:solidFill>
                  <a:srgbClr val="5051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8001000" cy="863601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38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9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1051"/>
            <a:ext cx="29210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498" y="781051"/>
            <a:ext cx="4916302" cy="5022850"/>
          </a:xfrm>
        </p:spPr>
        <p:txBody>
          <a:bodyPr/>
          <a:lstStyle>
            <a:lvl1pPr>
              <a:defRPr sz="3200">
                <a:solidFill>
                  <a:srgbClr val="505150"/>
                </a:solidFill>
              </a:defRPr>
            </a:lvl1pPr>
            <a:lvl2pPr>
              <a:defRPr sz="2800">
                <a:solidFill>
                  <a:srgbClr val="505150"/>
                </a:solidFill>
              </a:defRPr>
            </a:lvl2pPr>
            <a:lvl3pPr>
              <a:defRPr sz="2400">
                <a:solidFill>
                  <a:srgbClr val="505150"/>
                </a:solidFill>
              </a:defRPr>
            </a:lvl3pPr>
            <a:lvl4pPr>
              <a:defRPr sz="2000">
                <a:solidFill>
                  <a:srgbClr val="505150"/>
                </a:solidFill>
              </a:defRPr>
            </a:lvl4pPr>
            <a:lvl5pPr>
              <a:defRPr sz="2000">
                <a:solidFill>
                  <a:srgbClr val="505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43101"/>
            <a:ext cx="2921000" cy="3860800"/>
          </a:xfrm>
        </p:spPr>
        <p:txBody>
          <a:bodyPr/>
          <a:lstStyle>
            <a:lvl1pPr marL="0" indent="0">
              <a:buNone/>
              <a:defRPr sz="1400">
                <a:solidFill>
                  <a:srgbClr val="5051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3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0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7569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23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7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ON_PowerPointTemplate_Title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1051"/>
            <a:ext cx="29210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50515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498" y="781051"/>
            <a:ext cx="4916302" cy="5022850"/>
          </a:xfrm>
        </p:spPr>
        <p:txBody>
          <a:bodyPr/>
          <a:lstStyle>
            <a:lvl1pPr>
              <a:defRPr sz="3200">
                <a:solidFill>
                  <a:srgbClr val="505150"/>
                </a:solidFill>
              </a:defRPr>
            </a:lvl1pPr>
            <a:lvl2pPr>
              <a:defRPr sz="2800">
                <a:solidFill>
                  <a:srgbClr val="505150"/>
                </a:solidFill>
              </a:defRPr>
            </a:lvl2pPr>
            <a:lvl3pPr>
              <a:defRPr sz="2400">
                <a:solidFill>
                  <a:srgbClr val="505150"/>
                </a:solidFill>
              </a:defRPr>
            </a:lvl3pPr>
            <a:lvl4pPr>
              <a:defRPr sz="2000">
                <a:solidFill>
                  <a:srgbClr val="505150"/>
                </a:solidFill>
              </a:defRPr>
            </a:lvl4pPr>
            <a:lvl5pPr>
              <a:defRPr sz="2000">
                <a:solidFill>
                  <a:srgbClr val="505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43101"/>
            <a:ext cx="2921000" cy="3860800"/>
          </a:xfrm>
        </p:spPr>
        <p:txBody>
          <a:bodyPr/>
          <a:lstStyle>
            <a:lvl1pPr marL="0" indent="0">
              <a:buNone/>
              <a:defRPr sz="1400">
                <a:solidFill>
                  <a:srgbClr val="5051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30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7569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82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AE7D-B308-4A55-9762-1D0A111AD480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DBBB-BA24-46E1-BD22-DFCF37F1E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1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BF96-C3AE-45EF-B780-A8B5E082237E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FD13-E8F5-4DCB-B8E2-4CEADF9B1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97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7DFD-C822-4257-8731-7DB470CEEE5D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9477-9815-4D1F-9409-AA9B9BFB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77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A69-FC3B-4F91-B70C-187966F403B8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5A6E-CF85-48C6-92C8-66D146988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715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FA8A-2EBE-424A-B608-8E909B908ADC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E719-079A-435E-9A88-AB0C2DCF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2B35-5C29-451A-B2B0-D05A1AC8CFE4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7534-9CE9-4ABB-BCE2-9AFE39A23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533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A4F2-EDE3-48D7-B995-EE8CE9ED0F5A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C5B3-4162-49AC-9181-33341BC6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93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AD37-DE59-46B9-A6BE-0359DC535B2F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9384-FEB0-46D2-9033-5DF48D7EA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29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E0C-6EC3-4B8F-AD61-06CA83BE0372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493E-172E-407A-963C-03B261DF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3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770313" y="6165850"/>
            <a:ext cx="1603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0515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736600"/>
            <a:ext cx="8001000" cy="863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505150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812" r:id="rId14"/>
    <p:sldLayoutId id="2147483813" r:id="rId1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05150"/>
          </a:solidFill>
          <a:latin typeface="Calibri"/>
          <a:ea typeface="ＭＳ Ｐゴシック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0515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0515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515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0515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0515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892C6D-8967-4704-B740-36D9620C6352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6C24A7-B109-4089-B49E-EED640E55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770313" y="6165850"/>
            <a:ext cx="1603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05150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64653"/>
                </a:solidFill>
              </a:rPr>
              <a:pPr/>
              <a:t>3/27/2019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736600"/>
            <a:ext cx="8001000" cy="863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505150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05150"/>
          </a:solidFill>
          <a:latin typeface="Calibri"/>
          <a:ea typeface="ＭＳ Ｐゴシック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0515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0515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515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0515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0515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892C6D-8967-4704-B740-36D9620C6352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6C24A7-B109-4089-B49E-EED640E55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770313" y="6165850"/>
            <a:ext cx="1603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05150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64653"/>
                </a:solidFill>
              </a:rPr>
              <a:pPr/>
              <a:t>3/27/2019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736600"/>
            <a:ext cx="8001000" cy="863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505150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05150"/>
          </a:solidFill>
          <a:latin typeface="Calibri"/>
          <a:ea typeface="ＭＳ Ｐゴシック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0515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0515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515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0515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0515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892C6D-8967-4704-B740-36D9620C6352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6C24A7-B109-4089-B49E-EED640E55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770313" y="6165850"/>
            <a:ext cx="1603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05150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64653"/>
                </a:solidFill>
              </a:rPr>
              <a:pPr/>
              <a:t>3/27/2019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736600"/>
            <a:ext cx="8001000" cy="863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505150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05150"/>
          </a:solidFill>
          <a:latin typeface="Calibri"/>
          <a:ea typeface="ＭＳ Ｐゴシック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0515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0515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515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0515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0515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892C6D-8967-4704-B740-36D9620C6352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6C24A7-B109-4089-B49E-EED640E55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90500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87000">
                <a:srgbClr val="000099"/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4000" b="1" dirty="0" err="1" smtClean="0">
                <a:solidFill>
                  <a:schemeClr val="bg1"/>
                </a:solidFill>
              </a:rPr>
              <a:t>Antracyklínová</a:t>
            </a:r>
            <a:r>
              <a:rPr lang="sk-SK" sz="4000" b="1" dirty="0" smtClean="0">
                <a:solidFill>
                  <a:schemeClr val="bg1"/>
                </a:solidFill>
              </a:rPr>
              <a:t> </a:t>
            </a:r>
            <a:r>
              <a:rPr lang="sk-SK" sz="4000" b="1" dirty="0" err="1" smtClean="0">
                <a:solidFill>
                  <a:schemeClr val="bg1"/>
                </a:solidFill>
              </a:rPr>
              <a:t>kardiotoxicita</a:t>
            </a:r>
            <a:r>
              <a:rPr lang="sk-SK" sz="4000" b="1" dirty="0" smtClean="0">
                <a:solidFill>
                  <a:schemeClr val="bg1"/>
                </a:solidFill>
              </a:rPr>
              <a:t> – </a:t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>od </a:t>
            </a:r>
            <a:r>
              <a:rPr lang="sk-SK" sz="4000" b="1" dirty="0" err="1" smtClean="0">
                <a:solidFill>
                  <a:schemeClr val="bg1"/>
                </a:solidFill>
              </a:rPr>
              <a:t>patofyziológie</a:t>
            </a:r>
            <a:r>
              <a:rPr lang="sk-SK" sz="4000" b="1" dirty="0" smtClean="0">
                <a:solidFill>
                  <a:schemeClr val="bg1"/>
                </a:solidFill>
              </a:rPr>
              <a:t> k modernej prevencii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800"/>
            <a:ext cx="2215297" cy="50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0" y="5085015"/>
            <a:ext cx="9144000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sk-SK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Beata</a:t>
            </a: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Mladosievičová</a:t>
            </a:r>
            <a:endParaRPr lang="sk-SK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Oddelenie klinickej </a:t>
            </a:r>
            <a:r>
              <a:rPr lang="sk-SK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patofyziológie</a:t>
            </a: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LFUK, Bratislava</a:t>
            </a:r>
          </a:p>
          <a:p>
            <a:pPr algn="ctr"/>
            <a:endParaRPr lang="sk-SK" altLang="sk-SK" sz="1600" dirty="0" smtClean="0"/>
          </a:p>
          <a:p>
            <a:pPr algn="ctr"/>
            <a:endParaRPr lang="sk-SK" altLang="sk-SK" sz="1600" dirty="0"/>
          </a:p>
          <a:p>
            <a:pPr algn="ctr"/>
            <a:r>
              <a:rPr lang="sk-SK" altLang="sk-SK" sz="1600" dirty="0" smtClean="0"/>
              <a:t>Prezentácia </a:t>
            </a:r>
            <a:r>
              <a:rPr lang="sk-SK" altLang="sk-SK" sz="1600" dirty="0"/>
              <a:t>vznikla s podporou spoločnosti </a:t>
            </a:r>
            <a:r>
              <a:rPr lang="sk-SK" altLang="sk-SK" sz="1600" dirty="0" err="1"/>
              <a:t>Teva</a:t>
            </a:r>
            <a:r>
              <a:rPr lang="sk-SK" altLang="sk-SK" sz="1600" dirty="0"/>
              <a:t> </a:t>
            </a:r>
            <a:r>
              <a:rPr lang="sk-SK" altLang="sk-SK" sz="1600" dirty="0" err="1"/>
              <a:t>Pharmaceuticals</a:t>
            </a:r>
            <a:r>
              <a:rPr lang="sk-SK" altLang="sk-SK" sz="1600" dirty="0"/>
              <a:t> Slovakia </a:t>
            </a:r>
            <a:r>
              <a:rPr lang="sk-SK" altLang="sk-SK" sz="1600" dirty="0" err="1"/>
              <a:t>s.r.o</a:t>
            </a:r>
            <a:endParaRPr lang="sk-SK" sz="2800" dirty="0"/>
          </a:p>
          <a:p>
            <a:pPr algn="ctr"/>
            <a:endParaRPr lang="sk-SK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sk-SK" sz="2800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0" y="1219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0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Klinicky </a:t>
            </a:r>
            <a:r>
              <a:rPr lang="sk-SK" dirty="0" err="1" smtClean="0"/>
              <a:t>manifestné</a:t>
            </a:r>
            <a:r>
              <a:rPr lang="sk-SK" dirty="0" smtClean="0"/>
              <a:t> </a:t>
            </a:r>
            <a:r>
              <a:rPr lang="sk-SK" dirty="0" err="1" smtClean="0"/>
              <a:t>kongestívne</a:t>
            </a:r>
            <a:r>
              <a:rPr lang="sk-SK" dirty="0" smtClean="0"/>
              <a:t> zlyhávanie srdca po ANTR liečbe bolo preukázané v klinických štúdiách u </a:t>
            </a:r>
            <a:r>
              <a:rPr lang="en-US" b="1" dirty="0">
                <a:solidFill>
                  <a:srgbClr val="002060"/>
                </a:solidFill>
              </a:rPr>
              <a:t>&lt;5%</a:t>
            </a:r>
            <a:r>
              <a:rPr lang="sk-SK" b="1" dirty="0">
                <a:solidFill>
                  <a:srgbClr val="002060"/>
                </a:solidFill>
              </a:rPr>
              <a:t> pacientov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sk-SK" dirty="0" smtClean="0"/>
              <a:t>S</a:t>
            </a:r>
            <a:r>
              <a:rPr lang="en-US" dirty="0" err="1" smtClean="0"/>
              <a:t>ignifi</a:t>
            </a:r>
            <a:r>
              <a:rPr lang="sk-SK" dirty="0" err="1" smtClean="0"/>
              <a:t>kantne</a:t>
            </a:r>
            <a:r>
              <a:rPr lang="sk-SK" dirty="0" smtClean="0"/>
              <a:t> vyššie percento pacientov malo diagnostikované </a:t>
            </a:r>
            <a:r>
              <a:rPr lang="sk-SK" dirty="0" err="1" smtClean="0"/>
              <a:t>subklinické</a:t>
            </a:r>
            <a:r>
              <a:rPr lang="sk-SK" dirty="0" smtClean="0"/>
              <a:t> ZS,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asymptomatic</a:t>
            </a:r>
            <a:r>
              <a:rPr lang="sk-SK" b="1" dirty="0" smtClean="0">
                <a:solidFill>
                  <a:srgbClr val="002060"/>
                </a:solidFill>
              </a:rPr>
              <a:t>ký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sk-SK" dirty="0" smtClean="0"/>
              <a:t>pokles </a:t>
            </a:r>
            <a:r>
              <a:rPr lang="sk-SK" dirty="0" err="1" smtClean="0"/>
              <a:t>ejekčnej</a:t>
            </a:r>
            <a:r>
              <a:rPr lang="sk-SK" dirty="0" smtClean="0"/>
              <a:t> frakcie ĽK býva 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2060"/>
                </a:solidFill>
              </a:rPr>
              <a:t>9% </a:t>
            </a:r>
            <a:r>
              <a:rPr lang="sk-SK" b="1" dirty="0" smtClean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50% </a:t>
            </a:r>
            <a:r>
              <a:rPr lang="sk-SK" dirty="0" smtClean="0"/>
              <a:t>v rôznych </a:t>
            </a:r>
            <a:r>
              <a:rPr lang="sk-SK" dirty="0" err="1" smtClean="0"/>
              <a:t>štúdiach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76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 smtClean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sk-SK" sz="4000" b="1" dirty="0" smtClean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sk-SK" sz="4000" b="1" dirty="0" smtClean="0">
                <a:solidFill>
                  <a:srgbClr val="002060"/>
                </a:solidFill>
              </a:rPr>
              <a:t>Klinické štúdie týkajúce sa neskorých následkov</a:t>
            </a:r>
            <a:br>
              <a:rPr lang="sk-SK" sz="4000" b="1" dirty="0" smtClean="0">
                <a:solidFill>
                  <a:srgbClr val="002060"/>
                </a:solidFill>
              </a:rPr>
            </a:br>
            <a:endParaRPr lang="sk-SK" sz="4800" b="1" dirty="0">
              <a:solidFill>
                <a:srgbClr val="00206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52400" y="1772816"/>
            <a:ext cx="8991600" cy="4456152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latin typeface="Book Antiqua" pitchFamily="18" charset="0"/>
              </a:rPr>
              <a:t>   </a:t>
            </a:r>
            <a:r>
              <a:rPr lang="sk-SK" dirty="0" smtClean="0"/>
              <a:t>Väčšina doterajších klinických štúdií: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s krátkodobým sledovaním po liečbe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dirty="0" smtClean="0"/>
              <a:t>s vylúčením pacientov  s  rizikovými faktormi </a:t>
            </a:r>
            <a:endParaRPr lang="pl-PL" dirty="0" smtClean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s vylúčením seniorov </a:t>
            </a:r>
          </a:p>
          <a:p>
            <a:pPr algn="ctr">
              <a:buNone/>
            </a:pPr>
            <a:r>
              <a:rPr lang="pl-PL" b="1" dirty="0" smtClean="0">
                <a:latin typeface="Book Antiqua" pitchFamily="18" charset="0"/>
              </a:rPr>
              <a:t>  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002060"/>
                </a:solidFill>
              </a:rPr>
              <a:t>Často neodrážajú reálnu klinickú situáciu </a:t>
            </a:r>
            <a:endParaRPr lang="sk-SK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accent5"/>
                </a:solidFill>
                <a:latin typeface="Book Antiqua" pitchFamily="18" charset="0"/>
              </a:rPr>
              <a:t>    </a:t>
            </a:r>
          </a:p>
          <a:p>
            <a:pPr>
              <a:buNone/>
            </a:pPr>
            <a:r>
              <a:rPr lang="sk-SK" sz="2400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427984" y="6457890"/>
            <a:ext cx="788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      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26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3627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</a:t>
            </a:r>
            <a:r>
              <a:rPr lang="sk-SK" sz="2400" dirty="0" smtClean="0">
                <a:latin typeface="+mj-lt"/>
              </a:rPr>
              <a:t>12 500 pacientok  (priem. vek 60  </a:t>
            </a:r>
            <a:r>
              <a:rPr lang="sk-SK" sz="2400" dirty="0" err="1" smtClean="0">
                <a:latin typeface="+mj-lt"/>
              </a:rPr>
              <a:t>r.Ca</a:t>
            </a:r>
            <a:r>
              <a:rPr lang="sk-SK" sz="2400" dirty="0" smtClean="0">
                <a:latin typeface="+mj-lt"/>
              </a:rPr>
              <a:t> prsníka  v r. 1999 – 2007.  V skupine liečenej </a:t>
            </a:r>
            <a:r>
              <a:rPr lang="sk-SK" sz="2400" dirty="0" err="1" smtClean="0">
                <a:latin typeface="+mj-lt"/>
              </a:rPr>
              <a:t>trastuzumabom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b="1" dirty="0" smtClean="0">
                <a:solidFill>
                  <a:srgbClr val="002060"/>
                </a:solidFill>
                <a:latin typeface="+mj-lt"/>
              </a:rPr>
              <a:t>po </a:t>
            </a:r>
            <a:r>
              <a:rPr lang="sk-SK" sz="2400" b="1" dirty="0" err="1" smtClean="0">
                <a:solidFill>
                  <a:srgbClr val="002060"/>
                </a:solidFill>
                <a:latin typeface="+mj-lt"/>
              </a:rPr>
              <a:t>antracyklínovej</a:t>
            </a:r>
            <a:r>
              <a:rPr lang="sk-SK" sz="2400" b="1" dirty="0" smtClean="0">
                <a:solidFill>
                  <a:srgbClr val="002060"/>
                </a:solidFill>
                <a:latin typeface="+mj-lt"/>
              </a:rPr>
              <a:t> liečbe </a:t>
            </a:r>
            <a:r>
              <a:rPr lang="sk-SK" sz="2400" dirty="0" smtClean="0">
                <a:latin typeface="+mj-lt"/>
              </a:rPr>
              <a:t>bola </a:t>
            </a:r>
            <a:r>
              <a:rPr lang="sk-SK" sz="2400" b="1" dirty="0" smtClean="0">
                <a:solidFill>
                  <a:srgbClr val="002060"/>
                </a:solidFill>
                <a:latin typeface="+mj-lt"/>
              </a:rPr>
              <a:t>5-ročná kumulatívna  </a:t>
            </a:r>
            <a:r>
              <a:rPr lang="sk-SK" sz="2400" b="1" dirty="0" err="1" smtClean="0">
                <a:solidFill>
                  <a:srgbClr val="002060"/>
                </a:solidFill>
                <a:latin typeface="+mj-lt"/>
              </a:rPr>
              <a:t>incidencia</a:t>
            </a:r>
            <a:r>
              <a:rPr lang="sk-SK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sk-SK" sz="2400" dirty="0" smtClean="0">
                <a:latin typeface="+mj-lt"/>
              </a:rPr>
              <a:t>zlyhávania srdca</a:t>
            </a:r>
          </a:p>
          <a:p>
            <a:r>
              <a:rPr lang="sk-SK" sz="2400" dirty="0" smtClean="0">
                <a:latin typeface="+mj-lt"/>
              </a:rPr>
              <a:t>vo </a:t>
            </a:r>
            <a:r>
              <a:rPr lang="sk-SK" sz="2400" dirty="0">
                <a:latin typeface="+mj-lt"/>
              </a:rPr>
              <a:t>veku &lt; 55 r.            7,5% </a:t>
            </a:r>
          </a:p>
          <a:p>
            <a:r>
              <a:rPr lang="sk-SK" sz="2400" dirty="0">
                <a:latin typeface="+mj-lt"/>
              </a:rPr>
              <a:t>vo veku 55–64 r.        11,4%</a:t>
            </a:r>
          </a:p>
          <a:p>
            <a:r>
              <a:rPr lang="sk-SK" sz="2400" dirty="0">
                <a:latin typeface="+mj-lt"/>
              </a:rPr>
              <a:t>vo veku  65–74 r.       35,6%  </a:t>
            </a:r>
          </a:p>
          <a:p>
            <a:r>
              <a:rPr lang="sk-SK" sz="2400" dirty="0">
                <a:latin typeface="+mj-lt"/>
              </a:rPr>
              <a:t>vo veku  ≥75 r.           40,7%</a:t>
            </a:r>
          </a:p>
          <a:p>
            <a:pPr>
              <a:buNone/>
            </a:pPr>
            <a:r>
              <a:rPr lang="sk-SK" sz="2400" dirty="0">
                <a:latin typeface="+mj-lt"/>
              </a:rPr>
              <a:t>V porovnaní so ženami, ktoré boli liečené inou CHT </a:t>
            </a:r>
            <a:endParaRPr lang="sk-SK" sz="2400" dirty="0" smtClean="0">
              <a:latin typeface="+mj-lt"/>
            </a:endParaRPr>
          </a:p>
          <a:p>
            <a:pPr>
              <a:buNone/>
            </a:pPr>
            <a:r>
              <a:rPr lang="sk-SK" sz="2400" dirty="0" smtClean="0">
                <a:latin typeface="+mj-lt"/>
              </a:rPr>
              <a:t>4-násobne </a:t>
            </a:r>
            <a:r>
              <a:rPr lang="sk-SK" sz="2400" dirty="0">
                <a:latin typeface="+mj-lt"/>
              </a:rPr>
              <a:t>vyššie riziko SZ/</a:t>
            </a:r>
            <a:r>
              <a:rPr lang="sk-SK" sz="2400" dirty="0" err="1">
                <a:latin typeface="+mj-lt"/>
              </a:rPr>
              <a:t>kardiomyopatie</a:t>
            </a:r>
            <a:r>
              <a:rPr lang="sk-SK" sz="2400" dirty="0">
                <a:latin typeface="+mj-lt"/>
              </a:rPr>
              <a:t>, ak </a:t>
            </a:r>
            <a:r>
              <a:rPr lang="sk-SK" sz="2400" dirty="0" smtClean="0">
                <a:latin typeface="+mj-lt"/>
              </a:rPr>
              <a:t>sa</a:t>
            </a:r>
          </a:p>
          <a:p>
            <a:pPr>
              <a:buNone/>
            </a:pPr>
            <a:r>
              <a:rPr lang="sk-SK" sz="2400" dirty="0" err="1" smtClean="0">
                <a:latin typeface="+mj-lt"/>
              </a:rPr>
              <a:t>pacientkám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>
                <a:latin typeface="+mj-lt"/>
              </a:rPr>
              <a:t>podával </a:t>
            </a:r>
            <a:r>
              <a:rPr lang="sk-SK" sz="2400" dirty="0" err="1">
                <a:latin typeface="+mj-lt"/>
              </a:rPr>
              <a:t>trastuzumab</a:t>
            </a:r>
            <a:r>
              <a:rPr lang="sk-SK" sz="2400" dirty="0">
                <a:latin typeface="+mj-lt"/>
              </a:rPr>
              <a:t> bez </a:t>
            </a:r>
            <a:r>
              <a:rPr lang="sk-SK" sz="2400" dirty="0" err="1">
                <a:latin typeface="+mj-lt"/>
              </a:rPr>
              <a:t>antracyklínov</a:t>
            </a:r>
            <a:r>
              <a:rPr lang="sk-SK" sz="2400" dirty="0">
                <a:latin typeface="+mj-lt"/>
              </a:rPr>
              <a:t> a </a:t>
            </a:r>
            <a:r>
              <a:rPr lang="sk-SK" sz="2400" dirty="0" smtClean="0">
                <a:latin typeface="+mj-lt"/>
              </a:rPr>
              <a:t>7-násobne</a:t>
            </a:r>
          </a:p>
          <a:p>
            <a:pPr>
              <a:buNone/>
            </a:pPr>
            <a:r>
              <a:rPr lang="sk-SK" sz="2400" dirty="0" smtClean="0">
                <a:latin typeface="+mj-lt"/>
              </a:rPr>
              <a:t>vyššie </a:t>
            </a:r>
            <a:r>
              <a:rPr lang="sk-SK" sz="2400" dirty="0">
                <a:latin typeface="+mj-lt"/>
              </a:rPr>
              <a:t>u </a:t>
            </a:r>
            <a:r>
              <a:rPr lang="sk-SK" sz="2400" dirty="0" err="1">
                <a:latin typeface="+mj-lt"/>
              </a:rPr>
              <a:t>pacientok</a:t>
            </a:r>
            <a:r>
              <a:rPr lang="sk-SK" sz="2400" dirty="0">
                <a:latin typeface="+mj-lt"/>
              </a:rPr>
              <a:t> liečených sekvenčne </a:t>
            </a:r>
            <a:r>
              <a:rPr lang="sk-SK" sz="2400" dirty="0" err="1">
                <a:latin typeface="+mj-lt"/>
              </a:rPr>
              <a:t>antracyklínom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smtClean="0">
                <a:latin typeface="+mj-lt"/>
              </a:rPr>
              <a:t>a</a:t>
            </a:r>
          </a:p>
          <a:p>
            <a:pPr>
              <a:buNone/>
            </a:pPr>
            <a:r>
              <a:rPr lang="sk-SK" sz="2400" dirty="0" err="1" smtClean="0">
                <a:latin typeface="+mj-lt"/>
              </a:rPr>
              <a:t>trastuzumabom</a:t>
            </a:r>
            <a:r>
              <a:rPr lang="sk-SK" sz="2400" dirty="0">
                <a:latin typeface="+mj-lt"/>
              </a:rPr>
              <a:t>. </a:t>
            </a:r>
          </a:p>
          <a:p>
            <a:pPr>
              <a:buNone/>
            </a:pPr>
            <a:r>
              <a:rPr lang="sk-SK" sz="2400" dirty="0">
                <a:latin typeface="+mj-lt"/>
              </a:rPr>
              <a:t>    </a:t>
            </a:r>
          </a:p>
          <a:p>
            <a:pPr>
              <a:buNone/>
            </a:pPr>
            <a:r>
              <a:rPr lang="sk-SK" sz="2400" dirty="0">
                <a:latin typeface="+mj-lt"/>
              </a:rPr>
              <a:t>   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427984" y="6021288"/>
            <a:ext cx="788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Bowles</a:t>
            </a:r>
            <a:r>
              <a:rPr lang="sk-SK" sz="2000" dirty="0" smtClean="0"/>
              <a:t> EJ </a:t>
            </a:r>
            <a:r>
              <a:rPr lang="sk-SK" sz="2000" dirty="0" err="1" smtClean="0"/>
              <a:t>et</a:t>
            </a:r>
            <a:r>
              <a:rPr lang="sk-SK" sz="2000" dirty="0" smtClean="0"/>
              <a:t> al.</a:t>
            </a:r>
            <a:r>
              <a:rPr lang="sk-SK" sz="2000" dirty="0"/>
              <a:t> </a:t>
            </a:r>
            <a:r>
              <a:rPr lang="sk-SK" sz="2000" dirty="0" err="1"/>
              <a:t>Natl</a:t>
            </a:r>
            <a:r>
              <a:rPr lang="sk-SK" sz="2000" dirty="0"/>
              <a:t> </a:t>
            </a:r>
            <a:r>
              <a:rPr lang="sk-SK" sz="2000" dirty="0" err="1"/>
              <a:t>Cancer</a:t>
            </a:r>
            <a:r>
              <a:rPr lang="sk-SK" sz="2000" dirty="0"/>
              <a:t> </a:t>
            </a:r>
            <a:r>
              <a:rPr lang="sk-SK" sz="2000" dirty="0" err="1"/>
              <a:t>Inst</a:t>
            </a:r>
            <a:r>
              <a:rPr lang="sk-SK" sz="2000" dirty="0"/>
              <a:t> </a:t>
            </a:r>
            <a:r>
              <a:rPr lang="sk-SK" sz="2000" dirty="0" smtClean="0"/>
              <a:t>2012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46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85800"/>
            <a:ext cx="388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5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/>
                </a:solidFill>
              </a:rPr>
              <a:t>Odporúčania 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619250"/>
            <a:ext cx="8229600" cy="4525963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sk-SK" sz="2400" b="1" dirty="0"/>
              <a:t>NCCN </a:t>
            </a:r>
            <a:r>
              <a:rPr lang="sk-SK" sz="2400" b="1" dirty="0" err="1" smtClean="0"/>
              <a:t>Survivorship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guidelines</a:t>
            </a:r>
            <a:r>
              <a:rPr lang="sk-SK" sz="2400" b="1" dirty="0" smtClean="0"/>
              <a:t> 2019</a:t>
            </a:r>
            <a:endParaRPr lang="sk-SK" sz="2400" dirty="0"/>
          </a:p>
          <a:p>
            <a:pPr>
              <a:buClr>
                <a:srgbClr val="002060"/>
              </a:buClr>
            </a:pPr>
            <a:r>
              <a:rPr lang="sk-SK" sz="2400" b="1" dirty="0"/>
              <a:t>ESC </a:t>
            </a:r>
            <a:r>
              <a:rPr lang="sk-SK" sz="2400" b="1" dirty="0" err="1"/>
              <a:t>Heart</a:t>
            </a:r>
            <a:r>
              <a:rPr lang="sk-SK" sz="2400" b="1" dirty="0"/>
              <a:t> </a:t>
            </a:r>
            <a:r>
              <a:rPr lang="sk-SK" sz="2400" b="1" dirty="0" err="1"/>
              <a:t>Failure</a:t>
            </a:r>
            <a:r>
              <a:rPr lang="sk-SK" sz="2400" b="1" dirty="0"/>
              <a:t> 2018 </a:t>
            </a:r>
            <a:r>
              <a:rPr lang="sk-SK" sz="2400" dirty="0" smtClean="0"/>
              <a:t>ANKER MS et al., ESC </a:t>
            </a:r>
            <a:r>
              <a:rPr lang="sk-SK" sz="2400" dirty="0" err="1" smtClean="0"/>
              <a:t>Heart</a:t>
            </a:r>
            <a:r>
              <a:rPr lang="sk-SK" sz="2400" dirty="0" smtClean="0"/>
              <a:t> </a:t>
            </a:r>
            <a:r>
              <a:rPr lang="sk-SK" sz="2400" dirty="0" err="1" smtClean="0"/>
              <a:t>failure</a:t>
            </a:r>
            <a:r>
              <a:rPr lang="sk-SK" sz="2400" dirty="0" smtClean="0"/>
              <a:t>, 2018</a:t>
            </a:r>
          </a:p>
          <a:p>
            <a:pPr>
              <a:buClr>
                <a:srgbClr val="002060"/>
              </a:buClr>
            </a:pPr>
            <a:r>
              <a:rPr lang="sk-SK" sz="2400" b="1" dirty="0"/>
              <a:t>ASCO </a:t>
            </a:r>
            <a:r>
              <a:rPr lang="sk-SK" sz="2400" b="1" dirty="0" err="1"/>
              <a:t>guidelines</a:t>
            </a:r>
            <a:r>
              <a:rPr lang="sk-SK" sz="2400" b="1" dirty="0"/>
              <a:t> 2017  </a:t>
            </a:r>
            <a:r>
              <a:rPr lang="en-US" sz="2400" dirty="0" smtClean="0"/>
              <a:t>ARMENIAN</a:t>
            </a:r>
            <a:r>
              <a:rPr lang="sk-SK" sz="2400" dirty="0" smtClean="0"/>
              <a:t> </a:t>
            </a:r>
            <a:r>
              <a:rPr lang="sk-SK" sz="2400" dirty="0"/>
              <a:t>et al. </a:t>
            </a:r>
            <a:r>
              <a:rPr lang="sk-SK" sz="2400" i="1" dirty="0"/>
              <a:t>J </a:t>
            </a:r>
            <a:r>
              <a:rPr lang="sk-SK" sz="2400" i="1" dirty="0" err="1"/>
              <a:t>Clin</a:t>
            </a:r>
            <a:r>
              <a:rPr lang="sk-SK" sz="2400" i="1" dirty="0"/>
              <a:t> </a:t>
            </a:r>
            <a:r>
              <a:rPr lang="sk-SK" sz="2400" i="1" dirty="0" err="1"/>
              <a:t>Oncol</a:t>
            </a:r>
            <a:r>
              <a:rPr lang="en-US" sz="2400" dirty="0"/>
              <a:t>, </a:t>
            </a:r>
            <a:r>
              <a:rPr lang="en-US" sz="2400" dirty="0" smtClean="0"/>
              <a:t>201</a:t>
            </a:r>
            <a:r>
              <a:rPr lang="sk-SK" sz="2400" dirty="0" smtClean="0"/>
              <a:t>7</a:t>
            </a:r>
            <a:r>
              <a:rPr lang="en-US" sz="2400" dirty="0" smtClean="0"/>
              <a:t>.</a:t>
            </a:r>
            <a:endParaRPr lang="en-US" sz="2400" b="1" dirty="0"/>
          </a:p>
          <a:p>
            <a:pPr>
              <a:buClr>
                <a:srgbClr val="002060"/>
              </a:buClr>
            </a:pPr>
            <a:r>
              <a:rPr lang="sk-SK" sz="2400" b="1" dirty="0"/>
              <a:t>ESC 2016 </a:t>
            </a:r>
            <a:r>
              <a:rPr lang="en-US" sz="2400" dirty="0" smtClean="0"/>
              <a:t>ZAMORANO</a:t>
            </a:r>
            <a:r>
              <a:rPr lang="sk-SK" sz="2400" dirty="0" smtClean="0"/>
              <a:t> et al.</a:t>
            </a:r>
            <a:r>
              <a:rPr lang="en-US" sz="2400" dirty="0"/>
              <a:t> </a:t>
            </a:r>
            <a:r>
              <a:rPr lang="en-US" sz="2400" i="1" dirty="0" err="1" smtClean="0"/>
              <a:t>Eur</a:t>
            </a:r>
            <a:r>
              <a:rPr lang="en-US" sz="2400" i="1" dirty="0" smtClean="0"/>
              <a:t> </a:t>
            </a:r>
            <a:r>
              <a:rPr lang="sk-SK" sz="2400" i="1" dirty="0" smtClean="0"/>
              <a:t>H</a:t>
            </a:r>
            <a:r>
              <a:rPr lang="en-US" sz="2400" i="1" dirty="0" err="1" smtClean="0"/>
              <a:t>eart</a:t>
            </a:r>
            <a:r>
              <a:rPr lang="en-US" sz="2400" i="1" dirty="0" smtClean="0"/>
              <a:t> </a:t>
            </a:r>
            <a:r>
              <a:rPr lang="sk-SK" sz="2400" i="1" dirty="0" smtClean="0"/>
              <a:t>J</a:t>
            </a:r>
            <a:r>
              <a:rPr lang="en-US" sz="2400" dirty="0" smtClean="0"/>
              <a:t>, 2016</a:t>
            </a:r>
            <a:r>
              <a:rPr lang="sk-SK" sz="2400" dirty="0" smtClean="0"/>
              <a:t> (</a:t>
            </a:r>
            <a:r>
              <a:rPr lang="sk-SK" sz="2400" dirty="0" err="1" smtClean="0"/>
              <a:t>Position</a:t>
            </a:r>
            <a:r>
              <a:rPr lang="sk-SK" sz="2400" dirty="0" smtClean="0"/>
              <a:t> </a:t>
            </a:r>
            <a:r>
              <a:rPr lang="sk-SK" sz="2400" dirty="0" err="1" smtClean="0"/>
              <a:t>Paper</a:t>
            </a:r>
            <a:r>
              <a:rPr lang="sk-SK" sz="2400" dirty="0" smtClean="0"/>
              <a:t>)</a:t>
            </a:r>
          </a:p>
          <a:p>
            <a:pPr>
              <a:buClr>
                <a:srgbClr val="002060"/>
              </a:buClr>
            </a:pPr>
            <a:r>
              <a:rPr lang="sk-SK" sz="2400" b="1" dirty="0"/>
              <a:t>ASE,  EACI 2014 </a:t>
            </a:r>
            <a:r>
              <a:rPr lang="sk-SK" sz="2400" dirty="0"/>
              <a:t>PLANA et </a:t>
            </a:r>
            <a:r>
              <a:rPr lang="sk-SK" sz="2400" dirty="0" err="1"/>
              <a:t>al</a:t>
            </a:r>
            <a:r>
              <a:rPr lang="sk-SK" sz="2400" dirty="0"/>
              <a:t>, J Am </a:t>
            </a:r>
            <a:r>
              <a:rPr lang="sk-SK" sz="2400" dirty="0" err="1"/>
              <a:t>Soc</a:t>
            </a:r>
            <a:r>
              <a:rPr lang="sk-SK" sz="2400" dirty="0"/>
              <a:t> </a:t>
            </a:r>
            <a:r>
              <a:rPr lang="sk-SK" sz="2400" dirty="0" err="1"/>
              <a:t>Echocardiography</a:t>
            </a:r>
            <a:r>
              <a:rPr lang="sk-SK" sz="2400" dirty="0"/>
              <a:t>, 2014</a:t>
            </a:r>
          </a:p>
          <a:p>
            <a:pPr>
              <a:buClr>
                <a:srgbClr val="002060"/>
              </a:buClr>
            </a:pPr>
            <a:r>
              <a:rPr lang="en-US" sz="2400" b="1" dirty="0" smtClean="0"/>
              <a:t>ACCF/AHA</a:t>
            </a:r>
            <a:r>
              <a:rPr lang="sk-SK" sz="2400" b="1" dirty="0" smtClean="0"/>
              <a:t> </a:t>
            </a:r>
            <a:r>
              <a:rPr lang="en-US" sz="2400" b="1" dirty="0" smtClean="0"/>
              <a:t>2013</a:t>
            </a:r>
            <a:r>
              <a:rPr lang="sk-SK" sz="2400" b="1" dirty="0" smtClean="0"/>
              <a:t> </a:t>
            </a:r>
            <a:r>
              <a:rPr lang="en-US" sz="2400" dirty="0" smtClean="0"/>
              <a:t>Y</a:t>
            </a:r>
            <a:r>
              <a:rPr lang="sk-SK" sz="2400" dirty="0"/>
              <a:t>ANCY et al.</a:t>
            </a:r>
            <a:r>
              <a:rPr lang="en-US" sz="2400" dirty="0"/>
              <a:t> </a:t>
            </a:r>
            <a:r>
              <a:rPr lang="en-US" sz="2400" i="1" dirty="0"/>
              <a:t>J Am </a:t>
            </a:r>
            <a:r>
              <a:rPr lang="en-US" sz="2400" i="1" dirty="0" err="1"/>
              <a:t>Coll</a:t>
            </a:r>
            <a:r>
              <a:rPr lang="en-US" sz="2400" i="1" dirty="0"/>
              <a:t> </a:t>
            </a:r>
            <a:r>
              <a:rPr lang="en-US" sz="2400" i="1" dirty="0" err="1"/>
              <a:t>Cardiol</a:t>
            </a:r>
            <a:r>
              <a:rPr lang="en-US" sz="2400" i="1" dirty="0"/>
              <a:t> </a:t>
            </a:r>
            <a:r>
              <a:rPr lang="en-US" sz="2400" dirty="0"/>
              <a:t>2013.</a:t>
            </a:r>
            <a:endParaRPr lang="sk-SK" sz="2400" dirty="0"/>
          </a:p>
          <a:p>
            <a:pPr>
              <a:buClr>
                <a:srgbClr val="002060"/>
              </a:buClr>
            </a:pPr>
            <a:r>
              <a:rPr lang="sk-SK" sz="2400" b="1" dirty="0" smtClean="0"/>
              <a:t>ESMO 2012 </a:t>
            </a:r>
            <a:r>
              <a:rPr lang="sk-SK" sz="2400" dirty="0" smtClean="0"/>
              <a:t>CURIGLIANO </a:t>
            </a:r>
            <a:r>
              <a:rPr lang="sk-SK" sz="2400" dirty="0"/>
              <a:t>et al.  </a:t>
            </a:r>
            <a:r>
              <a:rPr lang="sk-SK" sz="2400" dirty="0" err="1"/>
              <a:t>Ann</a:t>
            </a:r>
            <a:r>
              <a:rPr lang="sk-SK" sz="2400" dirty="0"/>
              <a:t> </a:t>
            </a:r>
            <a:r>
              <a:rPr lang="sk-SK" sz="2400" dirty="0" err="1"/>
              <a:t>Oncol</a:t>
            </a:r>
            <a:r>
              <a:rPr lang="sk-SK" sz="2400" dirty="0"/>
              <a:t>, 2012.</a:t>
            </a:r>
          </a:p>
          <a:p>
            <a:pPr marL="0" indent="0">
              <a:buClr>
                <a:srgbClr val="002060"/>
              </a:buClr>
              <a:buNone/>
            </a:pP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0994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592"/>
            <a:ext cx="9144000" cy="523681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04800" y="3886200"/>
            <a:ext cx="34290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9407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ASCO </a:t>
            </a:r>
            <a:r>
              <a:rPr lang="sk-SK" sz="4000" b="1" dirty="0" err="1" smtClean="0">
                <a:solidFill>
                  <a:srgbClr val="002060"/>
                </a:solidFill>
              </a:rPr>
              <a:t>guidelines</a:t>
            </a:r>
            <a:r>
              <a:rPr lang="sk-SK" sz="4000" b="1" dirty="0" smtClean="0">
                <a:solidFill>
                  <a:srgbClr val="002060"/>
                </a:solidFill>
              </a:rPr>
              <a:t> 2017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sk-SK" dirty="0" smtClean="0"/>
              <a:t>ECHO </a:t>
            </a:r>
            <a:r>
              <a:rPr lang="en-US" dirty="0" smtClean="0"/>
              <a:t>may </a:t>
            </a:r>
            <a:r>
              <a:rPr lang="en-US" dirty="0"/>
              <a:t>be performed between </a:t>
            </a:r>
            <a:r>
              <a:rPr lang="en-US" b="1" dirty="0">
                <a:solidFill>
                  <a:schemeClr val="tx2"/>
                </a:solidFill>
              </a:rPr>
              <a:t>6 </a:t>
            </a:r>
            <a:r>
              <a:rPr lang="sk-SK" b="1" dirty="0">
                <a:solidFill>
                  <a:schemeClr val="tx2"/>
                </a:solidFill>
              </a:rPr>
              <a:t>-</a:t>
            </a:r>
            <a:r>
              <a:rPr lang="en-US" b="1" dirty="0">
                <a:solidFill>
                  <a:schemeClr val="tx2"/>
                </a:solidFill>
              </a:rPr>
              <a:t>12 months after completion of cancer-directed therapy in asymptomatic patients </a:t>
            </a:r>
            <a:r>
              <a:rPr lang="en-US" b="1" dirty="0" smtClean="0">
                <a:solidFill>
                  <a:schemeClr val="tx2"/>
                </a:solidFill>
              </a:rPr>
              <a:t>at </a:t>
            </a:r>
            <a:r>
              <a:rPr lang="en-US" b="1" dirty="0">
                <a:solidFill>
                  <a:schemeClr val="tx2"/>
                </a:solidFill>
              </a:rPr>
              <a:t>increased risk </a:t>
            </a:r>
            <a:r>
              <a:rPr lang="sk-SK" dirty="0"/>
              <a:t>.</a:t>
            </a:r>
          </a:p>
          <a:p>
            <a:r>
              <a:rPr lang="en-US" b="1" dirty="0">
                <a:solidFill>
                  <a:schemeClr val="tx2"/>
                </a:solidFill>
              </a:rPr>
              <a:t>No recommendations can be made regarding the frequency and duration of surveillance in patients at increased risk  </a:t>
            </a:r>
            <a:r>
              <a:rPr lang="en-US" dirty="0"/>
              <a:t>who are asymptomatic and have no evidence of cardiac dysfunction on their 6-12</a:t>
            </a:r>
            <a:r>
              <a:rPr lang="sk-SK" dirty="0"/>
              <a:t> </a:t>
            </a:r>
            <a:r>
              <a:rPr lang="en-US" dirty="0"/>
              <a:t>month post-treatment echo</a:t>
            </a:r>
            <a:r>
              <a:rPr lang="sk-SK" dirty="0"/>
              <a:t>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65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6" y="914400"/>
            <a:ext cx="8157783" cy="48768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124200" y="4267200"/>
            <a:ext cx="4495800" cy="200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5720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Kardiotoxicita</a:t>
            </a:r>
            <a:r>
              <a:rPr lang="sk-SK" dirty="0" smtClean="0"/>
              <a:t> </a:t>
            </a:r>
            <a:r>
              <a:rPr lang="sk-SK" dirty="0" err="1" smtClean="0"/>
              <a:t>epirubicínu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sz="2800" dirty="0" smtClean="0"/>
              <a:t>na základe porovnania mg/mg sa </a:t>
            </a:r>
            <a:r>
              <a:rPr lang="sk-SK" sz="2800" dirty="0" err="1" smtClean="0"/>
              <a:t>epirubicín</a:t>
            </a:r>
            <a:r>
              <a:rPr lang="sk-SK" sz="2800" dirty="0" smtClean="0"/>
              <a:t> </a:t>
            </a:r>
            <a:r>
              <a:rPr lang="sk-SK" sz="2800" b="1" dirty="0" smtClean="0"/>
              <a:t>javí byť menej </a:t>
            </a:r>
            <a:r>
              <a:rPr lang="sk-SK" sz="2800" b="1" dirty="0" err="1" smtClean="0"/>
              <a:t>kardiotoxický</a:t>
            </a:r>
            <a:r>
              <a:rPr lang="sk-SK" sz="2800" b="1" dirty="0" smtClean="0"/>
              <a:t> ako </a:t>
            </a:r>
            <a:r>
              <a:rPr lang="sk-SK" sz="2800" b="1" dirty="0" err="1" smtClean="0"/>
              <a:t>doxorubicín</a:t>
            </a:r>
            <a:endParaRPr lang="sk-SK" sz="2800" b="1" dirty="0" smtClean="0"/>
          </a:p>
          <a:p>
            <a:endParaRPr lang="sk-SK" sz="2800" b="1" dirty="0" smtClean="0"/>
          </a:p>
          <a:p>
            <a:r>
              <a:rPr lang="sk-SK" sz="2800" b="1" dirty="0" smtClean="0">
                <a:solidFill>
                  <a:srgbClr val="002060"/>
                </a:solidFill>
              </a:rPr>
              <a:t>na dosiahnutie porovnateľnej účinnosti sú potrebné vyššie dávky </a:t>
            </a:r>
            <a:r>
              <a:rPr lang="sk-SK" sz="2800" b="1" dirty="0" err="1" smtClean="0">
                <a:solidFill>
                  <a:srgbClr val="002060"/>
                </a:solidFill>
              </a:rPr>
              <a:t>epirubicínu</a:t>
            </a:r>
            <a:r>
              <a:rPr lang="sk-SK" sz="2800" b="1" dirty="0" smtClean="0">
                <a:solidFill>
                  <a:srgbClr val="002060"/>
                </a:solidFill>
              </a:rPr>
              <a:t> (</a:t>
            </a:r>
            <a:r>
              <a:rPr lang="sk-SK" sz="2800" dirty="0" smtClean="0"/>
              <a:t>cca </a:t>
            </a:r>
            <a:r>
              <a:rPr lang="sk-SK" sz="2800" b="1" dirty="0" smtClean="0"/>
              <a:t>1,5-násobok dávky </a:t>
            </a:r>
            <a:r>
              <a:rPr lang="sk-SK" sz="2800" b="1" dirty="0" err="1" smtClean="0"/>
              <a:t>doxorubicínu</a:t>
            </a:r>
            <a:r>
              <a:rPr lang="sk-SK" sz="2800" b="1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519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28600" y="260648"/>
            <a:ext cx="8468544" cy="1143000"/>
          </a:xfrm>
        </p:spPr>
        <p:txBody>
          <a:bodyPr/>
          <a:lstStyle/>
          <a:p>
            <a:r>
              <a:rPr lang="sk-SK" sz="2400" b="1" dirty="0" smtClean="0">
                <a:latin typeface="Book Antiqua" pitchFamily="18" charset="0"/>
                <a:ea typeface="+mn-ea"/>
                <a:cs typeface="+mn-cs"/>
              </a:rPr>
              <a:t/>
            </a:r>
            <a:br>
              <a:rPr lang="sk-SK" sz="2400" b="1" dirty="0" smtClean="0">
                <a:latin typeface="Book Antiqua" pitchFamily="18" charset="0"/>
                <a:ea typeface="+mn-ea"/>
                <a:cs typeface="+mn-cs"/>
              </a:rPr>
            </a:br>
            <a:r>
              <a:rPr lang="sk-SK" sz="2400" b="1" dirty="0" smtClean="0">
                <a:latin typeface="Book Antiqua" pitchFamily="18" charset="0"/>
                <a:ea typeface="+mn-ea"/>
                <a:cs typeface="+mn-cs"/>
              </a:rPr>
              <a:t/>
            </a:r>
            <a:br>
              <a:rPr lang="sk-SK" sz="2400" b="1" dirty="0" smtClean="0">
                <a:latin typeface="Book Antiqua" pitchFamily="18" charset="0"/>
                <a:ea typeface="+mn-ea"/>
                <a:cs typeface="+mn-cs"/>
              </a:rPr>
            </a:br>
            <a:r>
              <a:rPr lang="sk-SK" sz="2400" b="1" dirty="0" smtClean="0">
                <a:latin typeface="Book Antiqua" pitchFamily="18" charset="0"/>
                <a:ea typeface="+mn-ea"/>
                <a:cs typeface="+mn-cs"/>
              </a:rPr>
              <a:t/>
            </a:r>
            <a:br>
              <a:rPr lang="sk-SK" sz="2400" b="1" dirty="0" smtClean="0">
                <a:latin typeface="Book Antiqua" pitchFamily="18" charset="0"/>
                <a:ea typeface="+mn-ea"/>
                <a:cs typeface="+mn-cs"/>
              </a:rPr>
            </a:br>
            <a:r>
              <a:rPr lang="sk-SK" sz="2400" b="1" dirty="0">
                <a:latin typeface="Book Antiqua" pitchFamily="18" charset="0"/>
                <a:ea typeface="+mn-ea"/>
                <a:cs typeface="+mn-cs"/>
              </a:rPr>
              <a:t/>
            </a:r>
            <a:br>
              <a:rPr lang="sk-SK" sz="2400" b="1" dirty="0">
                <a:latin typeface="Book Antiqua" pitchFamily="18" charset="0"/>
                <a:ea typeface="+mn-ea"/>
                <a:cs typeface="+mn-cs"/>
              </a:rPr>
            </a:br>
            <a:r>
              <a:rPr lang="sk-SK" sz="2400" b="1" dirty="0" smtClean="0">
                <a:latin typeface="Book Antiqua" pitchFamily="18" charset="0"/>
                <a:ea typeface="+mn-ea"/>
                <a:cs typeface="+mn-cs"/>
              </a:rPr>
              <a:t/>
            </a:r>
            <a:br>
              <a:rPr lang="sk-SK" sz="2400" b="1" dirty="0" smtClean="0">
                <a:latin typeface="Book Antiqua" pitchFamily="18" charset="0"/>
                <a:ea typeface="+mn-ea"/>
                <a:cs typeface="+mn-cs"/>
              </a:rPr>
            </a:br>
            <a:r>
              <a:rPr lang="sk-SK" sz="2800" b="1" dirty="0" err="1" smtClean="0">
                <a:solidFill>
                  <a:schemeClr val="tx2"/>
                </a:solidFill>
                <a:ea typeface="+mn-ea"/>
                <a:cs typeface="+mn-cs"/>
              </a:rPr>
              <a:t>Kardioprotekcia</a:t>
            </a:r>
            <a:r>
              <a:rPr lang="sk-SK" sz="2800" b="1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ea typeface="+mn-ea"/>
                <a:cs typeface="+mn-cs"/>
              </a:rPr>
              <a:t>dexrazoxanom</a:t>
            </a:r>
            <a:r>
              <a:rPr lang="sk-SK" sz="2800" b="1" dirty="0" smtClean="0">
                <a:solidFill>
                  <a:schemeClr val="tx2"/>
                </a:solidFill>
                <a:ea typeface="+mn-ea"/>
                <a:cs typeface="+mn-cs"/>
              </a:rPr>
              <a:t> (</a:t>
            </a:r>
            <a:r>
              <a:rPr lang="sk-SK" sz="2800" b="1" dirty="0" err="1" smtClean="0">
                <a:solidFill>
                  <a:schemeClr val="tx2"/>
                </a:solidFill>
                <a:ea typeface="+mn-ea"/>
                <a:cs typeface="+mn-cs"/>
              </a:rPr>
              <a:t>Cardioxanom</a:t>
            </a:r>
            <a:r>
              <a:rPr lang="sk-SK" sz="2800" b="1" dirty="0" smtClean="0">
                <a:solidFill>
                  <a:schemeClr val="tx2"/>
                </a:solidFill>
                <a:ea typeface="+mn-ea"/>
                <a:cs typeface="+mn-cs"/>
              </a:rPr>
              <a:t>) – kontroverzie USA </a:t>
            </a:r>
            <a:r>
              <a:rPr lang="sk-SK" sz="2800" b="1" dirty="0" err="1" smtClean="0">
                <a:solidFill>
                  <a:schemeClr val="tx2"/>
                </a:solidFill>
                <a:ea typeface="+mn-ea"/>
                <a:cs typeface="+mn-cs"/>
              </a:rPr>
              <a:t>vs</a:t>
            </a:r>
            <a:r>
              <a:rPr lang="sk-SK" sz="2800" b="1" dirty="0" smtClean="0">
                <a:solidFill>
                  <a:schemeClr val="tx2"/>
                </a:solidFill>
                <a:ea typeface="+mn-ea"/>
                <a:cs typeface="+mn-cs"/>
              </a:rPr>
              <a:t> Európa</a:t>
            </a:r>
            <a:r>
              <a:rPr lang="sk-SK" sz="20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sk-SK" sz="20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sk-SK" sz="20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sk-SK" sz="20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sk-SK" sz="2000" dirty="0" smtClean="0">
                <a:latin typeface="+mn-lt"/>
                <a:ea typeface="+mn-ea"/>
                <a:cs typeface="+mn-cs"/>
              </a:rPr>
              <a:t>DZX sa podľa najnovších štúdií a </a:t>
            </a:r>
            <a:r>
              <a:rPr lang="sk-SK" sz="2000" dirty="0" err="1" smtClean="0">
                <a:latin typeface="+mn-lt"/>
                <a:ea typeface="+mn-ea"/>
                <a:cs typeface="+mn-cs"/>
              </a:rPr>
              <a:t>metaanalýz</a:t>
            </a:r>
            <a:r>
              <a:rPr lang="sk-SK" sz="2000" dirty="0" smtClean="0">
                <a:latin typeface="+mn-lt"/>
                <a:ea typeface="+mn-ea"/>
                <a:cs typeface="+mn-cs"/>
              </a:rPr>
              <a:t> považuje za účinnú </a:t>
            </a:r>
            <a:r>
              <a:rPr lang="sk-SK" sz="2000" dirty="0" err="1" smtClean="0">
                <a:latin typeface="+mn-lt"/>
                <a:ea typeface="+mn-ea"/>
                <a:cs typeface="+mn-cs"/>
              </a:rPr>
              <a:t>kardioprotektívnu</a:t>
            </a:r>
            <a:r>
              <a:rPr lang="sk-SK" sz="2000" dirty="0" smtClean="0">
                <a:latin typeface="+mn-lt"/>
                <a:ea typeface="+mn-ea"/>
                <a:cs typeface="+mn-cs"/>
              </a:rPr>
              <a:t> látku spolu s </a:t>
            </a:r>
            <a:r>
              <a:rPr lang="sk-SK" sz="2000" dirty="0" err="1" smtClean="0">
                <a:latin typeface="+mn-lt"/>
                <a:ea typeface="+mn-ea"/>
                <a:cs typeface="+mn-cs"/>
              </a:rPr>
              <a:t>lipozomálnymi</a:t>
            </a:r>
            <a:r>
              <a:rPr lang="sk-SK" sz="2000" dirty="0" smtClean="0">
                <a:latin typeface="+mn-lt"/>
                <a:ea typeface="+mn-ea"/>
                <a:cs typeface="+mn-cs"/>
              </a:rPr>
              <a:t> formami ANTR. Benefit prevažuje negatívne účinky, ktoré neboli vo veľkých nových štúdiách potvrdené.</a:t>
            </a:r>
            <a:br>
              <a:rPr lang="sk-SK" sz="2000" dirty="0" smtClean="0">
                <a:latin typeface="+mn-lt"/>
                <a:ea typeface="+mn-ea"/>
                <a:cs typeface="+mn-cs"/>
              </a:rPr>
            </a:br>
            <a:endParaRPr lang="sk-SK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23528" y="2852936"/>
            <a:ext cx="8712968" cy="3273227"/>
          </a:xfrm>
        </p:spPr>
        <p:txBody>
          <a:bodyPr/>
          <a:lstStyle/>
          <a:p>
            <a:pPr algn="ctr">
              <a:buNone/>
            </a:pPr>
            <a:r>
              <a:rPr lang="sk-SK" sz="2000" dirty="0" smtClean="0">
                <a:ea typeface="+mn-ea"/>
                <a:cs typeface="+mn-cs"/>
              </a:rPr>
              <a:t>Podľa </a:t>
            </a:r>
            <a:r>
              <a:rPr lang="sk-SK" sz="2000" dirty="0">
                <a:ea typeface="+mn-ea"/>
                <a:cs typeface="+mn-cs"/>
              </a:rPr>
              <a:t>FDA, EMA je nutné podať DZX až po podaní 300 mg/m</a:t>
            </a:r>
            <a:r>
              <a:rPr lang="sk-SK" sz="2000" baseline="30000" dirty="0">
                <a:ea typeface="+mn-ea"/>
                <a:cs typeface="+mn-cs"/>
              </a:rPr>
              <a:t>2</a:t>
            </a:r>
            <a:r>
              <a:rPr lang="sk-SK" sz="2000" dirty="0">
                <a:ea typeface="+mn-ea"/>
                <a:cs typeface="+mn-cs"/>
              </a:rPr>
              <a:t> </a:t>
            </a:r>
            <a:r>
              <a:rPr lang="sk-SK" sz="2000" dirty="0" smtClean="0">
                <a:ea typeface="+mn-ea"/>
                <a:cs typeface="+mn-cs"/>
              </a:rPr>
              <a:t>DOX.</a:t>
            </a:r>
            <a:endParaRPr lang="sk-SK" sz="2000" dirty="0">
              <a:ea typeface="+mn-ea"/>
              <a:cs typeface="+mn-cs"/>
            </a:endParaRPr>
          </a:p>
          <a:p>
            <a:pPr algn="ctr">
              <a:buNone/>
            </a:pPr>
            <a:r>
              <a:rPr lang="sk-SK" sz="2800" i="1" dirty="0" smtClean="0">
                <a:solidFill>
                  <a:srgbClr val="002060"/>
                </a:solidFill>
              </a:rPr>
              <a:t>„</a:t>
            </a:r>
            <a:r>
              <a:rPr lang="sk-SK" sz="2800" b="1" i="1" dirty="0" err="1" smtClean="0">
                <a:solidFill>
                  <a:srgbClr val="002060"/>
                </a:solidFill>
              </a:rPr>
              <a:t>It</a:t>
            </a:r>
            <a:r>
              <a:rPr lang="sk-SK" sz="2800" b="1" i="1" dirty="0" smtClean="0">
                <a:solidFill>
                  <a:srgbClr val="002060"/>
                </a:solidFill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is</a:t>
            </a:r>
            <a:r>
              <a:rPr lang="sk-SK" sz="2800" b="1" i="1" dirty="0" smtClean="0">
                <a:solidFill>
                  <a:srgbClr val="002060"/>
                </a:solidFill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like</a:t>
            </a:r>
            <a:r>
              <a:rPr lang="sk-SK" sz="2800" b="1" i="1" dirty="0" smtClean="0">
                <a:solidFill>
                  <a:srgbClr val="002060"/>
                </a:solidFill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locking</a:t>
            </a:r>
            <a:r>
              <a:rPr lang="sk-SK" sz="2800" b="1" i="1" dirty="0" smtClean="0">
                <a:solidFill>
                  <a:srgbClr val="002060"/>
                </a:solidFill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the</a:t>
            </a:r>
            <a:r>
              <a:rPr lang="sk-SK" sz="2800" b="1" i="1" dirty="0" smtClean="0">
                <a:solidFill>
                  <a:srgbClr val="002060"/>
                </a:solidFill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barn</a:t>
            </a:r>
            <a:r>
              <a:rPr lang="sk-SK" sz="2800" b="1" i="1" dirty="0" smtClean="0">
                <a:solidFill>
                  <a:srgbClr val="002060"/>
                </a:solidFill>
              </a:rPr>
              <a:t> door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after</a:t>
            </a:r>
            <a:r>
              <a:rPr lang="sk-SK" sz="2800" b="1" i="1" dirty="0" smtClean="0">
                <a:solidFill>
                  <a:srgbClr val="002060"/>
                </a:solidFill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the</a:t>
            </a:r>
            <a:r>
              <a:rPr lang="sk-SK" sz="2800" b="1" i="1" dirty="0" smtClean="0">
                <a:solidFill>
                  <a:srgbClr val="002060"/>
                </a:solidFill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horse</a:t>
            </a:r>
            <a:r>
              <a:rPr lang="sk-SK" sz="2800" b="1" i="1" dirty="0" smtClean="0">
                <a:solidFill>
                  <a:srgbClr val="002060"/>
                </a:solidFill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is</a:t>
            </a:r>
            <a:r>
              <a:rPr lang="sk-SK" sz="2800" b="1" i="1" dirty="0" smtClean="0">
                <a:solidFill>
                  <a:srgbClr val="002060"/>
                </a:solidFill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</a:rPr>
              <a:t>gone</a:t>
            </a:r>
            <a:r>
              <a:rPr lang="sk-SK" sz="2800" b="1" i="1" dirty="0" smtClean="0">
                <a:solidFill>
                  <a:srgbClr val="002060"/>
                </a:solidFill>
              </a:rPr>
              <a:t>.</a:t>
            </a:r>
            <a:r>
              <a:rPr lang="sk-SK" sz="2800" i="1" dirty="0" smtClean="0">
                <a:solidFill>
                  <a:srgbClr val="002060"/>
                </a:solidFill>
              </a:rPr>
              <a:t>“ </a:t>
            </a:r>
            <a:endParaRPr lang="sk-SK" sz="2000" dirty="0" smtClean="0">
              <a:solidFill>
                <a:srgbClr val="002060"/>
              </a:solidFill>
            </a:endParaRPr>
          </a:p>
          <a:p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7" name="Obrázok 6" descr="k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810000"/>
            <a:ext cx="3989040" cy="257132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411760" y="6453336"/>
            <a:ext cx="67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</a:t>
            </a:r>
            <a:r>
              <a:rPr lang="sk-SK" dirty="0" err="1" smtClean="0"/>
              <a:t>Ewer</a:t>
            </a:r>
            <a:r>
              <a:rPr lang="sk-SK" dirty="0" smtClean="0"/>
              <a:t> M et al. </a:t>
            </a:r>
            <a:r>
              <a:rPr lang="sk-SK" dirty="0" err="1" smtClean="0"/>
              <a:t>Ecancermedicalscience</a:t>
            </a:r>
            <a:r>
              <a:rPr lang="sk-SK" dirty="0" smtClean="0"/>
              <a:t>, 2014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74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Mýty v oblasti </a:t>
            </a:r>
            <a:r>
              <a:rPr lang="sk-SK" sz="4000" b="1" dirty="0" err="1" smtClean="0">
                <a:solidFill>
                  <a:srgbClr val="002060"/>
                </a:solidFill>
              </a:rPr>
              <a:t>kardiotoxicity</a:t>
            </a:r>
            <a:r>
              <a:rPr lang="sk-SK" sz="4000" b="1" dirty="0" smtClean="0">
                <a:solidFill>
                  <a:srgbClr val="002060"/>
                </a:solidFill>
              </a:rPr>
              <a:t> spôsobili nedostatočný záujem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7074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Kardiologický stav onkologických pacientov liečených </a:t>
            </a:r>
            <a:r>
              <a:rPr lang="sk-SK" dirty="0" err="1"/>
              <a:t>antracyklínmi</a:t>
            </a:r>
            <a:r>
              <a:rPr lang="sk-SK" dirty="0"/>
              <a:t> je často možné zlepšiť aj pri zachovaní efektivity </a:t>
            </a:r>
            <a:r>
              <a:rPr lang="sk-SK" dirty="0" err="1"/>
              <a:t>protinádorovej</a:t>
            </a:r>
            <a:r>
              <a:rPr lang="sk-SK" dirty="0"/>
              <a:t> liečby.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804" y="1600200"/>
            <a:ext cx="3528392" cy="33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4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002060"/>
                </a:solidFill>
              </a:rPr>
              <a:t>Lipozomálne</a:t>
            </a:r>
            <a:r>
              <a:rPr lang="sk-SK" b="1" dirty="0" smtClean="0">
                <a:solidFill>
                  <a:srgbClr val="002060"/>
                </a:solidFill>
              </a:rPr>
              <a:t> ANTR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sk-SK" dirty="0" smtClean="0"/>
          </a:p>
          <a:p>
            <a:pPr marL="0" lvl="0" indent="0">
              <a:buNone/>
            </a:pPr>
            <a:r>
              <a:rPr lang="sk-SK" dirty="0" smtClean="0"/>
              <a:t>asociované s nižším výskytom zlyhávania srdca a </a:t>
            </a:r>
            <a:r>
              <a:rPr lang="sk-SK" dirty="0" err="1" smtClean="0"/>
              <a:t>subklinického</a:t>
            </a:r>
            <a:r>
              <a:rPr lang="sk-SK" dirty="0" smtClean="0"/>
              <a:t> poklesu EFĽK so zachovaním </a:t>
            </a:r>
            <a:r>
              <a:rPr lang="sk-SK" dirty="0" err="1" smtClean="0"/>
              <a:t>protinádorovej</a:t>
            </a:r>
            <a:r>
              <a:rPr lang="sk-SK" dirty="0" smtClean="0"/>
              <a:t> </a:t>
            </a:r>
            <a:r>
              <a:rPr lang="sk-SK" dirty="0" smtClean="0"/>
              <a:t>efektivity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12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7" y="990600"/>
            <a:ext cx="8256373" cy="50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444316"/>
            <a:ext cx="7935600" cy="43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8001000" cy="5257800"/>
          </a:xfrm>
          <a:prstGeom prst="rect">
            <a:avLst/>
          </a:prstGeom>
        </p:spPr>
      </p:pic>
      <p:sp>
        <p:nvSpPr>
          <p:cNvPr id="3" name="Obdĺžnik s jedným zaobleným rohom 2"/>
          <p:cNvSpPr/>
          <p:nvPr/>
        </p:nvSpPr>
        <p:spPr>
          <a:xfrm>
            <a:off x="838200" y="3200400"/>
            <a:ext cx="762000" cy="304800"/>
          </a:xfrm>
          <a:prstGeom prst="round1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838200" y="2209800"/>
            <a:ext cx="7620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838200" y="2514600"/>
            <a:ext cx="7620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362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Porovnanie </a:t>
            </a:r>
            <a:r>
              <a:rPr lang="sk-SK" dirty="0" err="1" smtClean="0"/>
              <a:t>odds</a:t>
            </a:r>
            <a:r>
              <a:rPr lang="sk-SK" dirty="0" smtClean="0"/>
              <a:t> </a:t>
            </a:r>
            <a:r>
              <a:rPr lang="sk-SK" dirty="0" err="1" smtClean="0"/>
              <a:t>ratio</a:t>
            </a:r>
            <a:r>
              <a:rPr lang="sk-SK" dirty="0" smtClean="0"/>
              <a:t> </a:t>
            </a:r>
            <a:r>
              <a:rPr lang="sk-SK" dirty="0" err="1" smtClean="0"/>
              <a:t>kongestívneho</a:t>
            </a:r>
            <a:r>
              <a:rPr lang="sk-SK" dirty="0" smtClean="0"/>
              <a:t> zlyhávania srdca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724400" y="6477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Rafiyath</a:t>
            </a:r>
            <a:r>
              <a:rPr lang="sk-SK" dirty="0" smtClean="0"/>
              <a:t> SM et al. , </a:t>
            </a:r>
            <a:r>
              <a:rPr lang="sk-SK" dirty="0" err="1" smtClean="0"/>
              <a:t>Exp</a:t>
            </a:r>
            <a:r>
              <a:rPr lang="sk-SK" dirty="0" smtClean="0"/>
              <a:t> </a:t>
            </a:r>
            <a:r>
              <a:rPr lang="sk-SK" dirty="0" err="1" smtClean="0"/>
              <a:t>Hematol</a:t>
            </a:r>
            <a:r>
              <a:rPr lang="sk-SK" dirty="0" smtClean="0"/>
              <a:t> </a:t>
            </a:r>
            <a:r>
              <a:rPr lang="sk-SK" dirty="0" err="1" smtClean="0"/>
              <a:t>Oncol</a:t>
            </a:r>
            <a:r>
              <a:rPr lang="sk-SK" dirty="0" smtClean="0"/>
              <a:t>, 2012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21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err="1" smtClean="0">
                <a:solidFill>
                  <a:srgbClr val="002060"/>
                </a:solidFill>
              </a:rPr>
              <a:t>Kardiotoxicita</a:t>
            </a:r>
            <a:r>
              <a:rPr lang="sk-SK" sz="3600" b="1" dirty="0" smtClean="0">
                <a:solidFill>
                  <a:srgbClr val="002060"/>
                </a:solidFill>
              </a:rPr>
              <a:t> po </a:t>
            </a:r>
            <a:r>
              <a:rPr lang="sk-SK" sz="3600" b="1" dirty="0" err="1" smtClean="0">
                <a:solidFill>
                  <a:srgbClr val="002060"/>
                </a:solidFill>
              </a:rPr>
              <a:t>lipozomálnych</a:t>
            </a:r>
            <a:r>
              <a:rPr lang="sk-SK" sz="3600" b="1" dirty="0" smtClean="0">
                <a:solidFill>
                  <a:srgbClr val="002060"/>
                </a:solidFill>
              </a:rPr>
              <a:t> ANTR</a:t>
            </a:r>
            <a:endParaRPr lang="sk-SK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err="1" smtClean="0"/>
              <a:t>Kardiotoxicita</a:t>
            </a:r>
            <a:r>
              <a:rPr lang="sk-SK" sz="2800" dirty="0" smtClean="0"/>
              <a:t> </a:t>
            </a:r>
            <a:r>
              <a:rPr lang="sk-SK" sz="2800" dirty="0" err="1" smtClean="0"/>
              <a:t>lipozomálnych</a:t>
            </a:r>
            <a:r>
              <a:rPr lang="sk-SK" sz="2800" dirty="0" smtClean="0"/>
              <a:t> PLDOX aj NPLDOX  je významne nižšia. </a:t>
            </a:r>
          </a:p>
          <a:p>
            <a:r>
              <a:rPr lang="sk-SK" sz="2800" dirty="0" err="1" smtClean="0"/>
              <a:t>Meta</a:t>
            </a:r>
            <a:r>
              <a:rPr lang="sk-SK" sz="2800" dirty="0" smtClean="0"/>
              <a:t>-analýza (55 RCT) publikovaná autormi </a:t>
            </a:r>
            <a:r>
              <a:rPr lang="sk-SK" sz="2800" dirty="0" err="1"/>
              <a:t>Smith</a:t>
            </a:r>
            <a:r>
              <a:rPr lang="sk-SK" sz="2800" dirty="0"/>
              <a:t> et al</a:t>
            </a:r>
            <a:r>
              <a:rPr lang="sk-SK" sz="2800" dirty="0" smtClean="0"/>
              <a:t>. (2010)  preukázala pri použití </a:t>
            </a:r>
            <a:r>
              <a:rPr lang="sk-SK" sz="2800" dirty="0" err="1" smtClean="0"/>
              <a:t>lipozomálneho</a:t>
            </a:r>
            <a:r>
              <a:rPr lang="sk-SK" sz="2800" dirty="0" smtClean="0"/>
              <a:t> DOX </a:t>
            </a:r>
            <a:r>
              <a:rPr lang="sk-SK" sz="2800" b="1" dirty="0" smtClean="0"/>
              <a:t>nižšie riziko </a:t>
            </a:r>
            <a:r>
              <a:rPr lang="sk-SK" sz="2800" b="1" dirty="0" err="1" smtClean="0"/>
              <a:t>asymptomatickej</a:t>
            </a:r>
            <a:r>
              <a:rPr lang="sk-SK" sz="2800" b="1" dirty="0" smtClean="0"/>
              <a:t> </a:t>
            </a:r>
            <a:r>
              <a:rPr lang="sk-SK" sz="2800" dirty="0" smtClean="0"/>
              <a:t>(OR 0,31, 95%CI 0,2-0,48</a:t>
            </a:r>
            <a:r>
              <a:rPr lang="sk-SK" sz="2800" dirty="0"/>
              <a:t>) </a:t>
            </a:r>
            <a:r>
              <a:rPr lang="sk-SK" sz="2800" dirty="0" smtClean="0"/>
              <a:t>a </a:t>
            </a:r>
            <a:r>
              <a:rPr lang="sk-SK" sz="2800" b="1" dirty="0" smtClean="0"/>
              <a:t>symptomatickej</a:t>
            </a:r>
            <a:r>
              <a:rPr lang="sk-SK" sz="2800" dirty="0" smtClean="0"/>
              <a:t> (OR 0,18</a:t>
            </a:r>
            <a:r>
              <a:rPr lang="sk-SK" sz="2800" dirty="0"/>
              <a:t>, </a:t>
            </a:r>
            <a:r>
              <a:rPr lang="sk-SK" sz="2800" dirty="0" smtClean="0"/>
              <a:t> 95</a:t>
            </a:r>
            <a:r>
              <a:rPr lang="sk-SK" sz="2800" dirty="0"/>
              <a:t>% CI </a:t>
            </a:r>
            <a:r>
              <a:rPr lang="sk-SK" sz="2800" dirty="0" smtClean="0"/>
              <a:t>0,08- 0,38</a:t>
            </a:r>
            <a:r>
              <a:rPr lang="sk-SK" sz="2800" dirty="0"/>
              <a:t>) </a:t>
            </a:r>
            <a:r>
              <a:rPr lang="sk-SK" sz="2800" dirty="0" smtClean="0"/>
              <a:t> </a:t>
            </a:r>
            <a:r>
              <a:rPr lang="sk-SK" sz="2800" b="1" dirty="0" smtClean="0"/>
              <a:t>dysfunkcie ĽK </a:t>
            </a:r>
            <a:r>
              <a:rPr lang="sk-SK" sz="2800" dirty="0" smtClean="0"/>
              <a:t>v porovnaní so štandardným DOX. </a:t>
            </a:r>
          </a:p>
          <a:p>
            <a:r>
              <a:rPr lang="sk-SK" sz="2800" dirty="0" smtClean="0"/>
              <a:t>Podobné výsledky sa zistili aj v  2 ďalších </a:t>
            </a:r>
            <a:r>
              <a:rPr lang="sk-SK" sz="2800" dirty="0" err="1" smtClean="0"/>
              <a:t>meta</a:t>
            </a:r>
            <a:r>
              <a:rPr lang="sk-SK" sz="2800" dirty="0" smtClean="0"/>
              <a:t>-analýzach.</a:t>
            </a: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3581400" y="5943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</a:t>
            </a:r>
            <a:r>
              <a:rPr lang="sk-SK" dirty="0" err="1" smtClean="0"/>
              <a:t>Smith</a:t>
            </a:r>
            <a:r>
              <a:rPr lang="sk-SK" dirty="0" smtClean="0"/>
              <a:t>  LA et al. BMC </a:t>
            </a:r>
            <a:r>
              <a:rPr lang="sk-SK" dirty="0" err="1" smtClean="0"/>
              <a:t>Cancer</a:t>
            </a:r>
            <a:r>
              <a:rPr lang="sk-SK" dirty="0" smtClean="0"/>
              <a:t> 2010 </a:t>
            </a:r>
            <a:r>
              <a:rPr lang="sk-SK" dirty="0" err="1"/>
              <a:t>Jun</a:t>
            </a:r>
            <a:r>
              <a:rPr lang="sk-SK" dirty="0"/>
              <a:t> 29;10:337</a:t>
            </a:r>
            <a:r>
              <a:rPr lang="sk-SK" dirty="0" smtClean="0"/>
              <a:t>.</a:t>
            </a:r>
          </a:p>
          <a:p>
            <a:r>
              <a:rPr lang="sk-SK" dirty="0" smtClean="0"/>
              <a:t>            </a:t>
            </a:r>
            <a:r>
              <a:rPr lang="sk-SK" dirty="0" err="1" smtClean="0"/>
              <a:t>Caron</a:t>
            </a:r>
            <a:r>
              <a:rPr lang="sk-SK" dirty="0" smtClean="0"/>
              <a:t> J, </a:t>
            </a:r>
            <a:r>
              <a:rPr lang="sk-SK" dirty="0" err="1" smtClean="0"/>
              <a:t>Nohria</a:t>
            </a:r>
            <a:r>
              <a:rPr lang="sk-SK" dirty="0" smtClean="0"/>
              <a:t> A. </a:t>
            </a:r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/>
              <a:t>Oncol</a:t>
            </a:r>
            <a:r>
              <a:rPr lang="en-US" dirty="0"/>
              <a:t> Rep (2018) </a:t>
            </a:r>
            <a:r>
              <a:rPr lang="en-US" dirty="0" smtClean="0"/>
              <a:t>20:61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08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9" descr="liposome(brun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54737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323850" y="404813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endParaRPr lang="en-US" sz="2400" b="1">
              <a:cs typeface="Arial" pitchFamily="34" charset="0"/>
            </a:endParaRPr>
          </a:p>
        </p:txBody>
      </p:sp>
      <p:sp>
        <p:nvSpPr>
          <p:cNvPr id="62469" name="Text Box 83"/>
          <p:cNvSpPr txBox="1">
            <a:spLocks noChangeArrowheads="1"/>
          </p:cNvSpPr>
          <p:nvPr/>
        </p:nvSpPr>
        <p:spPr bwMode="auto">
          <a:xfrm>
            <a:off x="6154738" y="3429000"/>
            <a:ext cx="2377702" cy="346075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>
              <a:spcBef>
                <a:spcPct val="50000"/>
              </a:spcBef>
              <a:buSzPct val="100000"/>
            </a:pPr>
            <a:r>
              <a:rPr lang="fr-FR" sz="1600">
                <a:solidFill>
                  <a:srgbClr val="1D4587"/>
                </a:solidFill>
                <a:cs typeface="Arial" pitchFamily="34" charset="0"/>
              </a:rPr>
              <a:t>Fosfolipidová dvojvrstva</a:t>
            </a:r>
          </a:p>
        </p:txBody>
      </p:sp>
      <p:sp>
        <p:nvSpPr>
          <p:cNvPr id="62470" name="Rectangle 84"/>
          <p:cNvSpPr>
            <a:spLocks noChangeArrowheads="1"/>
          </p:cNvSpPr>
          <p:nvPr/>
        </p:nvSpPr>
        <p:spPr bwMode="auto">
          <a:xfrm>
            <a:off x="5868988" y="3775075"/>
            <a:ext cx="2519363" cy="338554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buSzPct val="100000"/>
            </a:pPr>
            <a:r>
              <a:rPr lang="sk-SK" sz="1600" dirty="0" smtClean="0">
                <a:solidFill>
                  <a:srgbClr val="1D4587"/>
                </a:solidFill>
                <a:cs typeface="Arial" pitchFamily="34" charset="0"/>
              </a:rPr>
              <a:t>DOX</a:t>
            </a:r>
            <a:endParaRPr lang="fr-FR" sz="1000" dirty="0">
              <a:solidFill>
                <a:srgbClr val="1D4587"/>
              </a:solidFill>
              <a:cs typeface="Arial" pitchFamily="34" charset="0"/>
            </a:endParaRPr>
          </a:p>
        </p:txBody>
      </p:sp>
      <p:sp>
        <p:nvSpPr>
          <p:cNvPr id="62472" name="Rectangle 86"/>
          <p:cNvSpPr>
            <a:spLocks noChangeArrowheads="1"/>
          </p:cNvSpPr>
          <p:nvPr/>
        </p:nvSpPr>
        <p:spPr bwMode="auto">
          <a:xfrm>
            <a:off x="3106251" y="1700213"/>
            <a:ext cx="1512273" cy="338554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buSzPct val="100000"/>
            </a:pPr>
            <a:r>
              <a:rPr lang="sk-SK" sz="1600" b="1" dirty="0" smtClean="0">
                <a:cs typeface="Arial" pitchFamily="34" charset="0"/>
              </a:rPr>
              <a:t>MYOCET   NPLD</a:t>
            </a:r>
            <a:endParaRPr lang="fr-FR" sz="1600" b="1" dirty="0">
              <a:cs typeface="Arial" pitchFamily="34" charset="0"/>
            </a:endParaRPr>
          </a:p>
        </p:txBody>
      </p:sp>
      <p:sp>
        <p:nvSpPr>
          <p:cNvPr id="62474" name="Line 88"/>
          <p:cNvSpPr>
            <a:spLocks noChangeShapeType="1"/>
          </p:cNvSpPr>
          <p:nvPr/>
        </p:nvSpPr>
        <p:spPr bwMode="auto">
          <a:xfrm>
            <a:off x="4356100" y="3573463"/>
            <a:ext cx="1798638" cy="17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2475" name="Line 89"/>
          <p:cNvSpPr>
            <a:spLocks noChangeShapeType="1"/>
          </p:cNvSpPr>
          <p:nvPr/>
        </p:nvSpPr>
        <p:spPr bwMode="auto">
          <a:xfrm>
            <a:off x="3298031" y="3725317"/>
            <a:ext cx="2878138" cy="2428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2477" name="Rectangle 20"/>
          <p:cNvSpPr>
            <a:spLocks noChangeArrowheads="1"/>
          </p:cNvSpPr>
          <p:nvPr/>
        </p:nvSpPr>
        <p:spPr bwMode="auto">
          <a:xfrm>
            <a:off x="1115616" y="6165304"/>
            <a:ext cx="3024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eaLnBrk="0" hangingPunct="0">
              <a:buSzPct val="100000"/>
            </a:pPr>
            <a:r>
              <a:rPr lang="fr-FR" sz="1000" i="1" dirty="0" err="1">
                <a:solidFill>
                  <a:srgbClr val="000000"/>
                </a:solidFill>
                <a:cs typeface="Arial" pitchFamily="34" charset="0"/>
              </a:rPr>
              <a:t>Swenson</a:t>
            </a:r>
            <a:r>
              <a:rPr lang="fr-FR" sz="1000" i="1" dirty="0">
                <a:solidFill>
                  <a:srgbClr val="000000"/>
                </a:solidFill>
                <a:cs typeface="Arial" pitchFamily="34" charset="0"/>
              </a:rPr>
              <a:t> CE et al. The </a:t>
            </a:r>
            <a:r>
              <a:rPr lang="fr-FR" sz="1000" i="1" dirty="0" err="1">
                <a:solidFill>
                  <a:srgbClr val="000000"/>
                </a:solidFill>
                <a:cs typeface="Arial" pitchFamily="34" charset="0"/>
              </a:rPr>
              <a:t>Breast</a:t>
            </a:r>
            <a:r>
              <a:rPr lang="fr-FR" sz="1000" i="1" dirty="0">
                <a:solidFill>
                  <a:srgbClr val="000000"/>
                </a:solidFill>
                <a:cs typeface="Arial" pitchFamily="34" charset="0"/>
              </a:rPr>
              <a:t> 2001;</a:t>
            </a:r>
            <a:r>
              <a:rPr lang="fr-FR" sz="1000" i="1" dirty="0" err="1">
                <a:solidFill>
                  <a:srgbClr val="000000"/>
                </a:solidFill>
                <a:cs typeface="Arial" pitchFamily="34" charset="0"/>
              </a:rPr>
              <a:t>suppl</a:t>
            </a:r>
            <a:r>
              <a:rPr lang="fr-FR" sz="1000" i="1" dirty="0">
                <a:solidFill>
                  <a:srgbClr val="000000"/>
                </a:solidFill>
                <a:cs typeface="Arial" pitchFamily="34" charset="0"/>
              </a:rPr>
              <a:t> 2 :1-7.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 bwMode="auto">
          <a:xfrm>
            <a:off x="468313" y="260350"/>
            <a:ext cx="8229600" cy="88265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LI</a:t>
            </a:r>
            <a:r>
              <a:rPr kumimoji="0" lang="sk-SK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Lipozomálny</a:t>
            </a:r>
            <a:r>
              <a:rPr kumimoji="0" lang="sk-SK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doxorubicín</a:t>
            </a:r>
            <a:r>
              <a:rPr kumimoji="0" lang="sk-SK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pegylovaný</a:t>
            </a:r>
            <a:r>
              <a:rPr kumimoji="0" lang="sk-SK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sk-SK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nepegylovaný</a:t>
            </a:r>
            <a:endParaRPr kumimoji="0" lang="sk-SK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4"/>
          <a:srcRect b="6239"/>
          <a:stretch/>
        </p:blipFill>
        <p:spPr>
          <a:xfrm>
            <a:off x="4876800" y="4071393"/>
            <a:ext cx="2667000" cy="2742158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7620000" y="4419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CAELYX PLD</a:t>
            </a:r>
            <a:endParaRPr lang="sk-SK" sz="1600" b="1" dirty="0"/>
          </a:p>
        </p:txBody>
      </p:sp>
      <p:cxnSp>
        <p:nvCxnSpPr>
          <p:cNvPr id="4" name="Rovná spojnica 3"/>
          <p:cNvCxnSpPr/>
          <p:nvPr/>
        </p:nvCxnSpPr>
        <p:spPr>
          <a:xfrm flipV="1">
            <a:off x="1752600" y="5219700"/>
            <a:ext cx="2943225" cy="381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286000" y="5410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130 nm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004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dirty="0" smtClean="0">
                <a:solidFill>
                  <a:srgbClr val="002060"/>
                </a:solidFill>
              </a:rPr>
              <a:t>Nezrelé netesné steny nádorovej </a:t>
            </a:r>
            <a:r>
              <a:rPr lang="sk-SK" sz="3200" b="1" dirty="0" err="1" smtClean="0">
                <a:solidFill>
                  <a:srgbClr val="002060"/>
                </a:solidFill>
              </a:rPr>
              <a:t>vaskulatúry</a:t>
            </a:r>
            <a:r>
              <a:rPr lang="sk-SK" sz="3200" b="1" dirty="0" smtClean="0">
                <a:solidFill>
                  <a:srgbClr val="002060"/>
                </a:solidFill>
              </a:rPr>
              <a:t> umožňujú koncentráciu lipozómov v nádoroch, do tesných ciev preniknú ťažšie</a:t>
            </a:r>
            <a:endParaRPr lang="sk-SK" sz="3200" b="1" dirty="0">
              <a:solidFill>
                <a:srgbClr val="00206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3" y="2362200"/>
            <a:ext cx="4230254" cy="3200400"/>
          </a:xfrm>
        </p:spPr>
      </p:pic>
    </p:spTree>
    <p:extLst>
      <p:ext uri="{BB962C8B-B14F-4D97-AF65-F5344CB8AC3E}">
        <p14:creationId xmlns:p14="http://schemas.microsoft.com/office/powerpoint/2010/main" val="36663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002060"/>
                </a:solidFill>
              </a:rPr>
              <a:t>Myocet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vs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Caelyx</a:t>
            </a:r>
            <a:endParaRPr lang="sk-SK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77120"/>
              </p:ext>
            </p:extLst>
          </p:nvPr>
        </p:nvGraphicFramePr>
        <p:xfrm>
          <a:off x="611560" y="1628797"/>
          <a:ext cx="8064895" cy="3434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0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err="1">
                          <a:latin typeface="Calibri"/>
                          <a:ea typeface="Times New Roman"/>
                          <a:cs typeface="Calibri"/>
                        </a:rPr>
                        <a:t>Caelyx</a:t>
                      </a:r>
                      <a:endParaRPr lang="sk-SK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err="1">
                          <a:latin typeface="Calibri"/>
                          <a:ea typeface="Times New Roman"/>
                          <a:cs typeface="Calibri"/>
                        </a:rPr>
                        <a:t>Myocet</a:t>
                      </a:r>
                      <a:endParaRPr lang="sk-SK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5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Calibri"/>
                          <a:ea typeface="Times New Roman"/>
                          <a:cs typeface="Calibri"/>
                        </a:rPr>
                        <a:t>Indikácia</a:t>
                      </a:r>
                      <a:endParaRPr lang="sk-SK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Calibri"/>
                          <a:ea typeface="Times New Roman"/>
                          <a:cs typeface="Calibri"/>
                        </a:rPr>
                        <a:t>MBC u pacientov so zvýšeným kardiálnym rizikom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Calibri"/>
                          <a:ea typeface="Times New Roman"/>
                          <a:cs typeface="Calibri"/>
                        </a:rPr>
                        <a:t>Liečba prvej línie pri MBC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 smtClean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 smtClean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Calibri"/>
                          <a:ea typeface="Times New Roman"/>
                          <a:cs typeface="Calibri"/>
                        </a:rPr>
                        <a:t>Režim dávky</a:t>
                      </a:r>
                      <a:endParaRPr lang="sk-SK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Calibri"/>
                          <a:ea typeface="Times New Roman"/>
                          <a:cs typeface="Calibri"/>
                        </a:rPr>
                        <a:t>50 mg/m²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Calibri"/>
                          <a:ea typeface="Times New Roman"/>
                          <a:cs typeface="Calibri"/>
                        </a:rPr>
                        <a:t>60-75 mg/m²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0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Calibri"/>
                          <a:ea typeface="Times New Roman"/>
                          <a:cs typeface="Calibri"/>
                        </a:rPr>
                        <a:t>Porovnanie </a:t>
                      </a:r>
                      <a:r>
                        <a:rPr lang="sk-SK" sz="1400" b="1" dirty="0">
                          <a:latin typeface="Calibri"/>
                          <a:ea typeface="Times New Roman"/>
                          <a:cs typeface="Calibri"/>
                        </a:rPr>
                        <a:t>s </a:t>
                      </a:r>
                      <a:r>
                        <a:rPr lang="sk-SK" sz="1400" b="1" dirty="0" err="1">
                          <a:latin typeface="Calibri"/>
                          <a:ea typeface="Times New Roman"/>
                          <a:cs typeface="Calibri"/>
                        </a:rPr>
                        <a:t>doxorubicínom</a:t>
                      </a:r>
                      <a:endParaRPr lang="sk-SK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Nižší</a:t>
                      </a:r>
                      <a:r>
                        <a:rPr lang="sk-SK" sz="1400" baseline="0" dirty="0" smtClean="0">
                          <a:latin typeface="Calibri"/>
                          <a:ea typeface="Times New Roman"/>
                          <a:cs typeface="Calibri"/>
                        </a:rPr>
                        <a:t> výskyt</a:t>
                      </a: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k-SK" sz="1400" dirty="0" err="1" smtClean="0">
                          <a:latin typeface="Calibri"/>
                          <a:ea typeface="Times New Roman"/>
                          <a:cs typeface="Calibri"/>
                        </a:rPr>
                        <a:t>kardiotoxicity</a:t>
                      </a: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Nižší </a:t>
                      </a:r>
                      <a:r>
                        <a:rPr lang="sk-SK" sz="1400" dirty="0">
                          <a:latin typeface="Calibri"/>
                          <a:ea typeface="Times New Roman"/>
                          <a:cs typeface="Calibri"/>
                        </a:rPr>
                        <a:t>výskyt </a:t>
                      </a:r>
                      <a:r>
                        <a:rPr lang="sk-SK" sz="1400" dirty="0" err="1" smtClean="0">
                          <a:latin typeface="Calibri"/>
                          <a:ea typeface="Times New Roman"/>
                          <a:cs typeface="Calibri"/>
                        </a:rPr>
                        <a:t>alopécie</a:t>
                      </a: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sk-SK" sz="14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Calibri"/>
                        </a:rPr>
                        <a:t>Nižší výskyt </a:t>
                      </a:r>
                      <a:r>
                        <a:rPr lang="sk-SK" sz="1400" dirty="0" err="1">
                          <a:latin typeface="Calibri"/>
                          <a:ea typeface="Times New Roman"/>
                          <a:cs typeface="Calibri"/>
                        </a:rPr>
                        <a:t>leukopénie</a:t>
                      </a:r>
                      <a:r>
                        <a:rPr lang="sk-SK" sz="1400" dirty="0">
                          <a:latin typeface="Calibri"/>
                          <a:ea typeface="Times New Roman"/>
                          <a:cs typeface="Calibri"/>
                        </a:rPr>
                        <a:t> a </a:t>
                      </a:r>
                      <a:r>
                        <a:rPr lang="sk-SK" sz="1400" dirty="0" err="1" smtClean="0">
                          <a:latin typeface="Calibri"/>
                          <a:ea typeface="Times New Roman"/>
                          <a:cs typeface="Calibri"/>
                        </a:rPr>
                        <a:t>neutropénie</a:t>
                      </a:r>
                      <a:endParaRPr lang="sk-SK" sz="1400" dirty="0" smtClean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Výskyt PPE</a:t>
                      </a:r>
                      <a:r>
                        <a:rPr lang="sk-SK" sz="1400" baseline="0" dirty="0" smtClean="0"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sk-SK" sz="1400" baseline="0" dirty="0" err="1" smtClean="0">
                          <a:latin typeface="Calibri"/>
                          <a:ea typeface="Times New Roman"/>
                          <a:cs typeface="Calibri"/>
                        </a:rPr>
                        <a:t>palmárnej</a:t>
                      </a:r>
                      <a:r>
                        <a:rPr lang="sk-SK" sz="1400" baseline="0" dirty="0" smtClean="0">
                          <a:latin typeface="Calibri"/>
                          <a:ea typeface="Times New Roman"/>
                          <a:cs typeface="Calibri"/>
                        </a:rPr>
                        <a:t> a </a:t>
                      </a:r>
                      <a:r>
                        <a:rPr lang="sk-SK" sz="1400" baseline="0" dirty="0" err="1" smtClean="0">
                          <a:latin typeface="Calibri"/>
                          <a:ea typeface="Times New Roman"/>
                          <a:cs typeface="Calibri"/>
                        </a:rPr>
                        <a:t>plantárnej</a:t>
                      </a:r>
                      <a:r>
                        <a:rPr lang="sk-SK" sz="1400" baseline="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k-SK" sz="1400" baseline="0" dirty="0" err="1" smtClean="0">
                          <a:latin typeface="Calibri"/>
                          <a:ea typeface="Times New Roman"/>
                          <a:cs typeface="Calibri"/>
                        </a:rPr>
                        <a:t>erytrodyzestézie</a:t>
                      </a:r>
                      <a:r>
                        <a:rPr lang="sk-SK" sz="1400" baseline="0" dirty="0" smtClean="0"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sk-SK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Nižší</a:t>
                      </a:r>
                      <a:r>
                        <a:rPr lang="sk-SK" sz="1400" baseline="0" dirty="0" smtClean="0">
                          <a:latin typeface="Calibri"/>
                          <a:ea typeface="Times New Roman"/>
                          <a:cs typeface="Calibri"/>
                        </a:rPr>
                        <a:t> výskyt</a:t>
                      </a: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k-SK" sz="1400" dirty="0" err="1" smtClean="0">
                          <a:latin typeface="Calibri"/>
                          <a:ea typeface="Times New Roman"/>
                          <a:cs typeface="Calibri"/>
                        </a:rPr>
                        <a:t>kardiotoxicity</a:t>
                      </a: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Nižší výskyt nauzey,</a:t>
                      </a:r>
                      <a:r>
                        <a:rPr lang="sk-SK" sz="1400" baseline="0" dirty="0" smtClean="0">
                          <a:latin typeface="Calibri"/>
                          <a:ea typeface="Times New Roman"/>
                          <a:cs typeface="Calibri"/>
                        </a:rPr>
                        <a:t> vracania a </a:t>
                      </a: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k-SK" sz="1400" dirty="0" err="1" smtClean="0">
                          <a:latin typeface="Calibri"/>
                          <a:ea typeface="Times New Roman"/>
                          <a:cs typeface="Calibri"/>
                        </a:rPr>
                        <a:t>diarey</a:t>
                      </a:r>
                      <a:r>
                        <a:rPr lang="sk-SK" sz="140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k-SK" sz="1400" dirty="0">
                          <a:latin typeface="Calibri"/>
                          <a:ea typeface="Times New Roman"/>
                          <a:cs typeface="Calibri"/>
                        </a:rPr>
                        <a:t>≥3. stupňa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Calibri"/>
                        </a:rPr>
                        <a:t>Nižší výskyt </a:t>
                      </a:r>
                      <a:r>
                        <a:rPr lang="sk-SK" sz="1400" dirty="0" err="1">
                          <a:latin typeface="Calibri"/>
                          <a:ea typeface="Times New Roman"/>
                          <a:cs typeface="Calibri"/>
                        </a:rPr>
                        <a:t>neutropénie</a:t>
                      </a:r>
                      <a:r>
                        <a:rPr lang="sk-SK" sz="1400" dirty="0">
                          <a:latin typeface="Calibri"/>
                          <a:ea typeface="Times New Roman"/>
                          <a:cs typeface="Calibri"/>
                        </a:rPr>
                        <a:t> 4.stupňa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199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800" dirty="0" smtClean="0"/>
              <a:t>Kardiologické komplikácie a následky liečby BC sú </a:t>
            </a:r>
            <a:r>
              <a:rPr lang="sk-SK" sz="2800" dirty="0" err="1" smtClean="0"/>
              <a:t>manažovateľné</a:t>
            </a:r>
            <a:r>
              <a:rPr lang="sk-SK" sz="2800" dirty="0" smtClean="0"/>
              <a:t> a viaceré aj </a:t>
            </a:r>
            <a:r>
              <a:rPr lang="sk-SK" sz="2800" dirty="0" err="1" smtClean="0"/>
              <a:t>preventabilné</a:t>
            </a:r>
            <a:r>
              <a:rPr lang="sk-SK" sz="2800" dirty="0" smtClean="0"/>
              <a:t>.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800" dirty="0" smtClean="0"/>
              <a:t>Pacienti by mali byť primerane informovaní o možných následkoch po ukončení liečby,  aby  boli ich symptómy včas diagnostikované, adekvátne posúdené a liečené.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sk-SK" sz="2800" dirty="0" smtClean="0"/>
              <a:t>Pre lepšiu prevenciu </a:t>
            </a:r>
            <a:r>
              <a:rPr lang="sk-SK" sz="2800" dirty="0" err="1" smtClean="0"/>
              <a:t>antracyklínovej</a:t>
            </a:r>
            <a:r>
              <a:rPr lang="sk-SK" sz="2800" dirty="0" smtClean="0"/>
              <a:t> </a:t>
            </a:r>
            <a:r>
              <a:rPr lang="sk-SK" sz="2800" dirty="0" err="1" smtClean="0"/>
              <a:t>kardiotoxicity</a:t>
            </a:r>
            <a:r>
              <a:rPr lang="sk-SK" sz="2800" dirty="0" smtClean="0"/>
              <a:t> je potrebných viac RCT s väčším počtom pacientov a dlhším sledovaním.</a:t>
            </a:r>
            <a:endParaRPr lang="sk-SK" sz="4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000" b="1" dirty="0" smtClean="0">
                <a:solidFill>
                  <a:schemeClr val="tx2"/>
                </a:solidFill>
              </a:rPr>
              <a:t>Záver</a:t>
            </a:r>
          </a:p>
        </p:txBody>
      </p:sp>
    </p:spTree>
    <p:extLst>
      <p:ext uri="{BB962C8B-B14F-4D97-AF65-F5344CB8AC3E}">
        <p14:creationId xmlns:p14="http://schemas.microsoft.com/office/powerpoint/2010/main" val="27218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36"/>
            <a:ext cx="8229600" cy="441963"/>
          </a:xfrm>
        </p:spPr>
        <p:txBody>
          <a:bodyPr/>
          <a:lstStyle/>
          <a:p>
            <a:r>
              <a:rPr lang="sk-SK" sz="2800" b="1" dirty="0" smtClean="0">
                <a:solidFill>
                  <a:schemeClr val="tx2"/>
                </a:solidFill>
              </a:rPr>
              <a:t>Kardiovaskulárna toxicita liečby BC je narastajúci problém</a:t>
            </a:r>
            <a:endParaRPr lang="sk-SK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2055"/>
              </p:ext>
            </p:extLst>
          </p:nvPr>
        </p:nvGraphicFramePr>
        <p:xfrm>
          <a:off x="152400" y="1371596"/>
          <a:ext cx="89154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231045532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12286786"/>
                    </a:ext>
                  </a:extLst>
                </a:gridCol>
                <a:gridCol w="1114425">
                  <a:extLst>
                    <a:ext uri="{9D8B030D-6E8A-4147-A177-3AD203B41FA5}">
                      <a16:colId xmlns="" xmlns:a16="http://schemas.microsoft.com/office/drawing/2014/main" val="1247868978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579507802"/>
                    </a:ext>
                  </a:extLst>
                </a:gridCol>
                <a:gridCol w="1540565">
                  <a:extLst>
                    <a:ext uri="{9D8B030D-6E8A-4147-A177-3AD203B41FA5}">
                      <a16:colId xmlns="" xmlns:a16="http://schemas.microsoft.com/office/drawing/2014/main" val="249053354"/>
                    </a:ext>
                  </a:extLst>
                </a:gridCol>
                <a:gridCol w="1126435">
                  <a:extLst>
                    <a:ext uri="{9D8B030D-6E8A-4147-A177-3AD203B41FA5}">
                      <a16:colId xmlns="" xmlns:a16="http://schemas.microsoft.com/office/drawing/2014/main" val="1904325441"/>
                    </a:ext>
                  </a:extLst>
                </a:gridCol>
                <a:gridCol w="1121797">
                  <a:extLst>
                    <a:ext uri="{9D8B030D-6E8A-4147-A177-3AD203B41FA5}">
                      <a16:colId xmlns="" xmlns:a16="http://schemas.microsoft.com/office/drawing/2014/main" val="266243261"/>
                    </a:ext>
                  </a:extLst>
                </a:gridCol>
                <a:gridCol w="1240403">
                  <a:extLst>
                    <a:ext uri="{9D8B030D-6E8A-4147-A177-3AD203B41FA5}">
                      <a16:colId xmlns="" xmlns:a16="http://schemas.microsoft.com/office/drawing/2014/main" val="2116237058"/>
                    </a:ext>
                  </a:extLst>
                </a:gridCol>
              </a:tblGrid>
              <a:tr h="635620"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600" b="1" dirty="0" smtClean="0">
                          <a:solidFill>
                            <a:schemeClr val="bg1"/>
                          </a:solidFill>
                        </a:rPr>
                        <a:t>HTN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  <a:endParaRPr lang="sk-SK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>
                          <a:solidFill>
                            <a:schemeClr val="bg1"/>
                          </a:solidFill>
                        </a:rPr>
                        <a:t>IM</a:t>
                      </a:r>
                      <a:endParaRPr lang="sk-SK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>
                          <a:solidFill>
                            <a:schemeClr val="bg1"/>
                          </a:solidFill>
                        </a:rPr>
                        <a:t>Kardiálna dysfunkcia/ZS</a:t>
                      </a:r>
                      <a:endParaRPr lang="sk-SK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 err="1" smtClean="0">
                          <a:solidFill>
                            <a:schemeClr val="bg1"/>
                          </a:solidFill>
                        </a:rPr>
                        <a:t>Arytmie</a:t>
                      </a:r>
                      <a:endParaRPr lang="sk-SK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 err="1" smtClean="0">
                          <a:solidFill>
                            <a:schemeClr val="bg1"/>
                          </a:solidFill>
                        </a:rPr>
                        <a:t>Trombo</a:t>
                      </a:r>
                      <a:r>
                        <a:rPr lang="sk-SK" sz="1600" b="1" dirty="0" smtClean="0">
                          <a:solidFill>
                            <a:schemeClr val="bg1"/>
                          </a:solidFill>
                        </a:rPr>
                        <a:t>-embólia</a:t>
                      </a:r>
                      <a:endParaRPr lang="sk-SK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 err="1" smtClean="0">
                          <a:solidFill>
                            <a:schemeClr val="bg1"/>
                          </a:solidFill>
                        </a:rPr>
                        <a:t>Myokarditída</a:t>
                      </a:r>
                      <a:endParaRPr lang="sk-SK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9872640"/>
                  </a:ext>
                </a:extLst>
              </a:tr>
              <a:tr h="33453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DOX/DNR/EPI</a:t>
                      </a:r>
                      <a:endParaRPr lang="sk-SK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6385063"/>
                  </a:ext>
                </a:extLst>
              </a:tr>
              <a:tr h="56871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FLUOROPYRIMIDÍNY</a:t>
                      </a:r>
                      <a:endParaRPr lang="sk-SK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218463"/>
                  </a:ext>
                </a:extLst>
              </a:tr>
              <a:tr h="33453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PAKLITAXEL</a:t>
                      </a:r>
                      <a:endParaRPr lang="sk-SK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9020421"/>
                  </a:ext>
                </a:extLst>
              </a:tr>
              <a:tr h="33453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DOCETAXEL</a:t>
                      </a:r>
                      <a:endParaRPr lang="sk-SK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5403049"/>
                  </a:ext>
                </a:extLst>
              </a:tr>
              <a:tr h="33453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CFA</a:t>
                      </a:r>
                      <a:endParaRPr lang="sk-SK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8765335"/>
                  </a:ext>
                </a:extLst>
              </a:tr>
              <a:tr h="33453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TRASTUZUMAB</a:t>
                      </a:r>
                      <a:endParaRPr lang="sk-SK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5459836"/>
                  </a:ext>
                </a:extLst>
              </a:tr>
              <a:tr h="56871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LETROZOL/</a:t>
                      </a:r>
                    </a:p>
                    <a:p>
                      <a:pPr marL="0" algn="l" defTabSz="457200" rtl="0" eaLnBrk="1" latinLnBrk="0" hangingPunct="1"/>
                      <a:r>
                        <a:rPr lang="sk-SK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ANASTRAZOL</a:t>
                      </a:r>
                      <a:endParaRPr lang="sk-SK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7831211"/>
                  </a:ext>
                </a:extLst>
              </a:tr>
              <a:tr h="33453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TAMOXIFEN</a:t>
                      </a:r>
                      <a:endParaRPr lang="sk-SK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8322161"/>
                  </a:ext>
                </a:extLst>
              </a:tr>
              <a:tr h="334537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BEVACIZUMAB</a:t>
                      </a:r>
                      <a:endParaRPr lang="sk-SK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3580179"/>
                  </a:ext>
                </a:extLst>
              </a:tr>
            </a:tbl>
          </a:graphicData>
        </a:graphic>
      </p:graphicFrame>
      <p:graphicFrame>
        <p:nvGraphicFramePr>
          <p:cNvPr id="8" name="Zástupný objekt pre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755312"/>
              </p:ext>
            </p:extLst>
          </p:nvPr>
        </p:nvGraphicFramePr>
        <p:xfrm>
          <a:off x="1676400" y="2057400"/>
          <a:ext cx="7315200" cy="2133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="" xmlns:a16="http://schemas.microsoft.com/office/drawing/2014/main" val="288624502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2800" dirty="0" smtClean="0">
                          <a:latin typeface="+mn-lt"/>
                          <a:ea typeface="+mn-ea"/>
                          <a:cs typeface="+mn-cs"/>
                        </a:rPr>
                        <a:t>Poškodenie indukované ANTR začína po prvej dávke. </a:t>
                      </a:r>
                      <a:r>
                        <a:rPr lang="cs-CZ" sz="2800" b="1" kern="150" dirty="0" smtClean="0">
                          <a:effectLst/>
                        </a:rPr>
                        <a:t>KV</a:t>
                      </a:r>
                      <a:r>
                        <a:rPr lang="cs-CZ" sz="2800" b="1" kern="150" baseline="0" dirty="0" smtClean="0">
                          <a:effectLst/>
                        </a:rPr>
                        <a:t> </a:t>
                      </a:r>
                      <a:r>
                        <a:rPr lang="cs-CZ" sz="2800" b="1" kern="150" dirty="0" smtClean="0">
                          <a:effectLst/>
                        </a:rPr>
                        <a:t>toxicita ANTR</a:t>
                      </a:r>
                      <a:r>
                        <a:rPr lang="cs-CZ" sz="2800" b="1" kern="150" baseline="0" dirty="0" smtClean="0">
                          <a:effectLst/>
                        </a:rPr>
                        <a:t>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sa</a:t>
                      </a:r>
                      <a:r>
                        <a:rPr lang="cs-CZ" sz="2800" b="1" kern="150" baseline="0" dirty="0" smtClean="0">
                          <a:effectLst/>
                        </a:rPr>
                        <a:t>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môže</a:t>
                      </a:r>
                      <a:r>
                        <a:rPr lang="cs-CZ" sz="2800" b="1" kern="150" baseline="0" dirty="0" smtClean="0">
                          <a:effectLst/>
                        </a:rPr>
                        <a:t>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prejaviť</a:t>
                      </a:r>
                      <a:r>
                        <a:rPr lang="cs-CZ" sz="2800" b="1" kern="150" baseline="0" dirty="0" smtClean="0">
                          <a:effectLst/>
                        </a:rPr>
                        <a:t>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počas</a:t>
                      </a:r>
                      <a:r>
                        <a:rPr lang="cs-CZ" sz="2800" b="1" kern="150" baseline="0" dirty="0" smtClean="0">
                          <a:effectLst/>
                        </a:rPr>
                        <a:t>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liečby</a:t>
                      </a:r>
                      <a:r>
                        <a:rPr lang="cs-CZ" sz="2800" b="1" kern="150" baseline="0" dirty="0" smtClean="0">
                          <a:effectLst/>
                        </a:rPr>
                        <a:t> a aj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viac</a:t>
                      </a:r>
                      <a:r>
                        <a:rPr lang="cs-CZ" sz="2800" b="1" kern="150" baseline="0" dirty="0" smtClean="0">
                          <a:effectLst/>
                        </a:rPr>
                        <a:t>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rokov</a:t>
                      </a:r>
                      <a:r>
                        <a:rPr lang="cs-CZ" sz="2800" b="1" kern="150" baseline="0" dirty="0" smtClean="0">
                          <a:effectLst/>
                        </a:rPr>
                        <a:t> po  jej ukončení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ako</a:t>
                      </a:r>
                      <a:r>
                        <a:rPr lang="cs-CZ" sz="2800" b="1" kern="150" baseline="0" dirty="0" smtClean="0">
                          <a:effectLst/>
                        </a:rPr>
                        <a:t> NESKORÁ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kardiálna</a:t>
                      </a:r>
                      <a:r>
                        <a:rPr lang="cs-CZ" sz="2800" b="1" kern="150" baseline="0" dirty="0" smtClean="0">
                          <a:effectLst/>
                        </a:rPr>
                        <a:t>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dysfunkcia</a:t>
                      </a:r>
                      <a:r>
                        <a:rPr lang="cs-CZ" sz="2800" b="1" kern="150" baseline="0" dirty="0" smtClean="0">
                          <a:effectLst/>
                        </a:rPr>
                        <a:t> a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zlyhávanie</a:t>
                      </a:r>
                      <a:r>
                        <a:rPr lang="cs-CZ" sz="2800" b="1" kern="150" baseline="0" dirty="0" smtClean="0">
                          <a:effectLst/>
                        </a:rPr>
                        <a:t> </a:t>
                      </a:r>
                      <a:r>
                        <a:rPr lang="cs-CZ" sz="2800" b="1" kern="150" baseline="0" dirty="0" err="1" smtClean="0">
                          <a:effectLst/>
                        </a:rPr>
                        <a:t>srdca</a:t>
                      </a:r>
                      <a:r>
                        <a:rPr lang="cs-CZ" sz="2800" b="1" kern="150" baseline="0" dirty="0" smtClean="0">
                          <a:effectLst/>
                        </a:rPr>
                        <a:t>.</a:t>
                      </a:r>
                      <a:r>
                        <a:rPr lang="cs-CZ" sz="2800" b="1" kern="150" dirty="0" smtClean="0">
                          <a:effectLst/>
                        </a:rPr>
                        <a:t> </a:t>
                      </a:r>
                      <a:endParaRPr lang="sk-SK" sz="2800" b="1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3333627"/>
                  </a:ext>
                </a:extLst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4953000" y="61722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                          </a:t>
            </a:r>
            <a:r>
              <a:rPr lang="sk-SK" sz="1600" dirty="0" err="1" smtClean="0"/>
              <a:t>Herrman</a:t>
            </a:r>
            <a:r>
              <a:rPr lang="sk-SK" sz="1600" dirty="0" smtClean="0"/>
              <a:t> J et al. </a:t>
            </a:r>
            <a:r>
              <a:rPr lang="sk-SK" sz="1600" dirty="0" err="1" smtClean="0"/>
              <a:t>Circulation</a:t>
            </a:r>
            <a:r>
              <a:rPr lang="sk-SK" sz="1600" dirty="0" smtClean="0"/>
              <a:t> 2016,    </a:t>
            </a:r>
          </a:p>
          <a:p>
            <a:r>
              <a:rPr lang="sk-SK" sz="1600" dirty="0"/>
              <a:t> </a:t>
            </a:r>
            <a:r>
              <a:rPr lang="sk-SK" sz="1600" dirty="0" smtClean="0"/>
              <a:t>             </a:t>
            </a:r>
            <a:r>
              <a:rPr lang="sk-SK" sz="1600" dirty="0" err="1" smtClean="0"/>
              <a:t>Caron</a:t>
            </a:r>
            <a:r>
              <a:rPr lang="sk-SK" sz="1600" dirty="0" smtClean="0"/>
              <a:t> J, </a:t>
            </a:r>
            <a:r>
              <a:rPr lang="sk-SK" sz="1600" dirty="0" err="1" smtClean="0"/>
              <a:t>Nohria</a:t>
            </a:r>
            <a:r>
              <a:rPr lang="sk-SK" sz="1600" dirty="0" smtClean="0"/>
              <a:t> A. </a:t>
            </a:r>
            <a:r>
              <a:rPr lang="sk-SK" sz="1600" dirty="0" err="1" smtClean="0"/>
              <a:t>Curr</a:t>
            </a:r>
            <a:r>
              <a:rPr lang="sk-SK" sz="1600" dirty="0" smtClean="0"/>
              <a:t> </a:t>
            </a:r>
            <a:r>
              <a:rPr lang="sk-SK" sz="1600" dirty="0" err="1" smtClean="0"/>
              <a:t>Oncol</a:t>
            </a:r>
            <a:r>
              <a:rPr lang="sk-SK" sz="1600" dirty="0" smtClean="0"/>
              <a:t> </a:t>
            </a:r>
            <a:r>
              <a:rPr lang="sk-SK" sz="1600" dirty="0" err="1" smtClean="0"/>
              <a:t>Rep</a:t>
            </a:r>
            <a:r>
              <a:rPr lang="sk-SK" sz="1600" dirty="0" smtClean="0"/>
              <a:t>, 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13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9" y="552510"/>
            <a:ext cx="8256001" cy="5691073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505200" y="64008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                                         </a:t>
            </a:r>
            <a:r>
              <a:rPr lang="en-US" sz="1600" dirty="0" smtClean="0"/>
              <a:t>Bloom </a:t>
            </a:r>
            <a:r>
              <a:rPr lang="en-US" sz="1600" dirty="0"/>
              <a:t>MW et al. </a:t>
            </a:r>
            <a:r>
              <a:rPr lang="en-US" sz="1600" dirty="0" err="1"/>
              <a:t>Circ</a:t>
            </a:r>
            <a:r>
              <a:rPr lang="en-US" sz="1600" dirty="0"/>
              <a:t> Heart </a:t>
            </a:r>
            <a:r>
              <a:rPr lang="en-US" sz="1600" dirty="0" smtClean="0"/>
              <a:t>Fail</a:t>
            </a:r>
            <a:r>
              <a:rPr lang="sk-SK" sz="1600" dirty="0" smtClean="0"/>
              <a:t>, </a:t>
            </a:r>
            <a:r>
              <a:rPr lang="en-US" sz="1600" dirty="0" smtClean="0"/>
              <a:t>2016 </a:t>
            </a:r>
            <a:endParaRPr lang="sk-SK" sz="1600" dirty="0"/>
          </a:p>
        </p:txBody>
      </p:sp>
      <p:sp>
        <p:nvSpPr>
          <p:cNvPr id="4" name="BlokTextu 3"/>
          <p:cNvSpPr txBox="1"/>
          <p:nvPr/>
        </p:nvSpPr>
        <p:spPr>
          <a:xfrm>
            <a:off x="1066800" y="152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 smtClean="0">
                <a:solidFill>
                  <a:srgbClr val="002060"/>
                </a:solidFill>
              </a:rPr>
              <a:t>Patofyziológia</a:t>
            </a:r>
            <a:r>
              <a:rPr lang="sk-SK" sz="2000" b="1" dirty="0" smtClean="0">
                <a:solidFill>
                  <a:srgbClr val="002060"/>
                </a:solidFill>
              </a:rPr>
              <a:t> a prevencia </a:t>
            </a:r>
            <a:r>
              <a:rPr lang="sk-SK" sz="2000" b="1" dirty="0" err="1" smtClean="0">
                <a:solidFill>
                  <a:srgbClr val="002060"/>
                </a:solidFill>
              </a:rPr>
              <a:t>antracyklínovej</a:t>
            </a:r>
            <a:r>
              <a:rPr lang="sk-SK" sz="2000" b="1" dirty="0" smtClean="0">
                <a:solidFill>
                  <a:srgbClr val="002060"/>
                </a:solidFill>
              </a:rPr>
              <a:t> </a:t>
            </a:r>
            <a:r>
              <a:rPr lang="sk-SK" sz="2000" b="1" dirty="0" err="1" smtClean="0">
                <a:solidFill>
                  <a:srgbClr val="002060"/>
                </a:solidFill>
              </a:rPr>
              <a:t>kardiotoxicity</a:t>
            </a:r>
            <a:endParaRPr lang="sk-SK" sz="2000" b="1" dirty="0">
              <a:solidFill>
                <a:srgbClr val="00206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733800" y="55251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200" dirty="0">
              <a:ln w="57150">
                <a:solidFill>
                  <a:schemeClr val="accent2"/>
                </a:solidFill>
              </a:ln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33800" y="552510"/>
            <a:ext cx="1143000" cy="276999"/>
          </a:xfrm>
          <a:prstGeom prst="rect">
            <a:avLst/>
          </a:prstGeom>
          <a:noFill/>
          <a:ln w="57150"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5882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642466"/>
          </a:xfrm>
        </p:spPr>
        <p:txBody>
          <a:bodyPr/>
          <a:lstStyle/>
          <a:p>
            <a:pPr algn="ctr" eaLnBrk="1" hangingPunct="1"/>
            <a:r>
              <a:rPr lang="sk-SK" sz="32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br>
              <a:rPr lang="sk-SK" sz="3200" b="1" dirty="0" smtClean="0">
                <a:solidFill>
                  <a:schemeClr val="accent1"/>
                </a:solidFill>
                <a:ea typeface="ＭＳ Ｐゴシック" pitchFamily="34" charset="-128"/>
              </a:rPr>
            </a:br>
            <a:r>
              <a:rPr lang="sk-SK" sz="3200" b="1" dirty="0" smtClean="0">
                <a:solidFill>
                  <a:srgbClr val="002060"/>
                </a:solidFill>
                <a:ea typeface="ＭＳ Ｐゴシック" pitchFamily="34" charset="-128"/>
              </a:rPr>
              <a:t>Progresívny charakter ANTR </a:t>
            </a:r>
            <a:r>
              <a:rPr lang="sk-SK" sz="3200" b="1" dirty="0" err="1" smtClean="0">
                <a:solidFill>
                  <a:srgbClr val="002060"/>
                </a:solidFill>
                <a:ea typeface="ＭＳ Ｐゴシック" pitchFamily="34" charset="-128"/>
              </a:rPr>
              <a:t>kardiotoxicity</a:t>
            </a:r>
            <a:r>
              <a:rPr lang="en-US" b="1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18435" name="Freeform 4"/>
          <p:cNvSpPr>
            <a:spLocks/>
          </p:cNvSpPr>
          <p:nvPr/>
        </p:nvSpPr>
        <p:spPr bwMode="auto">
          <a:xfrm>
            <a:off x="2743200" y="1903413"/>
            <a:ext cx="4343400" cy="2438400"/>
          </a:xfrm>
          <a:custGeom>
            <a:avLst/>
            <a:gdLst>
              <a:gd name="T0" fmla="*/ 0 w 2640"/>
              <a:gd name="T1" fmla="*/ 0 h 1440"/>
              <a:gd name="T2" fmla="*/ 2147483647 w 2640"/>
              <a:gd name="T3" fmla="*/ 2147483647 h 1440"/>
              <a:gd name="T4" fmla="*/ 2147483647 w 2640"/>
              <a:gd name="T5" fmla="*/ 2147483647 h 1440"/>
              <a:gd name="T6" fmla="*/ 2147483647 w 2640"/>
              <a:gd name="T7" fmla="*/ 2147483647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440"/>
              <a:gd name="T14" fmla="*/ 2640 w 2640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440">
                <a:moveTo>
                  <a:pt x="0" y="0"/>
                </a:moveTo>
                <a:cubicBezTo>
                  <a:pt x="276" y="112"/>
                  <a:pt x="552" y="224"/>
                  <a:pt x="864" y="384"/>
                </a:cubicBezTo>
                <a:cubicBezTo>
                  <a:pt x="1176" y="544"/>
                  <a:pt x="1576" y="784"/>
                  <a:pt x="1872" y="960"/>
                </a:cubicBezTo>
                <a:cubicBezTo>
                  <a:pt x="2168" y="1136"/>
                  <a:pt x="2404" y="1288"/>
                  <a:pt x="2640" y="1440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1870075" y="1765300"/>
            <a:ext cx="0" cy="3810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1847850" y="5561013"/>
            <a:ext cx="6057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38400" y="1598613"/>
            <a:ext cx="609600" cy="609600"/>
            <a:chOff x="1680" y="1152"/>
            <a:chExt cx="384" cy="384"/>
          </a:xfrm>
        </p:grpSpPr>
        <p:sp>
          <p:nvSpPr>
            <p:cNvPr id="18465" name="Oval 8"/>
            <p:cNvSpPr>
              <a:spLocks noChangeArrowheads="1"/>
            </p:cNvSpPr>
            <p:nvPr/>
          </p:nvSpPr>
          <p:spPr bwMode="auto">
            <a:xfrm>
              <a:off x="1680" y="1152"/>
              <a:ext cx="384" cy="384"/>
            </a:xfrm>
            <a:prstGeom prst="ellipse">
              <a:avLst/>
            </a:prstGeom>
            <a:solidFill>
              <a:srgbClr val="EDA39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66" name="Oval 9"/>
            <p:cNvSpPr>
              <a:spLocks noChangeArrowheads="1"/>
            </p:cNvSpPr>
            <p:nvPr/>
          </p:nvSpPr>
          <p:spPr bwMode="auto">
            <a:xfrm>
              <a:off x="1776" y="1248"/>
              <a:ext cx="192" cy="192"/>
            </a:xfrm>
            <a:prstGeom prst="ellipse">
              <a:avLst/>
            </a:prstGeom>
            <a:solidFill>
              <a:srgbClr val="1904B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33800" y="2132013"/>
            <a:ext cx="838200" cy="762000"/>
            <a:chOff x="1680" y="1152"/>
            <a:chExt cx="384" cy="384"/>
          </a:xfrm>
        </p:grpSpPr>
        <p:sp>
          <p:nvSpPr>
            <p:cNvPr id="18463" name="Oval 11"/>
            <p:cNvSpPr>
              <a:spLocks noChangeArrowheads="1"/>
            </p:cNvSpPr>
            <p:nvPr/>
          </p:nvSpPr>
          <p:spPr bwMode="auto">
            <a:xfrm>
              <a:off x="1680" y="1152"/>
              <a:ext cx="384" cy="384"/>
            </a:xfrm>
            <a:prstGeom prst="ellipse">
              <a:avLst/>
            </a:prstGeom>
            <a:solidFill>
              <a:srgbClr val="EDA39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64" name="Oval 12"/>
            <p:cNvSpPr>
              <a:spLocks noChangeArrowheads="1"/>
            </p:cNvSpPr>
            <p:nvPr/>
          </p:nvSpPr>
          <p:spPr bwMode="auto">
            <a:xfrm>
              <a:off x="1776" y="1248"/>
              <a:ext cx="192" cy="192"/>
            </a:xfrm>
            <a:prstGeom prst="ellipse">
              <a:avLst/>
            </a:prstGeom>
            <a:solidFill>
              <a:srgbClr val="1904B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181600" y="2894013"/>
            <a:ext cx="1143000" cy="1066800"/>
            <a:chOff x="1680" y="1152"/>
            <a:chExt cx="384" cy="384"/>
          </a:xfrm>
        </p:grpSpPr>
        <p:sp>
          <p:nvSpPr>
            <p:cNvPr id="18461" name="Oval 14"/>
            <p:cNvSpPr>
              <a:spLocks noChangeArrowheads="1"/>
            </p:cNvSpPr>
            <p:nvPr/>
          </p:nvSpPr>
          <p:spPr bwMode="auto">
            <a:xfrm>
              <a:off x="1680" y="1152"/>
              <a:ext cx="384" cy="384"/>
            </a:xfrm>
            <a:prstGeom prst="ellipse">
              <a:avLst/>
            </a:prstGeom>
            <a:solidFill>
              <a:srgbClr val="EDA39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62" name="Oval 15"/>
            <p:cNvSpPr>
              <a:spLocks noChangeArrowheads="1"/>
            </p:cNvSpPr>
            <p:nvPr/>
          </p:nvSpPr>
          <p:spPr bwMode="auto">
            <a:xfrm>
              <a:off x="1776" y="1248"/>
              <a:ext cx="192" cy="192"/>
            </a:xfrm>
            <a:prstGeom prst="ellipse">
              <a:avLst/>
            </a:prstGeom>
            <a:solidFill>
              <a:srgbClr val="1904B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019925" y="3960813"/>
            <a:ext cx="1371600" cy="1295400"/>
            <a:chOff x="1680" y="1152"/>
            <a:chExt cx="384" cy="384"/>
          </a:xfrm>
        </p:grpSpPr>
        <p:sp>
          <p:nvSpPr>
            <p:cNvPr id="18459" name="Oval 17"/>
            <p:cNvSpPr>
              <a:spLocks noChangeArrowheads="1"/>
            </p:cNvSpPr>
            <p:nvPr/>
          </p:nvSpPr>
          <p:spPr bwMode="auto">
            <a:xfrm>
              <a:off x="1680" y="1152"/>
              <a:ext cx="384" cy="384"/>
            </a:xfrm>
            <a:prstGeom prst="ellipse">
              <a:avLst/>
            </a:prstGeom>
            <a:solidFill>
              <a:srgbClr val="EDA39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60" name="Oval 18"/>
            <p:cNvSpPr>
              <a:spLocks noChangeArrowheads="1"/>
            </p:cNvSpPr>
            <p:nvPr/>
          </p:nvSpPr>
          <p:spPr bwMode="auto">
            <a:xfrm>
              <a:off x="1776" y="1248"/>
              <a:ext cx="192" cy="192"/>
            </a:xfrm>
            <a:prstGeom prst="ellipse">
              <a:avLst/>
            </a:prstGeom>
            <a:solidFill>
              <a:srgbClr val="1904B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8442" name="Text Box 19"/>
          <p:cNvSpPr txBox="1">
            <a:spLocks noChangeArrowheads="1"/>
          </p:cNvSpPr>
          <p:nvPr/>
        </p:nvSpPr>
        <p:spPr bwMode="auto">
          <a:xfrm>
            <a:off x="3863975" y="5835650"/>
            <a:ext cx="137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2000" dirty="0" smtClean="0">
                <a:solidFill>
                  <a:schemeClr val="bg2"/>
                </a:solidFill>
                <a:latin typeface="Arial" charset="0"/>
              </a:rPr>
              <a:t>        </a:t>
            </a:r>
            <a:r>
              <a:rPr lang="sk-SK" sz="2000" b="1" dirty="0" smtClean="0">
                <a:latin typeface="Arial" charset="0"/>
              </a:rPr>
              <a:t>Roky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8443" name="Text Box 20"/>
          <p:cNvSpPr txBox="1">
            <a:spLocks noChangeArrowheads="1"/>
          </p:cNvSpPr>
          <p:nvPr/>
        </p:nvSpPr>
        <p:spPr bwMode="auto">
          <a:xfrm>
            <a:off x="2057400" y="5562600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latin typeface="Arial" charset="0"/>
              </a:rPr>
              <a:t>Asymptomatic</a:t>
            </a:r>
            <a:r>
              <a:rPr lang="sk-SK" sz="2000" b="1" dirty="0" smtClean="0">
                <a:latin typeface="Arial" charset="0"/>
              </a:rPr>
              <a:t>ké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8444" name="Text Box 21"/>
          <p:cNvSpPr txBox="1">
            <a:spLocks noChangeArrowheads="1"/>
          </p:cNvSpPr>
          <p:nvPr/>
        </p:nvSpPr>
        <p:spPr bwMode="auto">
          <a:xfrm>
            <a:off x="5580063" y="5589588"/>
            <a:ext cx="1936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Symptomatic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ké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709" name="Text Box 22"/>
          <p:cNvSpPr txBox="1">
            <a:spLocks noChangeArrowheads="1"/>
          </p:cNvSpPr>
          <p:nvPr/>
        </p:nvSpPr>
        <p:spPr bwMode="auto">
          <a:xfrm rot="-5400000">
            <a:off x="-353219" y="3050352"/>
            <a:ext cx="3084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k-SK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            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LV E</a:t>
            </a:r>
            <a:r>
              <a:rPr lang="sk-SK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F (%)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1295400" y="15541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C6006F"/>
                </a:solidFill>
                <a:latin typeface="Arial" charset="0"/>
              </a:rPr>
              <a:t>60</a:t>
            </a:r>
          </a:p>
        </p:txBody>
      </p:sp>
      <p:sp>
        <p:nvSpPr>
          <p:cNvPr id="18447" name="Text Box 24"/>
          <p:cNvSpPr txBox="1">
            <a:spLocks noChangeArrowheads="1"/>
          </p:cNvSpPr>
          <p:nvPr/>
        </p:nvSpPr>
        <p:spPr bwMode="auto">
          <a:xfrm>
            <a:off x="1295400" y="23161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C6006F"/>
                </a:solidFill>
                <a:latin typeface="Arial" charset="0"/>
              </a:rPr>
              <a:t>50</a:t>
            </a:r>
          </a:p>
        </p:txBody>
      </p:sp>
      <p:sp>
        <p:nvSpPr>
          <p:cNvPr id="18448" name="Text Box 25"/>
          <p:cNvSpPr txBox="1">
            <a:spLocks noChangeArrowheads="1"/>
          </p:cNvSpPr>
          <p:nvPr/>
        </p:nvSpPr>
        <p:spPr bwMode="auto">
          <a:xfrm>
            <a:off x="1285875" y="31384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C6006F"/>
                </a:solidFill>
                <a:latin typeface="Arial" charset="0"/>
              </a:rPr>
              <a:t>40</a:t>
            </a:r>
          </a:p>
        </p:txBody>
      </p:sp>
      <p:sp>
        <p:nvSpPr>
          <p:cNvPr id="18449" name="Text Box 26"/>
          <p:cNvSpPr txBox="1">
            <a:spLocks noChangeArrowheads="1"/>
          </p:cNvSpPr>
          <p:nvPr/>
        </p:nvSpPr>
        <p:spPr bwMode="auto">
          <a:xfrm>
            <a:off x="1285875" y="38465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C6006F"/>
                </a:solidFill>
                <a:latin typeface="Arial" charset="0"/>
              </a:rPr>
              <a:t>30</a:t>
            </a:r>
          </a:p>
        </p:txBody>
      </p:sp>
      <p:sp>
        <p:nvSpPr>
          <p:cNvPr id="18450" name="Text Box 27"/>
          <p:cNvSpPr txBox="1">
            <a:spLocks noChangeArrowheads="1"/>
          </p:cNvSpPr>
          <p:nvPr/>
        </p:nvSpPr>
        <p:spPr bwMode="auto">
          <a:xfrm>
            <a:off x="1295400" y="46624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C6006F"/>
                </a:solidFill>
                <a:latin typeface="Arial" charset="0"/>
              </a:rPr>
              <a:t>20</a:t>
            </a:r>
          </a:p>
        </p:txBody>
      </p:sp>
      <p:sp>
        <p:nvSpPr>
          <p:cNvPr id="18451" name="Text Box 28"/>
          <p:cNvSpPr txBox="1">
            <a:spLocks noChangeArrowheads="1"/>
          </p:cNvSpPr>
          <p:nvPr/>
        </p:nvSpPr>
        <p:spPr bwMode="auto">
          <a:xfrm>
            <a:off x="328613" y="6169025"/>
            <a:ext cx="841985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k-SK" sz="1600" dirty="0" smtClean="0">
                <a:solidFill>
                  <a:srgbClr val="7F7F7F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</a:t>
            </a:r>
            <a:r>
              <a:rPr lang="en-US" sz="1600" dirty="0" smtClean="0">
                <a:solidFill>
                  <a:srgbClr val="7F7F7F"/>
                </a:solidFill>
                <a:latin typeface="Arial Narrow" pitchFamily="34" charset="0"/>
              </a:rPr>
              <a:t>Mann </a:t>
            </a:r>
            <a:r>
              <a:rPr lang="en-US" sz="1600" dirty="0">
                <a:solidFill>
                  <a:srgbClr val="7F7F7F"/>
                </a:solidFill>
                <a:latin typeface="Arial Narrow" pitchFamily="34" charset="0"/>
              </a:rPr>
              <a:t>DL; Circ</a:t>
            </a:r>
            <a:r>
              <a:rPr lang="sk-SK" sz="1600" dirty="0" err="1">
                <a:solidFill>
                  <a:srgbClr val="7F7F7F"/>
                </a:solidFill>
                <a:latin typeface="Arial Narrow" pitchFamily="34" charset="0"/>
              </a:rPr>
              <a:t>ulation</a:t>
            </a:r>
            <a:r>
              <a:rPr lang="en-US" sz="1600" dirty="0">
                <a:solidFill>
                  <a:srgbClr val="7F7F7F"/>
                </a:solidFill>
                <a:latin typeface="Arial Narrow" pitchFamily="34" charset="0"/>
              </a:rPr>
              <a:t> 1999</a:t>
            </a:r>
          </a:p>
        </p:txBody>
      </p:sp>
      <p:sp>
        <p:nvSpPr>
          <p:cNvPr id="18452" name="Text Box 34"/>
          <p:cNvSpPr txBox="1">
            <a:spLocks noChangeArrowheads="1"/>
          </p:cNvSpPr>
          <p:nvPr/>
        </p:nvSpPr>
        <p:spPr bwMode="auto">
          <a:xfrm>
            <a:off x="6518275" y="3303627"/>
            <a:ext cx="241935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1800" b="1" dirty="0" smtClean="0">
                <a:solidFill>
                  <a:srgbClr val="CC6600"/>
                </a:solidFill>
                <a:latin typeface="Arial" charset="0"/>
              </a:rPr>
              <a:t>Symptomatické zlyhávanie srdca</a:t>
            </a:r>
            <a:endParaRPr lang="en-US" sz="1800" b="1" dirty="0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18453" name="Line 37"/>
          <p:cNvSpPr>
            <a:spLocks noChangeShapeType="1"/>
          </p:cNvSpPr>
          <p:nvPr/>
        </p:nvSpPr>
        <p:spPr bwMode="auto">
          <a:xfrm>
            <a:off x="6735763" y="2762250"/>
            <a:ext cx="501650" cy="334963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 lIns="0" tIns="0" rIns="0" bIns="0" anchor="b">
            <a:spAutoFit/>
          </a:bodyPr>
          <a:lstStyle/>
          <a:p>
            <a:endParaRPr lang="sk-SK"/>
          </a:p>
        </p:txBody>
      </p:sp>
      <p:sp>
        <p:nvSpPr>
          <p:cNvPr id="29718" name="Text Box 38"/>
          <p:cNvSpPr txBox="1">
            <a:spLocks noChangeArrowheads="1"/>
          </p:cNvSpPr>
          <p:nvPr/>
        </p:nvSpPr>
        <p:spPr bwMode="auto">
          <a:xfrm rot="1836177">
            <a:off x="2717542" y="4463192"/>
            <a:ext cx="304122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 smtClean="0">
                <a:latin typeface="Arial Narrow" pitchFamily="34" charset="0"/>
                <a:sym typeface="Wingdings" pitchFamily="2" charset="2"/>
              </a:rPr>
              <a:t></a:t>
            </a:r>
            <a:r>
              <a:rPr lang="sk-SK" b="1" dirty="0" smtClean="0">
                <a:latin typeface="Arial Narrow" pitchFamily="34" charset="0"/>
              </a:rPr>
              <a:t>efektivita terapie?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8455" name="Text Box 40"/>
          <p:cNvSpPr txBox="1">
            <a:spLocks noChangeArrowheads="1"/>
          </p:cNvSpPr>
          <p:nvPr/>
        </p:nvSpPr>
        <p:spPr bwMode="auto">
          <a:xfrm rot="1703297">
            <a:off x="4354513" y="1889681"/>
            <a:ext cx="352742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k-SK" b="1" dirty="0" smtClean="0">
                <a:solidFill>
                  <a:schemeClr val="tx2"/>
                </a:solidFill>
                <a:latin typeface="Arial" charset="0"/>
              </a:rPr>
              <a:t>Dodatočná záťaž,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</a:rPr>
              <a:t>stres</a:t>
            </a:r>
            <a:r>
              <a:rPr lang="sk-SK" b="1" dirty="0" err="1" smtClean="0">
                <a:solidFill>
                  <a:schemeClr val="tx2"/>
                </a:solidFill>
                <a:latin typeface="Arial" charset="0"/>
              </a:rPr>
              <a:t>ory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56" name="AutoShape 41"/>
          <p:cNvSpPr>
            <a:spLocks/>
          </p:cNvSpPr>
          <p:nvPr/>
        </p:nvSpPr>
        <p:spPr bwMode="auto">
          <a:xfrm rot="-3655815">
            <a:off x="3458368" y="1532732"/>
            <a:ext cx="804863" cy="3765550"/>
          </a:xfrm>
          <a:prstGeom prst="leftBrace">
            <a:avLst>
              <a:gd name="adj1" fmla="val 6500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lIns="0" tIns="0" rIns="0" bIns="0" anchor="ctr">
            <a:spAutoFit/>
          </a:bodyPr>
          <a:lstStyle/>
          <a:p>
            <a:pPr eaLnBrk="0" hangingPunct="0"/>
            <a:endParaRPr lang="cs-CZ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57" name="Text Box 42"/>
          <p:cNvSpPr txBox="1">
            <a:spLocks noChangeArrowheads="1"/>
          </p:cNvSpPr>
          <p:nvPr/>
        </p:nvSpPr>
        <p:spPr bwMode="auto">
          <a:xfrm>
            <a:off x="3452813" y="3609975"/>
            <a:ext cx="17621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/>
            <a:endParaRPr lang="cs-CZ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58" name="Text Box 43"/>
          <p:cNvSpPr txBox="1">
            <a:spLocks noChangeArrowheads="1"/>
          </p:cNvSpPr>
          <p:nvPr/>
        </p:nvSpPr>
        <p:spPr bwMode="auto">
          <a:xfrm rot="1748389">
            <a:off x="2758369" y="3916315"/>
            <a:ext cx="23809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u="sng" dirty="0">
                <a:solidFill>
                  <a:srgbClr val="DA86AC"/>
                </a:solidFill>
                <a:latin typeface="Calibri" pitchFamily="34" charset="0"/>
              </a:rPr>
              <a:t>+</a:t>
            </a:r>
            <a:r>
              <a:rPr lang="en-US" b="1" dirty="0" smtClean="0">
                <a:solidFill>
                  <a:srgbClr val="DA86AC"/>
                </a:solidFill>
                <a:latin typeface="Calibri" pitchFamily="34" charset="0"/>
              </a:rPr>
              <a:t>Asymptomatic</a:t>
            </a:r>
            <a:r>
              <a:rPr lang="sk-SK" b="1" dirty="0" smtClean="0">
                <a:solidFill>
                  <a:srgbClr val="DA86AC"/>
                </a:solidFill>
                <a:latin typeface="Calibri" pitchFamily="34" charset="0"/>
              </a:rPr>
              <a:t>ké</a:t>
            </a:r>
            <a:endParaRPr lang="en-US" b="1" dirty="0">
              <a:solidFill>
                <a:srgbClr val="DA86A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ložka 1"/>
          <p:cNvSpPr/>
          <p:nvPr/>
        </p:nvSpPr>
        <p:spPr>
          <a:xfrm>
            <a:off x="2124075" y="2635478"/>
            <a:ext cx="1371600" cy="609600"/>
          </a:xfrm>
          <a:prstGeom prst="chevron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5" name="Výložka 4"/>
          <p:cNvSpPr/>
          <p:nvPr/>
        </p:nvSpPr>
        <p:spPr>
          <a:xfrm>
            <a:off x="3543300" y="2667000"/>
            <a:ext cx="1371600" cy="6096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Výložka 5"/>
          <p:cNvSpPr/>
          <p:nvPr/>
        </p:nvSpPr>
        <p:spPr>
          <a:xfrm>
            <a:off x="4962525" y="2667000"/>
            <a:ext cx="1352550" cy="609600"/>
          </a:xfrm>
          <a:prstGeom prst="chevron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Po liečbe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3" name="Šípka doprava 2"/>
          <p:cNvSpPr/>
          <p:nvPr/>
        </p:nvSpPr>
        <p:spPr>
          <a:xfrm>
            <a:off x="2133600" y="1636157"/>
            <a:ext cx="4648200" cy="762000"/>
          </a:xfrm>
          <a:prstGeom prst="rightArrow">
            <a:avLst/>
          </a:prstGeom>
          <a:solidFill>
            <a:srgbClr val="95DB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ojsmerná vodorovná šípka 6"/>
          <p:cNvSpPr/>
          <p:nvPr/>
        </p:nvSpPr>
        <p:spPr>
          <a:xfrm>
            <a:off x="1905000" y="3745468"/>
            <a:ext cx="4800600" cy="8265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981201" y="2819400"/>
            <a:ext cx="1447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       </a:t>
            </a:r>
            <a:r>
              <a:rPr lang="sk-SK" sz="1400" b="1" dirty="0" smtClean="0"/>
              <a:t>Pred liečbou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2133600" y="4419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752600" y="395073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                              </a:t>
            </a:r>
            <a:r>
              <a:rPr lang="sk-SK" b="1" dirty="0" smtClean="0">
                <a:solidFill>
                  <a:schemeClr val="bg1"/>
                </a:solidFill>
              </a:rPr>
              <a:t>Včasné preventívne stratégie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362200" y="18288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          Riziko ANTR </a:t>
            </a:r>
            <a:r>
              <a:rPr lang="sk-SK" b="1" dirty="0" err="1" smtClean="0"/>
              <a:t>kardiotoxicity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3886201" y="267866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Počas liečby</a:t>
            </a:r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12765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err="1" smtClean="0"/>
              <a:t>Anthracy</a:t>
            </a:r>
            <a:r>
              <a:rPr lang="sk-SK" dirty="0" err="1" smtClean="0"/>
              <a:t>klínmi</a:t>
            </a:r>
            <a:r>
              <a:rPr lang="sk-SK" dirty="0" smtClean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indu</a:t>
            </a:r>
            <a:r>
              <a:rPr lang="sk-SK" dirty="0" smtClean="0"/>
              <a:t>kované zlyhávanie srdca sa môže manifestovať po rokoch až </a:t>
            </a:r>
            <a:r>
              <a:rPr lang="sk-SK" u="sng" dirty="0" smtClean="0"/>
              <a:t>dekádach</a:t>
            </a:r>
            <a:r>
              <a:rPr lang="sk-SK" dirty="0" smtClean="0"/>
              <a:t>.</a:t>
            </a:r>
          </a:p>
          <a:p>
            <a:r>
              <a:rPr lang="sk-SK" dirty="0" smtClean="0"/>
              <a:t>Kardiálna dysfunkcia môže byť detegovaná pred vznikom symptómov.</a:t>
            </a:r>
            <a:r>
              <a:rPr lang="en-US" dirty="0" smtClean="0"/>
              <a:t> </a:t>
            </a:r>
            <a:endParaRPr lang="sk-SK" dirty="0"/>
          </a:p>
          <a:p>
            <a:r>
              <a:rPr lang="sk-SK" b="1" dirty="0" smtClean="0">
                <a:solidFill>
                  <a:srgbClr val="002060"/>
                </a:solidFill>
              </a:rPr>
              <a:t>Ak je  </a:t>
            </a:r>
            <a:r>
              <a:rPr lang="sk-SK" b="1" dirty="0" err="1" smtClean="0">
                <a:solidFill>
                  <a:srgbClr val="002060"/>
                </a:solidFill>
              </a:rPr>
              <a:t>asymptomatické</a:t>
            </a:r>
            <a:r>
              <a:rPr lang="sk-SK" b="1" dirty="0" smtClean="0">
                <a:solidFill>
                  <a:srgbClr val="002060"/>
                </a:solidFill>
              </a:rPr>
              <a:t> poškodenie alebo dysfunkcia </a:t>
            </a:r>
            <a:r>
              <a:rPr lang="sk-SK" b="1" dirty="0" err="1" smtClean="0">
                <a:solidFill>
                  <a:srgbClr val="002060"/>
                </a:solidFill>
              </a:rPr>
              <a:t>detekovaná</a:t>
            </a:r>
            <a:r>
              <a:rPr lang="sk-SK" b="1" dirty="0" smtClean="0">
                <a:solidFill>
                  <a:srgbClr val="002060"/>
                </a:solidFill>
              </a:rPr>
              <a:t> včas, môže byť jej odpoveď na </a:t>
            </a:r>
            <a:r>
              <a:rPr lang="sk-SK" b="1" dirty="0" err="1" smtClean="0">
                <a:solidFill>
                  <a:srgbClr val="002060"/>
                </a:solidFill>
              </a:rPr>
              <a:t>kardioprotektívnu</a:t>
            </a:r>
            <a:r>
              <a:rPr lang="sk-SK" b="1" dirty="0" smtClean="0">
                <a:solidFill>
                  <a:srgbClr val="002060"/>
                </a:solidFill>
              </a:rPr>
              <a:t> liečbu priaznivejšia</a:t>
            </a:r>
            <a:r>
              <a:rPr lang="sk-SK" dirty="0" smtClean="0"/>
              <a:t>, avšak výsledky </a:t>
            </a:r>
            <a:r>
              <a:rPr lang="sk-SK" dirty="0" err="1" smtClean="0"/>
              <a:t>prospektívnych</a:t>
            </a:r>
            <a:r>
              <a:rPr lang="sk-SK" dirty="0" smtClean="0"/>
              <a:t> štúdií zatiaľ chýbajú.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86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Kardiálne udalosti po </a:t>
            </a:r>
            <a:r>
              <a:rPr lang="sk-SK" sz="4000" b="1" dirty="0" err="1" smtClean="0">
                <a:solidFill>
                  <a:srgbClr val="002060"/>
                </a:solidFill>
              </a:rPr>
              <a:t>antracyklínoch</a:t>
            </a:r>
            <a:r>
              <a:rPr lang="sk-SK" sz="4000" b="1" dirty="0" smtClean="0">
                <a:solidFill>
                  <a:srgbClr val="002060"/>
                </a:solidFill>
              </a:rPr>
              <a:t> </a:t>
            </a:r>
            <a:br>
              <a:rPr lang="sk-SK" sz="4000" b="1" dirty="0" smtClean="0">
                <a:solidFill>
                  <a:srgbClr val="002060"/>
                </a:solidFill>
              </a:rPr>
            </a:br>
            <a:r>
              <a:rPr lang="sk-SK" sz="4000" b="1" dirty="0" smtClean="0">
                <a:solidFill>
                  <a:srgbClr val="002060"/>
                </a:solidFill>
              </a:rPr>
              <a:t>v súbore 43000 žien 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7</a:t>
            </a:r>
            <a:r>
              <a:rPr lang="sk-SK" dirty="0"/>
              <a:t>%, </a:t>
            </a:r>
            <a:r>
              <a:rPr lang="sk-SK" dirty="0" smtClean="0"/>
              <a:t>18% a </a:t>
            </a:r>
            <a:r>
              <a:rPr lang="sk-SK" dirty="0"/>
              <a:t>65% </a:t>
            </a:r>
            <a:r>
              <a:rPr lang="sk-SK" dirty="0" smtClean="0"/>
              <a:t>pri kumulatívnych dávkach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150 </a:t>
            </a:r>
            <a:r>
              <a:rPr lang="sk-SK" dirty="0"/>
              <a:t>mg/m</a:t>
            </a:r>
            <a:r>
              <a:rPr lang="sk-SK" baseline="30000" dirty="0"/>
              <a:t>2</a:t>
            </a:r>
            <a:r>
              <a:rPr lang="sk-SK" dirty="0"/>
              <a:t>, 350 </a:t>
            </a:r>
            <a:r>
              <a:rPr lang="sk-SK" dirty="0" smtClean="0"/>
              <a:t>mg/m</a:t>
            </a:r>
            <a:r>
              <a:rPr lang="sk-SK" baseline="30000" dirty="0" smtClean="0"/>
              <a:t>2</a:t>
            </a:r>
            <a:r>
              <a:rPr lang="sk-SK" dirty="0"/>
              <a:t> </a:t>
            </a:r>
            <a:r>
              <a:rPr lang="sk-SK" dirty="0" smtClean="0"/>
              <a:t>a  </a:t>
            </a:r>
            <a:r>
              <a:rPr lang="sk-SK" dirty="0"/>
              <a:t>550 mg/m</a:t>
            </a:r>
            <a:r>
              <a:rPr lang="sk-SK" baseline="30000" dirty="0"/>
              <a:t>2</a:t>
            </a:r>
            <a:r>
              <a:rPr lang="sk-SK" dirty="0"/>
              <a:t>, </a:t>
            </a:r>
            <a:r>
              <a:rPr lang="sk-SK" dirty="0" smtClean="0"/>
              <a:t>resp. </a:t>
            </a:r>
          </a:p>
          <a:p>
            <a:r>
              <a:rPr lang="sk-SK" dirty="0" smtClean="0"/>
              <a:t>Hazard </a:t>
            </a:r>
            <a:r>
              <a:rPr lang="sk-SK" dirty="0" err="1" smtClean="0"/>
              <a:t>ratio</a:t>
            </a:r>
            <a:r>
              <a:rPr lang="sk-SK" dirty="0" smtClean="0"/>
              <a:t> 1,26 (CI 1,12-1.42</a:t>
            </a:r>
            <a:r>
              <a:rPr lang="sk-SK" dirty="0"/>
              <a:t>) </a:t>
            </a:r>
            <a:r>
              <a:rPr lang="sk-SK" dirty="0" smtClean="0"/>
              <a:t>pre vznik zlyhania srdca s BC  (medián sledovania </a:t>
            </a:r>
            <a:r>
              <a:rPr lang="sk-SK" dirty="0"/>
              <a:t>53 </a:t>
            </a:r>
            <a:r>
              <a:rPr lang="sk-SK" dirty="0" smtClean="0"/>
              <a:t>mesiacov). </a:t>
            </a:r>
          </a:p>
        </p:txBody>
      </p:sp>
    </p:spTree>
    <p:extLst>
      <p:ext uri="{BB962C8B-B14F-4D97-AF65-F5344CB8AC3E}">
        <p14:creationId xmlns:p14="http://schemas.microsoft.com/office/powerpoint/2010/main" val="6487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Prospektívna</a:t>
            </a:r>
            <a:r>
              <a:rPr lang="sk-SK" dirty="0" smtClean="0"/>
              <a:t> štúdia po </a:t>
            </a:r>
            <a:r>
              <a:rPr lang="sk-SK" dirty="0" err="1" smtClean="0"/>
              <a:t>adjuvantnej</a:t>
            </a:r>
            <a:r>
              <a:rPr lang="sk-SK" dirty="0" smtClean="0"/>
              <a:t> liečbe BC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cy</a:t>
            </a:r>
            <a:r>
              <a:rPr lang="sk-SK" dirty="0" smtClean="0"/>
              <a:t>kly</a:t>
            </a:r>
            <a:r>
              <a:rPr lang="en-US" dirty="0" smtClean="0"/>
              <a:t> </a:t>
            </a:r>
            <a:r>
              <a:rPr lang="en-US" dirty="0" err="1" smtClean="0"/>
              <a:t>doxorubic</a:t>
            </a:r>
            <a:r>
              <a:rPr lang="sk-SK" dirty="0" err="1" smtClean="0"/>
              <a:t>ín</a:t>
            </a:r>
            <a:r>
              <a:rPr lang="sk-SK" dirty="0" smtClean="0"/>
              <a:t>, CFA</a:t>
            </a:r>
            <a:r>
              <a:rPr lang="en-US" dirty="0" smtClean="0"/>
              <a:t>, </a:t>
            </a:r>
            <a:r>
              <a:rPr lang="en-US" dirty="0"/>
              <a:t>docetaxel </a:t>
            </a:r>
            <a:endParaRPr lang="sk-SK" dirty="0" smtClean="0"/>
          </a:p>
          <a:p>
            <a:r>
              <a:rPr lang="sk-SK" dirty="0" smtClean="0"/>
              <a:t>Novovzniknutá dysfunkcia ĽK v</a:t>
            </a:r>
            <a:r>
              <a:rPr lang="en-US" dirty="0" smtClean="0"/>
              <a:t> </a:t>
            </a:r>
            <a:r>
              <a:rPr lang="en-US" dirty="0"/>
              <a:t>9% </a:t>
            </a:r>
            <a:r>
              <a:rPr lang="sk-SK" dirty="0" smtClean="0"/>
              <a:t>prípadov</a:t>
            </a:r>
            <a:endParaRPr lang="sk-SK" dirty="0"/>
          </a:p>
          <a:p>
            <a:r>
              <a:rPr lang="en-US" b="1" dirty="0" smtClean="0">
                <a:solidFill>
                  <a:srgbClr val="002060"/>
                </a:solidFill>
              </a:rPr>
              <a:t>98</a:t>
            </a:r>
            <a:r>
              <a:rPr lang="en-US" b="1" dirty="0">
                <a:solidFill>
                  <a:srgbClr val="002060"/>
                </a:solidFill>
              </a:rPr>
              <a:t>% </a:t>
            </a:r>
            <a:r>
              <a:rPr lang="sk-SK" b="1" dirty="0" smtClean="0">
                <a:solidFill>
                  <a:srgbClr val="002060"/>
                </a:solidFill>
              </a:rPr>
              <a:t>z nich počas 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sk-SK" b="1" dirty="0" smtClean="0">
                <a:solidFill>
                  <a:srgbClr val="002060"/>
                </a:solidFill>
              </a:rPr>
              <a:t>. roku </a:t>
            </a:r>
            <a:r>
              <a:rPr lang="sk-SK" dirty="0" smtClean="0"/>
              <a:t>po ukončení ANTR liečby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429000" y="6324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</a:t>
            </a:r>
            <a:r>
              <a:rPr lang="sk-SK" sz="1600" dirty="0" err="1" smtClean="0"/>
              <a:t>Cardinale</a:t>
            </a:r>
            <a:r>
              <a:rPr lang="sk-SK" sz="1600" dirty="0" smtClean="0"/>
              <a:t> D et al. </a:t>
            </a:r>
            <a:r>
              <a:rPr lang="sk-SK" sz="1600" dirty="0" err="1" smtClean="0"/>
              <a:t>Circulation</a:t>
            </a:r>
            <a:r>
              <a:rPr lang="sk-SK" sz="1600" dirty="0"/>
              <a:t>. 2015;131(22</a:t>
            </a:r>
            <a:r>
              <a:rPr lang="sk-SK" sz="1600" dirty="0" smtClean="0"/>
              <a:t>): 1981–8</a:t>
            </a:r>
            <a:r>
              <a:rPr lang="sk-SK" sz="1600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74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ON 2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C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C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C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1080</Words>
  <Application>Microsoft Office PowerPoint</Application>
  <PresentationFormat>Prezentácia na obrazovke (4:3)</PresentationFormat>
  <Paragraphs>210</Paragraphs>
  <Slides>28</Slides>
  <Notes>16</Notes>
  <HiddenSlides>0</HiddenSlides>
  <MMClips>0</MMClips>
  <ScaleCrop>false</ScaleCrop>
  <HeadingPairs>
    <vt:vector size="4" baseType="variant">
      <vt:variant>
        <vt:lpstr>Motív</vt:lpstr>
      </vt:variant>
      <vt:variant>
        <vt:i4>8</vt:i4>
      </vt:variant>
      <vt:variant>
        <vt:lpstr>Nadpisy snímok</vt:lpstr>
      </vt:variant>
      <vt:variant>
        <vt:i4>28</vt:i4>
      </vt:variant>
    </vt:vector>
  </HeadingPairs>
  <TitlesOfParts>
    <vt:vector size="36" baseType="lpstr">
      <vt:lpstr>CCON 2</vt:lpstr>
      <vt:lpstr>Custom Design</vt:lpstr>
      <vt:lpstr>1_CCON 2</vt:lpstr>
      <vt:lpstr>1_Custom Design</vt:lpstr>
      <vt:lpstr>2_CCON 2</vt:lpstr>
      <vt:lpstr>2_Custom Design</vt:lpstr>
      <vt:lpstr>3_CCON 2</vt:lpstr>
      <vt:lpstr>3_Custom Design</vt:lpstr>
      <vt:lpstr>   Antracyklínová kardiotoxicita –  od patofyziológie k modernej prevencii    </vt:lpstr>
      <vt:lpstr>Mýty v oblasti kardiotoxicity spôsobili nedostatočný záujem</vt:lpstr>
      <vt:lpstr>Kardiovaskulárna toxicita liečby BC je narastajúci problém</vt:lpstr>
      <vt:lpstr>Prezentácia programu PowerPoint</vt:lpstr>
      <vt:lpstr>  Progresívny charakter ANTR kardiotoxicity </vt:lpstr>
      <vt:lpstr>Prezentácia programu PowerPoint</vt:lpstr>
      <vt:lpstr>Prezentácia programu PowerPoint</vt:lpstr>
      <vt:lpstr>Kardiálne udalosti po antracyklínoch  v súbore 43000 žien </vt:lpstr>
      <vt:lpstr>Prospektívna štúdia po adjuvantnej liečbe BC</vt:lpstr>
      <vt:lpstr>Prezentácia programu PowerPoint</vt:lpstr>
      <vt:lpstr> Klinické štúdie týkajúce sa neskorých následkov </vt:lpstr>
      <vt:lpstr>Prezentácia programu PowerPoint</vt:lpstr>
      <vt:lpstr>Prezentácia programu PowerPoint</vt:lpstr>
      <vt:lpstr>Odporúčania </vt:lpstr>
      <vt:lpstr>Prezentácia programu PowerPoint</vt:lpstr>
      <vt:lpstr>ASCO guidelines 2017</vt:lpstr>
      <vt:lpstr>Prezentácia programu PowerPoint</vt:lpstr>
      <vt:lpstr>Kardiotoxicita epirubicínu</vt:lpstr>
      <vt:lpstr>     Kardioprotekcia dexrazoxanom (Cardioxanom) – kontroverzie USA vs Európa  DZX sa podľa najnovších štúdií a metaanalýz považuje za účinnú kardioprotektívnu látku spolu s lipozomálnymi formami ANTR. Benefit prevažuje negatívne účinky, ktoré neboli vo veľkých nových štúdiách potvrdené. </vt:lpstr>
      <vt:lpstr>Lipozomálne ANTR</vt:lpstr>
      <vt:lpstr>Prezentácia programu PowerPoint</vt:lpstr>
      <vt:lpstr>Prezentácia programu PowerPoint</vt:lpstr>
      <vt:lpstr>Prezentácia programu PowerPoint</vt:lpstr>
      <vt:lpstr>Kardiotoxicita po lipozomálnych ANTR</vt:lpstr>
      <vt:lpstr>Prezentácia programu PowerPoint</vt:lpstr>
      <vt:lpstr>Nezrelé netesné steny nádorovej vaskulatúry umožňujú koncentráciu lipozómov v nádoroch, do tesných ciev preniknú ťažšie</vt:lpstr>
      <vt:lpstr>Myocet vs Caelyx</vt:lpstr>
      <vt:lpstr>Záver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Attitudes and practice patterns in cardiac oncology: the CCON national physician’s survey</dc:title>
  <dc:creator>John Fay</dc:creator>
  <cp:lastModifiedBy>Petra Babiakova</cp:lastModifiedBy>
  <cp:revision>329</cp:revision>
  <cp:lastPrinted>2014-05-30T19:29:07Z</cp:lastPrinted>
  <dcterms:created xsi:type="dcterms:W3CDTF">2006-08-16T00:00:00Z</dcterms:created>
  <dcterms:modified xsi:type="dcterms:W3CDTF">2019-03-27T19:11:45Z</dcterms:modified>
</cp:coreProperties>
</file>