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 id="2147483780" r:id="rId2"/>
  </p:sldMasterIdLst>
  <p:notesMasterIdLst>
    <p:notesMasterId r:id="rId47"/>
  </p:notesMasterIdLst>
  <p:handoutMasterIdLst>
    <p:handoutMasterId r:id="rId48"/>
  </p:handoutMasterIdLst>
  <p:sldIdLst>
    <p:sldId id="475" r:id="rId3"/>
    <p:sldId id="498" r:id="rId4"/>
    <p:sldId id="499" r:id="rId5"/>
    <p:sldId id="509" r:id="rId6"/>
    <p:sldId id="477" r:id="rId7"/>
    <p:sldId id="480" r:id="rId8"/>
    <p:sldId id="508" r:id="rId9"/>
    <p:sldId id="481" r:id="rId10"/>
    <p:sldId id="482" r:id="rId11"/>
    <p:sldId id="444" r:id="rId12"/>
    <p:sldId id="450" r:id="rId13"/>
    <p:sldId id="487" r:id="rId14"/>
    <p:sldId id="483" r:id="rId15"/>
    <p:sldId id="471" r:id="rId16"/>
    <p:sldId id="354" r:id="rId17"/>
    <p:sldId id="457" r:id="rId18"/>
    <p:sldId id="283" r:id="rId19"/>
    <p:sldId id="284" r:id="rId20"/>
    <p:sldId id="458" r:id="rId21"/>
    <p:sldId id="494" r:id="rId22"/>
    <p:sldId id="496" r:id="rId23"/>
    <p:sldId id="495" r:id="rId24"/>
    <p:sldId id="491" r:id="rId25"/>
    <p:sldId id="297" r:id="rId26"/>
    <p:sldId id="380" r:id="rId27"/>
    <p:sldId id="383" r:id="rId28"/>
    <p:sldId id="399" r:id="rId29"/>
    <p:sldId id="497" r:id="rId30"/>
    <p:sldId id="488" r:id="rId31"/>
    <p:sldId id="502" r:id="rId32"/>
    <p:sldId id="506" r:id="rId33"/>
    <p:sldId id="404" r:id="rId34"/>
    <p:sldId id="504" r:id="rId35"/>
    <p:sldId id="501" r:id="rId36"/>
    <p:sldId id="464" r:id="rId37"/>
    <p:sldId id="426" r:id="rId38"/>
    <p:sldId id="462" r:id="rId39"/>
    <p:sldId id="429" r:id="rId40"/>
    <p:sldId id="485" r:id="rId41"/>
    <p:sldId id="490" r:id="rId42"/>
    <p:sldId id="492" r:id="rId43"/>
    <p:sldId id="493" r:id="rId44"/>
    <p:sldId id="460" r:id="rId45"/>
    <p:sldId id="507"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0C3"/>
    <a:srgbClr val="FC58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95" autoAdjust="0"/>
  </p:normalViewPr>
  <p:slideViewPr>
    <p:cSldViewPr snapToGrid="0" snapToObjects="1">
      <p:cViewPr>
        <p:scale>
          <a:sx n="100" d="100"/>
          <a:sy n="100" d="100"/>
        </p:scale>
        <p:origin x="-1860"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97199500547868E-2"/>
          <c:y val="4.4020582953446609E-2"/>
          <c:w val="0.79543891212411499"/>
          <c:h val="0.78208062807938483"/>
        </c:manualLayout>
      </c:layout>
      <c:barChart>
        <c:barDir val="col"/>
        <c:grouping val="stacked"/>
        <c:varyColors val="0"/>
        <c:ser>
          <c:idx val="0"/>
          <c:order val="0"/>
          <c:tx>
            <c:strRef>
              <c:f>Sheet1!$B$1</c:f>
              <c:strCache>
                <c:ptCount val="1"/>
                <c:pt idx="0">
                  <c:v>2007</c:v>
                </c:pt>
              </c:strCache>
            </c:strRef>
          </c:tx>
          <c:invertIfNegative val="0"/>
          <c:cat>
            <c:strRef>
              <c:f>Sheet1!$A$2:$A$5</c:f>
              <c:strCache>
                <c:ptCount val="4"/>
                <c:pt idx="0">
                  <c:v>1L</c:v>
                </c:pt>
                <c:pt idx="1">
                  <c:v>2L</c:v>
                </c:pt>
                <c:pt idx="2">
                  <c:v>3L</c:v>
                </c:pt>
                <c:pt idx="3">
                  <c:v>4L</c:v>
                </c:pt>
              </c:strCache>
            </c:strRef>
          </c:cat>
          <c:val>
            <c:numRef>
              <c:f>Sheet1!$B$2:$B$5</c:f>
              <c:numCache>
                <c:formatCode>General</c:formatCode>
                <c:ptCount val="4"/>
                <c:pt idx="0">
                  <c:v>22.5</c:v>
                </c:pt>
                <c:pt idx="1">
                  <c:v>17</c:v>
                </c:pt>
                <c:pt idx="2">
                  <c:v>12.3</c:v>
                </c:pt>
                <c:pt idx="3">
                  <c:v>9.3000000000000007</c:v>
                </c:pt>
              </c:numCache>
            </c:numRef>
          </c:val>
        </c:ser>
        <c:ser>
          <c:idx val="1"/>
          <c:order val="1"/>
          <c:tx>
            <c:strRef>
              <c:f>Sheet1!$C$1</c:f>
              <c:strCache>
                <c:ptCount val="1"/>
                <c:pt idx="0">
                  <c:v>2010</c:v>
                </c:pt>
              </c:strCache>
            </c:strRef>
          </c:tx>
          <c:spPr>
            <a:solidFill>
              <a:srgbClr val="244EFF"/>
            </a:solidFill>
          </c:spPr>
          <c:invertIfNegative val="0"/>
          <c:cat>
            <c:strRef>
              <c:f>Sheet1!$A$2:$A$5</c:f>
              <c:strCache>
                <c:ptCount val="4"/>
                <c:pt idx="0">
                  <c:v>1L</c:v>
                </c:pt>
                <c:pt idx="1">
                  <c:v>2L</c:v>
                </c:pt>
                <c:pt idx="2">
                  <c:v>3L</c:v>
                </c:pt>
                <c:pt idx="3">
                  <c:v>4L</c:v>
                </c:pt>
              </c:strCache>
            </c:strRef>
          </c:cat>
          <c:val>
            <c:numRef>
              <c:f>Sheet1!$C$2:$C$5</c:f>
              <c:numCache>
                <c:formatCode>General</c:formatCode>
                <c:ptCount val="4"/>
                <c:pt idx="0">
                  <c:v>6.2</c:v>
                </c:pt>
                <c:pt idx="1">
                  <c:v>3.8</c:v>
                </c:pt>
                <c:pt idx="2">
                  <c:v>3.3</c:v>
                </c:pt>
                <c:pt idx="3">
                  <c:v>3.3</c:v>
                </c:pt>
              </c:numCache>
            </c:numRef>
          </c:val>
        </c:ser>
        <c:dLbls>
          <c:showLegendKey val="0"/>
          <c:showVal val="0"/>
          <c:showCatName val="0"/>
          <c:showSerName val="0"/>
          <c:showPercent val="0"/>
          <c:showBubbleSize val="0"/>
        </c:dLbls>
        <c:gapWidth val="47"/>
        <c:overlap val="100"/>
        <c:axId val="43013632"/>
        <c:axId val="43015168"/>
      </c:barChart>
      <c:catAx>
        <c:axId val="43013632"/>
        <c:scaling>
          <c:orientation val="minMax"/>
        </c:scaling>
        <c:delete val="0"/>
        <c:axPos val="b"/>
        <c:numFmt formatCode="General" sourceLinked="0"/>
        <c:majorTickMark val="out"/>
        <c:minorTickMark val="none"/>
        <c:tickLblPos val="nextTo"/>
        <c:txPr>
          <a:bodyPr/>
          <a:lstStyle/>
          <a:p>
            <a:pPr>
              <a:defRPr sz="1400"/>
            </a:pPr>
            <a:endParaRPr lang="sk-SK"/>
          </a:p>
        </c:txPr>
        <c:crossAx val="43015168"/>
        <c:crosses val="autoZero"/>
        <c:auto val="1"/>
        <c:lblAlgn val="ctr"/>
        <c:lblOffset val="100"/>
        <c:noMultiLvlLbl val="0"/>
      </c:catAx>
      <c:valAx>
        <c:axId val="43015168"/>
        <c:scaling>
          <c:orientation val="minMax"/>
          <c:max val="40"/>
        </c:scaling>
        <c:delete val="0"/>
        <c:axPos val="l"/>
        <c:majorGridlines>
          <c:spPr>
            <a:ln>
              <a:solidFill>
                <a:schemeClr val="bg1">
                  <a:lumMod val="75000"/>
                </a:schemeClr>
              </a:solidFill>
            </a:ln>
          </c:spPr>
        </c:majorGridlines>
        <c:numFmt formatCode="General" sourceLinked="1"/>
        <c:majorTickMark val="out"/>
        <c:minorTickMark val="none"/>
        <c:tickLblPos val="nextTo"/>
        <c:txPr>
          <a:bodyPr/>
          <a:lstStyle/>
          <a:p>
            <a:pPr>
              <a:defRPr sz="1400"/>
            </a:pPr>
            <a:endParaRPr lang="sk-SK"/>
          </a:p>
        </c:txPr>
        <c:crossAx val="43013632"/>
        <c:crosses val="autoZero"/>
        <c:crossBetween val="between"/>
        <c:majorUnit val="10"/>
      </c:valAx>
    </c:plotArea>
    <c:legend>
      <c:legendPos val="r"/>
      <c:layout>
        <c:manualLayout>
          <c:xMode val="edge"/>
          <c:yMode val="edge"/>
          <c:x val="0.43131451669431531"/>
          <c:y val="7.0441819772528433E-2"/>
          <c:w val="0.43771840463562234"/>
          <c:h val="8.1338582677165344E-2"/>
        </c:manualLayout>
      </c:layout>
      <c:overlay val="0"/>
      <c:spPr>
        <a:solidFill>
          <a:schemeClr val="bg1"/>
        </a:solidFill>
      </c:spPr>
      <c:txPr>
        <a:bodyPr/>
        <a:lstStyle/>
        <a:p>
          <a:pPr>
            <a:defRPr sz="1500"/>
          </a:pPr>
          <a:endParaRPr lang="sk-SK"/>
        </a:p>
      </c:txPr>
    </c:legend>
    <c:plotVisOnly val="1"/>
    <c:dispBlanksAs val="gap"/>
    <c:showDLblsOverMax val="0"/>
  </c:chart>
  <c:txPr>
    <a:bodyPr/>
    <a:lstStyle/>
    <a:p>
      <a:pPr>
        <a:defRPr sz="1800"/>
      </a:pPr>
      <a:endParaRPr lang="sk-SK"/>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A9A027-CEBF-4974-B7C1-AD207D854574}" type="doc">
      <dgm:prSet loTypeId="urn:microsoft.com/office/officeart/2008/layout/HorizontalMultiLevelHierarchy" loCatId="hierarchy" qsTypeId="urn:microsoft.com/office/officeart/2005/8/quickstyle/3d1" qsCatId="3D" csTypeId="urn:microsoft.com/office/officeart/2005/8/colors/colorful5" csCatId="colorful" phldr="1"/>
      <dgm:spPr/>
      <dgm:t>
        <a:bodyPr/>
        <a:lstStyle/>
        <a:p>
          <a:endParaRPr lang="cs-CZ"/>
        </a:p>
      </dgm:t>
    </dgm:pt>
    <dgm:pt modelId="{96CFC4C8-3304-4EBC-B63A-EB09E1C48C6B}">
      <dgm:prSet phldrT="[Text]"/>
      <dgm:spPr/>
      <dgm:t>
        <a:bodyPr/>
        <a:lstStyle/>
        <a:p>
          <a:r>
            <a:rPr lang="cs-CZ" dirty="0" smtClean="0"/>
            <a:t>Metastatický karcinom prsu</a:t>
          </a:r>
          <a:endParaRPr lang="cs-CZ" dirty="0"/>
        </a:p>
      </dgm:t>
    </dgm:pt>
    <dgm:pt modelId="{382571AB-F444-4DAD-98D1-EA87C21E8058}" type="parTrans" cxnId="{54EEA92E-99C3-418C-BC51-DADFBBC8824A}">
      <dgm:prSet/>
      <dgm:spPr/>
      <dgm:t>
        <a:bodyPr/>
        <a:lstStyle/>
        <a:p>
          <a:endParaRPr lang="cs-CZ"/>
        </a:p>
      </dgm:t>
    </dgm:pt>
    <dgm:pt modelId="{31654AD5-ABA4-4AC8-8BA7-C8C0FCA1925A}" type="sibTrans" cxnId="{54EEA92E-99C3-418C-BC51-DADFBBC8824A}">
      <dgm:prSet/>
      <dgm:spPr/>
      <dgm:t>
        <a:bodyPr/>
        <a:lstStyle/>
        <a:p>
          <a:endParaRPr lang="cs-CZ"/>
        </a:p>
      </dgm:t>
    </dgm:pt>
    <dgm:pt modelId="{E3D6DBEE-1F86-454F-8BA0-C9B6F36E8D14}">
      <dgm:prSet phldrT="[Text]"/>
      <dgm:spPr/>
      <dgm:t>
        <a:bodyPr/>
        <a:lstStyle/>
        <a:p>
          <a:r>
            <a:rPr lang="cs-CZ" dirty="0" err="1" smtClean="0"/>
            <a:t>hormondependentní</a:t>
          </a:r>
          <a:endParaRPr lang="cs-CZ" dirty="0"/>
        </a:p>
      </dgm:t>
    </dgm:pt>
    <dgm:pt modelId="{F377CE3E-EE29-46E4-970C-6714A5401FDE}" type="parTrans" cxnId="{3CEAF078-40FB-473C-9B15-58B0F567D657}">
      <dgm:prSet/>
      <dgm:spPr/>
      <dgm:t>
        <a:bodyPr/>
        <a:lstStyle/>
        <a:p>
          <a:endParaRPr lang="cs-CZ"/>
        </a:p>
      </dgm:t>
    </dgm:pt>
    <dgm:pt modelId="{60A5A7B3-91E8-4963-8E57-D3A0DF70C8EE}" type="sibTrans" cxnId="{3CEAF078-40FB-473C-9B15-58B0F567D657}">
      <dgm:prSet/>
      <dgm:spPr/>
      <dgm:t>
        <a:bodyPr/>
        <a:lstStyle/>
        <a:p>
          <a:endParaRPr lang="cs-CZ"/>
        </a:p>
      </dgm:t>
    </dgm:pt>
    <dgm:pt modelId="{99B9FA1A-4B4B-4E59-92B5-22483AD66949}">
      <dgm:prSet phldrT="[Text]"/>
      <dgm:spPr/>
      <dgm:t>
        <a:bodyPr/>
        <a:lstStyle/>
        <a:p>
          <a:r>
            <a:rPr lang="cs-CZ" dirty="0" smtClean="0"/>
            <a:t>Viscerální krize hrozí</a:t>
          </a:r>
          <a:endParaRPr lang="cs-CZ" dirty="0"/>
        </a:p>
      </dgm:t>
    </dgm:pt>
    <dgm:pt modelId="{FCE2AE59-CD13-401E-B138-44D6B3531A86}" type="parTrans" cxnId="{2297827E-59E2-4E50-9A53-10A636A961D7}">
      <dgm:prSet/>
      <dgm:spPr/>
      <dgm:t>
        <a:bodyPr/>
        <a:lstStyle/>
        <a:p>
          <a:endParaRPr lang="cs-CZ"/>
        </a:p>
      </dgm:t>
    </dgm:pt>
    <dgm:pt modelId="{CBAE2171-B2AE-48E4-B206-91B2268884FC}" type="sibTrans" cxnId="{2297827E-59E2-4E50-9A53-10A636A961D7}">
      <dgm:prSet/>
      <dgm:spPr/>
      <dgm:t>
        <a:bodyPr/>
        <a:lstStyle/>
        <a:p>
          <a:endParaRPr lang="cs-CZ"/>
        </a:p>
      </dgm:t>
    </dgm:pt>
    <dgm:pt modelId="{CDFD6D8B-CEC4-4FFF-9347-80820B78265F}">
      <dgm:prSet phldrT="[Text]"/>
      <dgm:spPr/>
      <dgm:t>
        <a:bodyPr/>
        <a:lstStyle/>
        <a:p>
          <a:r>
            <a:rPr lang="cs-CZ" dirty="0" smtClean="0"/>
            <a:t>Viscerální krize nehrozí</a:t>
          </a:r>
          <a:endParaRPr lang="cs-CZ" dirty="0"/>
        </a:p>
      </dgm:t>
    </dgm:pt>
    <dgm:pt modelId="{7E03E9DD-9132-4C9B-8806-75F6E91BAB64}" type="parTrans" cxnId="{81D46EE8-FCE9-4C07-8314-C700BDBB2880}">
      <dgm:prSet/>
      <dgm:spPr/>
      <dgm:t>
        <a:bodyPr/>
        <a:lstStyle/>
        <a:p>
          <a:endParaRPr lang="cs-CZ"/>
        </a:p>
      </dgm:t>
    </dgm:pt>
    <dgm:pt modelId="{E43A9F6F-F286-4E20-A1EE-2F6F5CF25BAA}" type="sibTrans" cxnId="{81D46EE8-FCE9-4C07-8314-C700BDBB2880}">
      <dgm:prSet/>
      <dgm:spPr/>
      <dgm:t>
        <a:bodyPr/>
        <a:lstStyle/>
        <a:p>
          <a:endParaRPr lang="cs-CZ"/>
        </a:p>
      </dgm:t>
    </dgm:pt>
    <dgm:pt modelId="{B1E1C8D5-DD2B-42AC-9291-496BFF5B81C8}">
      <dgm:prSet phldrT="[Text]"/>
      <dgm:spPr/>
      <dgm:t>
        <a:bodyPr/>
        <a:lstStyle/>
        <a:p>
          <a:r>
            <a:rPr lang="cs-CZ" dirty="0" err="1" smtClean="0"/>
            <a:t>hormonindependentní</a:t>
          </a:r>
          <a:endParaRPr lang="cs-CZ" dirty="0"/>
        </a:p>
      </dgm:t>
    </dgm:pt>
    <dgm:pt modelId="{36616911-5EE5-4AA1-B193-FBB6937A7329}" type="parTrans" cxnId="{B893C0CC-099D-4868-8C6B-20327AE8F620}">
      <dgm:prSet/>
      <dgm:spPr/>
      <dgm:t>
        <a:bodyPr/>
        <a:lstStyle/>
        <a:p>
          <a:endParaRPr lang="cs-CZ"/>
        </a:p>
      </dgm:t>
    </dgm:pt>
    <dgm:pt modelId="{9ED7C058-20E1-4136-9F8D-3C05F5D9C716}" type="sibTrans" cxnId="{B893C0CC-099D-4868-8C6B-20327AE8F620}">
      <dgm:prSet/>
      <dgm:spPr/>
      <dgm:t>
        <a:bodyPr/>
        <a:lstStyle/>
        <a:p>
          <a:endParaRPr lang="cs-CZ"/>
        </a:p>
      </dgm:t>
    </dgm:pt>
    <dgm:pt modelId="{20C92381-747F-4ECF-972E-0C2048FD9177}">
      <dgm:prSet phldrT="[Text]"/>
      <dgm:spPr/>
      <dgm:t>
        <a:bodyPr/>
        <a:lstStyle/>
        <a:p>
          <a:r>
            <a:rPr lang="cs-CZ" dirty="0" smtClean="0"/>
            <a:t>Triplet negativní</a:t>
          </a:r>
          <a:endParaRPr lang="cs-CZ" dirty="0"/>
        </a:p>
      </dgm:t>
    </dgm:pt>
    <dgm:pt modelId="{0773FA4D-D41A-49E8-AC0D-5EA96D41300D}" type="parTrans" cxnId="{29E08012-520C-4182-A69A-80A3B90D3FA0}">
      <dgm:prSet/>
      <dgm:spPr/>
      <dgm:t>
        <a:bodyPr/>
        <a:lstStyle/>
        <a:p>
          <a:endParaRPr lang="cs-CZ"/>
        </a:p>
      </dgm:t>
    </dgm:pt>
    <dgm:pt modelId="{9E6E3894-3100-4C7C-86AF-82F29E569898}" type="sibTrans" cxnId="{29E08012-520C-4182-A69A-80A3B90D3FA0}">
      <dgm:prSet/>
      <dgm:spPr/>
      <dgm:t>
        <a:bodyPr/>
        <a:lstStyle/>
        <a:p>
          <a:endParaRPr lang="cs-CZ"/>
        </a:p>
      </dgm:t>
    </dgm:pt>
    <dgm:pt modelId="{B7D77DBC-5F13-4A8F-A09C-A2827F072845}">
      <dgm:prSet phldrT="[Text]"/>
      <dgm:spPr/>
      <dgm:t>
        <a:bodyPr/>
        <a:lstStyle/>
        <a:p>
          <a:r>
            <a:rPr lang="cs-CZ" dirty="0" smtClean="0"/>
            <a:t>HER  pozitivní</a:t>
          </a:r>
          <a:endParaRPr lang="cs-CZ" dirty="0"/>
        </a:p>
      </dgm:t>
    </dgm:pt>
    <dgm:pt modelId="{B9636645-607F-4000-9A7A-8634B29044C4}" type="parTrans" cxnId="{0E87B49C-F1FB-422C-9392-BE2E551B4EE9}">
      <dgm:prSet/>
      <dgm:spPr/>
      <dgm:t>
        <a:bodyPr/>
        <a:lstStyle/>
        <a:p>
          <a:endParaRPr lang="cs-CZ"/>
        </a:p>
      </dgm:t>
    </dgm:pt>
    <dgm:pt modelId="{4F08CB10-1D83-4457-8600-71D67B13C5C7}" type="sibTrans" cxnId="{0E87B49C-F1FB-422C-9392-BE2E551B4EE9}">
      <dgm:prSet/>
      <dgm:spPr/>
      <dgm:t>
        <a:bodyPr/>
        <a:lstStyle/>
        <a:p>
          <a:endParaRPr lang="cs-CZ"/>
        </a:p>
      </dgm:t>
    </dgm:pt>
    <dgm:pt modelId="{217A2D7A-2E4D-4680-A24D-DA0A77A92FB7}">
      <dgm:prSet phldrT="[Text]"/>
      <dgm:spPr/>
      <dgm:t>
        <a:bodyPr/>
        <a:lstStyle/>
        <a:p>
          <a:r>
            <a:rPr lang="cs-CZ" dirty="0" smtClean="0"/>
            <a:t>Částečně hormonálně dependentní </a:t>
          </a:r>
          <a:endParaRPr lang="cs-CZ" dirty="0"/>
        </a:p>
      </dgm:t>
    </dgm:pt>
    <dgm:pt modelId="{F1DEB3E3-6671-4902-ACC3-805CFA3448EF}" type="parTrans" cxnId="{385FFE1B-9FEF-4FE7-9F63-BFAB59CB7AAE}">
      <dgm:prSet/>
      <dgm:spPr/>
      <dgm:t>
        <a:bodyPr/>
        <a:lstStyle/>
        <a:p>
          <a:endParaRPr lang="cs-CZ"/>
        </a:p>
      </dgm:t>
    </dgm:pt>
    <dgm:pt modelId="{AF3D5BAC-50EA-4DA2-B4D6-7AF17DC5A7E4}" type="sibTrans" cxnId="{385FFE1B-9FEF-4FE7-9F63-BFAB59CB7AAE}">
      <dgm:prSet/>
      <dgm:spPr/>
      <dgm:t>
        <a:bodyPr/>
        <a:lstStyle/>
        <a:p>
          <a:endParaRPr lang="cs-CZ"/>
        </a:p>
      </dgm:t>
    </dgm:pt>
    <dgm:pt modelId="{656EFADE-FCF8-41D7-A393-92E6341D48D2}">
      <dgm:prSet phldrT="[Text]"/>
      <dgm:spPr/>
      <dgm:t>
        <a:bodyPr/>
        <a:lstStyle/>
        <a:p>
          <a:r>
            <a:rPr lang="cs-CZ" dirty="0" smtClean="0"/>
            <a:t>Triplet pozitivní</a:t>
          </a:r>
          <a:endParaRPr lang="cs-CZ" dirty="0"/>
        </a:p>
      </dgm:t>
    </dgm:pt>
    <dgm:pt modelId="{5CCA8275-0AB0-402F-8A14-C602AA888976}" type="parTrans" cxnId="{858FD852-5D01-4F0A-86C1-1FC9FC506BC2}">
      <dgm:prSet/>
      <dgm:spPr/>
      <dgm:t>
        <a:bodyPr/>
        <a:lstStyle/>
        <a:p>
          <a:endParaRPr lang="cs-CZ"/>
        </a:p>
      </dgm:t>
    </dgm:pt>
    <dgm:pt modelId="{3CBE0714-1E7D-4744-B738-33F166858650}" type="sibTrans" cxnId="{858FD852-5D01-4F0A-86C1-1FC9FC506BC2}">
      <dgm:prSet/>
      <dgm:spPr/>
      <dgm:t>
        <a:bodyPr/>
        <a:lstStyle/>
        <a:p>
          <a:endParaRPr lang="cs-CZ"/>
        </a:p>
      </dgm:t>
    </dgm:pt>
    <dgm:pt modelId="{A16670D0-7123-4B6C-BB7C-398A5DF4BF47}" type="pres">
      <dgm:prSet presAssocID="{CEA9A027-CEBF-4974-B7C1-AD207D854574}" presName="Name0" presStyleCnt="0">
        <dgm:presLayoutVars>
          <dgm:chPref val="1"/>
          <dgm:dir/>
          <dgm:animOne val="branch"/>
          <dgm:animLvl val="lvl"/>
          <dgm:resizeHandles val="exact"/>
        </dgm:presLayoutVars>
      </dgm:prSet>
      <dgm:spPr/>
      <dgm:t>
        <a:bodyPr/>
        <a:lstStyle/>
        <a:p>
          <a:endParaRPr lang="cs-CZ"/>
        </a:p>
      </dgm:t>
    </dgm:pt>
    <dgm:pt modelId="{0995CD67-9C3F-4253-BB26-54B69F6688BB}" type="pres">
      <dgm:prSet presAssocID="{96CFC4C8-3304-4EBC-B63A-EB09E1C48C6B}" presName="root1" presStyleCnt="0"/>
      <dgm:spPr/>
    </dgm:pt>
    <dgm:pt modelId="{3FEAA063-2C5F-49D7-9CD8-BB41563701C7}" type="pres">
      <dgm:prSet presAssocID="{96CFC4C8-3304-4EBC-B63A-EB09E1C48C6B}" presName="LevelOneTextNode" presStyleLbl="node0" presStyleIdx="0" presStyleCnt="1" custLinFactNeighborX="-30081" custLinFactNeighborY="527">
        <dgm:presLayoutVars>
          <dgm:chPref val="3"/>
        </dgm:presLayoutVars>
      </dgm:prSet>
      <dgm:spPr/>
      <dgm:t>
        <a:bodyPr/>
        <a:lstStyle/>
        <a:p>
          <a:endParaRPr lang="cs-CZ"/>
        </a:p>
      </dgm:t>
    </dgm:pt>
    <dgm:pt modelId="{607EB7F2-8D6B-4810-A304-01EEBEB5FBC6}" type="pres">
      <dgm:prSet presAssocID="{96CFC4C8-3304-4EBC-B63A-EB09E1C48C6B}" presName="level2hierChild" presStyleCnt="0"/>
      <dgm:spPr/>
    </dgm:pt>
    <dgm:pt modelId="{2F7D4628-1693-4EDA-A50F-F570FBF4C07D}" type="pres">
      <dgm:prSet presAssocID="{F377CE3E-EE29-46E4-970C-6714A5401FDE}" presName="conn2-1" presStyleLbl="parChTrans1D2" presStyleIdx="0" presStyleCnt="3"/>
      <dgm:spPr/>
      <dgm:t>
        <a:bodyPr/>
        <a:lstStyle/>
        <a:p>
          <a:endParaRPr lang="cs-CZ"/>
        </a:p>
      </dgm:t>
    </dgm:pt>
    <dgm:pt modelId="{D9379FC0-3CD2-4C58-9142-5D90109D61D7}" type="pres">
      <dgm:prSet presAssocID="{F377CE3E-EE29-46E4-970C-6714A5401FDE}" presName="connTx" presStyleLbl="parChTrans1D2" presStyleIdx="0" presStyleCnt="3"/>
      <dgm:spPr/>
      <dgm:t>
        <a:bodyPr/>
        <a:lstStyle/>
        <a:p>
          <a:endParaRPr lang="cs-CZ"/>
        </a:p>
      </dgm:t>
    </dgm:pt>
    <dgm:pt modelId="{399219A1-ABEE-4056-8569-82CD8B8B13A9}" type="pres">
      <dgm:prSet presAssocID="{E3D6DBEE-1F86-454F-8BA0-C9B6F36E8D14}" presName="root2" presStyleCnt="0"/>
      <dgm:spPr/>
    </dgm:pt>
    <dgm:pt modelId="{D94F783E-CD15-4890-ACF8-B26F2E5CB66B}" type="pres">
      <dgm:prSet presAssocID="{E3D6DBEE-1F86-454F-8BA0-C9B6F36E8D14}" presName="LevelTwoTextNode" presStyleLbl="node2" presStyleIdx="0" presStyleCnt="3">
        <dgm:presLayoutVars>
          <dgm:chPref val="3"/>
        </dgm:presLayoutVars>
      </dgm:prSet>
      <dgm:spPr/>
      <dgm:t>
        <a:bodyPr/>
        <a:lstStyle/>
        <a:p>
          <a:endParaRPr lang="cs-CZ"/>
        </a:p>
      </dgm:t>
    </dgm:pt>
    <dgm:pt modelId="{3907531C-68F1-440C-A0D4-FE73AC5E0DD4}" type="pres">
      <dgm:prSet presAssocID="{E3D6DBEE-1F86-454F-8BA0-C9B6F36E8D14}" presName="level3hierChild" presStyleCnt="0"/>
      <dgm:spPr/>
    </dgm:pt>
    <dgm:pt modelId="{697D122A-C1BD-41B6-B2B4-64501D0BBE3C}" type="pres">
      <dgm:prSet presAssocID="{FCE2AE59-CD13-401E-B138-44D6B3531A86}" presName="conn2-1" presStyleLbl="parChTrans1D3" presStyleIdx="0" presStyleCnt="5"/>
      <dgm:spPr/>
      <dgm:t>
        <a:bodyPr/>
        <a:lstStyle/>
        <a:p>
          <a:endParaRPr lang="cs-CZ"/>
        </a:p>
      </dgm:t>
    </dgm:pt>
    <dgm:pt modelId="{E99DA146-BDE0-4B6F-A813-381229887365}" type="pres">
      <dgm:prSet presAssocID="{FCE2AE59-CD13-401E-B138-44D6B3531A86}" presName="connTx" presStyleLbl="parChTrans1D3" presStyleIdx="0" presStyleCnt="5"/>
      <dgm:spPr/>
      <dgm:t>
        <a:bodyPr/>
        <a:lstStyle/>
        <a:p>
          <a:endParaRPr lang="cs-CZ"/>
        </a:p>
      </dgm:t>
    </dgm:pt>
    <dgm:pt modelId="{A8A8AF26-A04F-4A7B-A135-DBBB28922157}" type="pres">
      <dgm:prSet presAssocID="{99B9FA1A-4B4B-4E59-92B5-22483AD66949}" presName="root2" presStyleCnt="0"/>
      <dgm:spPr/>
    </dgm:pt>
    <dgm:pt modelId="{0AED4F2C-C1E8-44E9-B3B9-EFCA2986101F}" type="pres">
      <dgm:prSet presAssocID="{99B9FA1A-4B4B-4E59-92B5-22483AD66949}" presName="LevelTwoTextNode" presStyleLbl="node3" presStyleIdx="0" presStyleCnt="5">
        <dgm:presLayoutVars>
          <dgm:chPref val="3"/>
        </dgm:presLayoutVars>
      </dgm:prSet>
      <dgm:spPr/>
      <dgm:t>
        <a:bodyPr/>
        <a:lstStyle/>
        <a:p>
          <a:endParaRPr lang="cs-CZ"/>
        </a:p>
      </dgm:t>
    </dgm:pt>
    <dgm:pt modelId="{83686060-263A-4262-AD79-2A61FE625F42}" type="pres">
      <dgm:prSet presAssocID="{99B9FA1A-4B4B-4E59-92B5-22483AD66949}" presName="level3hierChild" presStyleCnt="0"/>
      <dgm:spPr/>
    </dgm:pt>
    <dgm:pt modelId="{12A1728B-2C82-4C7D-8349-DDF357013243}" type="pres">
      <dgm:prSet presAssocID="{7E03E9DD-9132-4C9B-8806-75F6E91BAB64}" presName="conn2-1" presStyleLbl="parChTrans1D3" presStyleIdx="1" presStyleCnt="5"/>
      <dgm:spPr/>
      <dgm:t>
        <a:bodyPr/>
        <a:lstStyle/>
        <a:p>
          <a:endParaRPr lang="cs-CZ"/>
        </a:p>
      </dgm:t>
    </dgm:pt>
    <dgm:pt modelId="{D3B45306-36E8-48DB-86D9-EABFA0C47E83}" type="pres">
      <dgm:prSet presAssocID="{7E03E9DD-9132-4C9B-8806-75F6E91BAB64}" presName="connTx" presStyleLbl="parChTrans1D3" presStyleIdx="1" presStyleCnt="5"/>
      <dgm:spPr/>
      <dgm:t>
        <a:bodyPr/>
        <a:lstStyle/>
        <a:p>
          <a:endParaRPr lang="cs-CZ"/>
        </a:p>
      </dgm:t>
    </dgm:pt>
    <dgm:pt modelId="{39787946-2F04-453F-B872-63735AC1250D}" type="pres">
      <dgm:prSet presAssocID="{CDFD6D8B-CEC4-4FFF-9347-80820B78265F}" presName="root2" presStyleCnt="0"/>
      <dgm:spPr/>
    </dgm:pt>
    <dgm:pt modelId="{23AC6DA3-EEB1-49E4-B017-0EEDB39B6103}" type="pres">
      <dgm:prSet presAssocID="{CDFD6D8B-CEC4-4FFF-9347-80820B78265F}" presName="LevelTwoTextNode" presStyleLbl="node3" presStyleIdx="1" presStyleCnt="5">
        <dgm:presLayoutVars>
          <dgm:chPref val="3"/>
        </dgm:presLayoutVars>
      </dgm:prSet>
      <dgm:spPr/>
      <dgm:t>
        <a:bodyPr/>
        <a:lstStyle/>
        <a:p>
          <a:endParaRPr lang="cs-CZ"/>
        </a:p>
      </dgm:t>
    </dgm:pt>
    <dgm:pt modelId="{8EEA345C-ACC8-4DB8-B86A-B529A41FECD0}" type="pres">
      <dgm:prSet presAssocID="{CDFD6D8B-CEC4-4FFF-9347-80820B78265F}" presName="level3hierChild" presStyleCnt="0"/>
      <dgm:spPr/>
    </dgm:pt>
    <dgm:pt modelId="{09BDB0C6-8A39-4304-BEAE-D7760B43A8BB}" type="pres">
      <dgm:prSet presAssocID="{36616911-5EE5-4AA1-B193-FBB6937A7329}" presName="conn2-1" presStyleLbl="parChTrans1D2" presStyleIdx="1" presStyleCnt="3"/>
      <dgm:spPr/>
      <dgm:t>
        <a:bodyPr/>
        <a:lstStyle/>
        <a:p>
          <a:endParaRPr lang="cs-CZ"/>
        </a:p>
      </dgm:t>
    </dgm:pt>
    <dgm:pt modelId="{0133C4D9-CA1F-469B-8A96-38911E8EE3F1}" type="pres">
      <dgm:prSet presAssocID="{36616911-5EE5-4AA1-B193-FBB6937A7329}" presName="connTx" presStyleLbl="parChTrans1D2" presStyleIdx="1" presStyleCnt="3"/>
      <dgm:spPr/>
      <dgm:t>
        <a:bodyPr/>
        <a:lstStyle/>
        <a:p>
          <a:endParaRPr lang="cs-CZ"/>
        </a:p>
      </dgm:t>
    </dgm:pt>
    <dgm:pt modelId="{1438CD99-A921-4508-851C-24601AF1E7FD}" type="pres">
      <dgm:prSet presAssocID="{B1E1C8D5-DD2B-42AC-9291-496BFF5B81C8}" presName="root2" presStyleCnt="0"/>
      <dgm:spPr/>
    </dgm:pt>
    <dgm:pt modelId="{E37F4DF8-37A3-451F-9F65-0F84D459C4D1}" type="pres">
      <dgm:prSet presAssocID="{B1E1C8D5-DD2B-42AC-9291-496BFF5B81C8}" presName="LevelTwoTextNode" presStyleLbl="node2" presStyleIdx="1" presStyleCnt="3">
        <dgm:presLayoutVars>
          <dgm:chPref val="3"/>
        </dgm:presLayoutVars>
      </dgm:prSet>
      <dgm:spPr/>
      <dgm:t>
        <a:bodyPr/>
        <a:lstStyle/>
        <a:p>
          <a:endParaRPr lang="cs-CZ"/>
        </a:p>
      </dgm:t>
    </dgm:pt>
    <dgm:pt modelId="{4CB5B7CA-BFA7-4890-AD7F-A5E6E9C6001B}" type="pres">
      <dgm:prSet presAssocID="{B1E1C8D5-DD2B-42AC-9291-496BFF5B81C8}" presName="level3hierChild" presStyleCnt="0"/>
      <dgm:spPr/>
    </dgm:pt>
    <dgm:pt modelId="{F0474695-C067-4C08-AD51-3D2CB3F63DC8}" type="pres">
      <dgm:prSet presAssocID="{0773FA4D-D41A-49E8-AC0D-5EA96D41300D}" presName="conn2-1" presStyleLbl="parChTrans1D3" presStyleIdx="2" presStyleCnt="5"/>
      <dgm:spPr/>
      <dgm:t>
        <a:bodyPr/>
        <a:lstStyle/>
        <a:p>
          <a:endParaRPr lang="cs-CZ"/>
        </a:p>
      </dgm:t>
    </dgm:pt>
    <dgm:pt modelId="{2F6E63A8-FD95-4962-BE4C-932EE8BFD40F}" type="pres">
      <dgm:prSet presAssocID="{0773FA4D-D41A-49E8-AC0D-5EA96D41300D}" presName="connTx" presStyleLbl="parChTrans1D3" presStyleIdx="2" presStyleCnt="5"/>
      <dgm:spPr/>
      <dgm:t>
        <a:bodyPr/>
        <a:lstStyle/>
        <a:p>
          <a:endParaRPr lang="cs-CZ"/>
        </a:p>
      </dgm:t>
    </dgm:pt>
    <dgm:pt modelId="{9299B6B8-6192-4F62-9149-05095205EDD2}" type="pres">
      <dgm:prSet presAssocID="{20C92381-747F-4ECF-972E-0C2048FD9177}" presName="root2" presStyleCnt="0"/>
      <dgm:spPr/>
    </dgm:pt>
    <dgm:pt modelId="{F6D23FC2-3CE7-480C-B7FE-29259BC2ABE1}" type="pres">
      <dgm:prSet presAssocID="{20C92381-747F-4ECF-972E-0C2048FD9177}" presName="LevelTwoTextNode" presStyleLbl="node3" presStyleIdx="2" presStyleCnt="5">
        <dgm:presLayoutVars>
          <dgm:chPref val="3"/>
        </dgm:presLayoutVars>
      </dgm:prSet>
      <dgm:spPr/>
      <dgm:t>
        <a:bodyPr/>
        <a:lstStyle/>
        <a:p>
          <a:endParaRPr lang="cs-CZ"/>
        </a:p>
      </dgm:t>
    </dgm:pt>
    <dgm:pt modelId="{F79FE866-1D13-426E-B499-B96755F60C90}" type="pres">
      <dgm:prSet presAssocID="{20C92381-747F-4ECF-972E-0C2048FD9177}" presName="level3hierChild" presStyleCnt="0"/>
      <dgm:spPr/>
    </dgm:pt>
    <dgm:pt modelId="{E68D9791-2845-4813-B7D0-3F1FF364C32F}" type="pres">
      <dgm:prSet presAssocID="{B9636645-607F-4000-9A7A-8634B29044C4}" presName="conn2-1" presStyleLbl="parChTrans1D3" presStyleIdx="3" presStyleCnt="5"/>
      <dgm:spPr/>
      <dgm:t>
        <a:bodyPr/>
        <a:lstStyle/>
        <a:p>
          <a:endParaRPr lang="cs-CZ"/>
        </a:p>
      </dgm:t>
    </dgm:pt>
    <dgm:pt modelId="{034FEBE7-583C-41A4-98BC-D36F420AE6A4}" type="pres">
      <dgm:prSet presAssocID="{B9636645-607F-4000-9A7A-8634B29044C4}" presName="connTx" presStyleLbl="parChTrans1D3" presStyleIdx="3" presStyleCnt="5"/>
      <dgm:spPr/>
      <dgm:t>
        <a:bodyPr/>
        <a:lstStyle/>
        <a:p>
          <a:endParaRPr lang="cs-CZ"/>
        </a:p>
      </dgm:t>
    </dgm:pt>
    <dgm:pt modelId="{5C605C6C-FA0D-48D1-8E69-80FC25F212DC}" type="pres">
      <dgm:prSet presAssocID="{B7D77DBC-5F13-4A8F-A09C-A2827F072845}" presName="root2" presStyleCnt="0"/>
      <dgm:spPr/>
    </dgm:pt>
    <dgm:pt modelId="{A49967AB-B774-497C-8C7C-6846397E5B26}" type="pres">
      <dgm:prSet presAssocID="{B7D77DBC-5F13-4A8F-A09C-A2827F072845}" presName="LevelTwoTextNode" presStyleLbl="node3" presStyleIdx="3" presStyleCnt="5">
        <dgm:presLayoutVars>
          <dgm:chPref val="3"/>
        </dgm:presLayoutVars>
      </dgm:prSet>
      <dgm:spPr/>
      <dgm:t>
        <a:bodyPr/>
        <a:lstStyle/>
        <a:p>
          <a:endParaRPr lang="cs-CZ"/>
        </a:p>
      </dgm:t>
    </dgm:pt>
    <dgm:pt modelId="{74A94F36-7B21-4297-9BB9-942BB4697D0C}" type="pres">
      <dgm:prSet presAssocID="{B7D77DBC-5F13-4A8F-A09C-A2827F072845}" presName="level3hierChild" presStyleCnt="0"/>
      <dgm:spPr/>
    </dgm:pt>
    <dgm:pt modelId="{C0196723-2D42-41A8-9D63-E1F3880BEE9B}" type="pres">
      <dgm:prSet presAssocID="{F1DEB3E3-6671-4902-ACC3-805CFA3448EF}" presName="conn2-1" presStyleLbl="parChTrans1D2" presStyleIdx="2" presStyleCnt="3"/>
      <dgm:spPr/>
      <dgm:t>
        <a:bodyPr/>
        <a:lstStyle/>
        <a:p>
          <a:endParaRPr lang="cs-CZ"/>
        </a:p>
      </dgm:t>
    </dgm:pt>
    <dgm:pt modelId="{0AE953AE-17C8-4A30-9F2E-8D5193BBDA48}" type="pres">
      <dgm:prSet presAssocID="{F1DEB3E3-6671-4902-ACC3-805CFA3448EF}" presName="connTx" presStyleLbl="parChTrans1D2" presStyleIdx="2" presStyleCnt="3"/>
      <dgm:spPr/>
      <dgm:t>
        <a:bodyPr/>
        <a:lstStyle/>
        <a:p>
          <a:endParaRPr lang="cs-CZ"/>
        </a:p>
      </dgm:t>
    </dgm:pt>
    <dgm:pt modelId="{D2CF5CD5-8867-4438-8946-B4F4A0D6BAFE}" type="pres">
      <dgm:prSet presAssocID="{217A2D7A-2E4D-4680-A24D-DA0A77A92FB7}" presName="root2" presStyleCnt="0"/>
      <dgm:spPr/>
    </dgm:pt>
    <dgm:pt modelId="{1004D299-BBF7-472E-BAC8-B97D0F655CC9}" type="pres">
      <dgm:prSet presAssocID="{217A2D7A-2E4D-4680-A24D-DA0A77A92FB7}" presName="LevelTwoTextNode" presStyleLbl="node2" presStyleIdx="2" presStyleCnt="3">
        <dgm:presLayoutVars>
          <dgm:chPref val="3"/>
        </dgm:presLayoutVars>
      </dgm:prSet>
      <dgm:spPr/>
      <dgm:t>
        <a:bodyPr/>
        <a:lstStyle/>
        <a:p>
          <a:endParaRPr lang="cs-CZ"/>
        </a:p>
      </dgm:t>
    </dgm:pt>
    <dgm:pt modelId="{B2EE9C9B-EB67-4B8D-9F55-CD5219CE1080}" type="pres">
      <dgm:prSet presAssocID="{217A2D7A-2E4D-4680-A24D-DA0A77A92FB7}" presName="level3hierChild" presStyleCnt="0"/>
      <dgm:spPr/>
    </dgm:pt>
    <dgm:pt modelId="{B59F2363-075B-4629-9801-D5B4AFC88A51}" type="pres">
      <dgm:prSet presAssocID="{5CCA8275-0AB0-402F-8A14-C602AA888976}" presName="conn2-1" presStyleLbl="parChTrans1D3" presStyleIdx="4" presStyleCnt="5"/>
      <dgm:spPr/>
      <dgm:t>
        <a:bodyPr/>
        <a:lstStyle/>
        <a:p>
          <a:endParaRPr lang="cs-CZ"/>
        </a:p>
      </dgm:t>
    </dgm:pt>
    <dgm:pt modelId="{69EEEFE3-D686-4720-8459-903190011558}" type="pres">
      <dgm:prSet presAssocID="{5CCA8275-0AB0-402F-8A14-C602AA888976}" presName="connTx" presStyleLbl="parChTrans1D3" presStyleIdx="4" presStyleCnt="5"/>
      <dgm:spPr/>
      <dgm:t>
        <a:bodyPr/>
        <a:lstStyle/>
        <a:p>
          <a:endParaRPr lang="cs-CZ"/>
        </a:p>
      </dgm:t>
    </dgm:pt>
    <dgm:pt modelId="{99A6B417-67A8-4005-92EA-CA5DE4531D7D}" type="pres">
      <dgm:prSet presAssocID="{656EFADE-FCF8-41D7-A393-92E6341D48D2}" presName="root2" presStyleCnt="0"/>
      <dgm:spPr/>
    </dgm:pt>
    <dgm:pt modelId="{1F9E4CF4-C824-4201-88A2-A01F9BBF8426}" type="pres">
      <dgm:prSet presAssocID="{656EFADE-FCF8-41D7-A393-92E6341D48D2}" presName="LevelTwoTextNode" presStyleLbl="node3" presStyleIdx="4" presStyleCnt="5">
        <dgm:presLayoutVars>
          <dgm:chPref val="3"/>
        </dgm:presLayoutVars>
      </dgm:prSet>
      <dgm:spPr/>
      <dgm:t>
        <a:bodyPr/>
        <a:lstStyle/>
        <a:p>
          <a:endParaRPr lang="cs-CZ"/>
        </a:p>
      </dgm:t>
    </dgm:pt>
    <dgm:pt modelId="{2661AF1D-7E39-4145-8F6F-39754993CE1E}" type="pres">
      <dgm:prSet presAssocID="{656EFADE-FCF8-41D7-A393-92E6341D48D2}" presName="level3hierChild" presStyleCnt="0"/>
      <dgm:spPr/>
    </dgm:pt>
  </dgm:ptLst>
  <dgm:cxnLst>
    <dgm:cxn modelId="{1C5BE815-ADB3-4323-88BA-C086648C5855}" type="presOf" srcId="{FCE2AE59-CD13-401E-B138-44D6B3531A86}" destId="{E99DA146-BDE0-4B6F-A813-381229887365}" srcOrd="1" destOrd="0" presId="urn:microsoft.com/office/officeart/2008/layout/HorizontalMultiLevelHierarchy"/>
    <dgm:cxn modelId="{7FC86277-C0A9-4478-A9B8-9673C0BD1DCA}" type="presOf" srcId="{CDFD6D8B-CEC4-4FFF-9347-80820B78265F}" destId="{23AC6DA3-EEB1-49E4-B017-0EEDB39B6103}" srcOrd="0" destOrd="0" presId="urn:microsoft.com/office/officeart/2008/layout/HorizontalMultiLevelHierarchy"/>
    <dgm:cxn modelId="{16AC640D-0443-4945-AF2F-2E57E69FF5ED}" type="presOf" srcId="{FCE2AE59-CD13-401E-B138-44D6B3531A86}" destId="{697D122A-C1BD-41B6-B2B4-64501D0BBE3C}" srcOrd="0" destOrd="0" presId="urn:microsoft.com/office/officeart/2008/layout/HorizontalMultiLevelHierarchy"/>
    <dgm:cxn modelId="{5DAB7E1B-6191-45A3-8496-F246644293FE}" type="presOf" srcId="{0773FA4D-D41A-49E8-AC0D-5EA96D41300D}" destId="{F0474695-C067-4C08-AD51-3D2CB3F63DC8}" srcOrd="0" destOrd="0" presId="urn:microsoft.com/office/officeart/2008/layout/HorizontalMultiLevelHierarchy"/>
    <dgm:cxn modelId="{29E08012-520C-4182-A69A-80A3B90D3FA0}" srcId="{B1E1C8D5-DD2B-42AC-9291-496BFF5B81C8}" destId="{20C92381-747F-4ECF-972E-0C2048FD9177}" srcOrd="0" destOrd="0" parTransId="{0773FA4D-D41A-49E8-AC0D-5EA96D41300D}" sibTransId="{9E6E3894-3100-4C7C-86AF-82F29E569898}"/>
    <dgm:cxn modelId="{7C8AB8C6-F854-403A-9169-C6D41BA503AD}" type="presOf" srcId="{B1E1C8D5-DD2B-42AC-9291-496BFF5B81C8}" destId="{E37F4DF8-37A3-451F-9F65-0F84D459C4D1}" srcOrd="0" destOrd="0" presId="urn:microsoft.com/office/officeart/2008/layout/HorizontalMultiLevelHierarchy"/>
    <dgm:cxn modelId="{385FFE1B-9FEF-4FE7-9F63-BFAB59CB7AAE}" srcId="{96CFC4C8-3304-4EBC-B63A-EB09E1C48C6B}" destId="{217A2D7A-2E4D-4680-A24D-DA0A77A92FB7}" srcOrd="2" destOrd="0" parTransId="{F1DEB3E3-6671-4902-ACC3-805CFA3448EF}" sibTransId="{AF3D5BAC-50EA-4DA2-B4D6-7AF17DC5A7E4}"/>
    <dgm:cxn modelId="{20F21E43-822B-4ADD-A7C5-EBA8D3F12C8F}" type="presOf" srcId="{B9636645-607F-4000-9A7A-8634B29044C4}" destId="{034FEBE7-583C-41A4-98BC-D36F420AE6A4}" srcOrd="1" destOrd="0" presId="urn:microsoft.com/office/officeart/2008/layout/HorizontalMultiLevelHierarchy"/>
    <dgm:cxn modelId="{B2A7DA23-07F2-4341-A20F-5E7DE45A7FA5}" type="presOf" srcId="{99B9FA1A-4B4B-4E59-92B5-22483AD66949}" destId="{0AED4F2C-C1E8-44E9-B3B9-EFCA2986101F}" srcOrd="0" destOrd="0" presId="urn:microsoft.com/office/officeart/2008/layout/HorizontalMultiLevelHierarchy"/>
    <dgm:cxn modelId="{F3924524-B1F7-4E4C-91E3-C89DE80A453C}" type="presOf" srcId="{F1DEB3E3-6671-4902-ACC3-805CFA3448EF}" destId="{0AE953AE-17C8-4A30-9F2E-8D5193BBDA48}" srcOrd="1" destOrd="0" presId="urn:microsoft.com/office/officeart/2008/layout/HorizontalMultiLevelHierarchy"/>
    <dgm:cxn modelId="{BB8299EC-E3F1-43EB-9102-0AD30E8AA528}" type="presOf" srcId="{CEA9A027-CEBF-4974-B7C1-AD207D854574}" destId="{A16670D0-7123-4B6C-BB7C-398A5DF4BF47}" srcOrd="0" destOrd="0" presId="urn:microsoft.com/office/officeart/2008/layout/HorizontalMultiLevelHierarchy"/>
    <dgm:cxn modelId="{93FA7B0C-69CB-49D0-8782-E66F3177D24B}" type="presOf" srcId="{36616911-5EE5-4AA1-B193-FBB6937A7329}" destId="{09BDB0C6-8A39-4304-BEAE-D7760B43A8BB}" srcOrd="0" destOrd="0" presId="urn:microsoft.com/office/officeart/2008/layout/HorizontalMultiLevelHierarchy"/>
    <dgm:cxn modelId="{0056459D-DAA7-4623-A0BF-642FC7CE9D0C}" type="presOf" srcId="{F377CE3E-EE29-46E4-970C-6714A5401FDE}" destId="{D9379FC0-3CD2-4C58-9142-5D90109D61D7}" srcOrd="1" destOrd="0" presId="urn:microsoft.com/office/officeart/2008/layout/HorizontalMultiLevelHierarchy"/>
    <dgm:cxn modelId="{A9186E6F-F585-477B-8D01-ACDAD65B04B3}" type="presOf" srcId="{7E03E9DD-9132-4C9B-8806-75F6E91BAB64}" destId="{D3B45306-36E8-48DB-86D9-EABFA0C47E83}" srcOrd="1" destOrd="0" presId="urn:microsoft.com/office/officeart/2008/layout/HorizontalMultiLevelHierarchy"/>
    <dgm:cxn modelId="{B893C0CC-099D-4868-8C6B-20327AE8F620}" srcId="{96CFC4C8-3304-4EBC-B63A-EB09E1C48C6B}" destId="{B1E1C8D5-DD2B-42AC-9291-496BFF5B81C8}" srcOrd="1" destOrd="0" parTransId="{36616911-5EE5-4AA1-B193-FBB6937A7329}" sibTransId="{9ED7C058-20E1-4136-9F8D-3C05F5D9C716}"/>
    <dgm:cxn modelId="{81D46EE8-FCE9-4C07-8314-C700BDBB2880}" srcId="{E3D6DBEE-1F86-454F-8BA0-C9B6F36E8D14}" destId="{CDFD6D8B-CEC4-4FFF-9347-80820B78265F}" srcOrd="1" destOrd="0" parTransId="{7E03E9DD-9132-4C9B-8806-75F6E91BAB64}" sibTransId="{E43A9F6F-F286-4E20-A1EE-2F6F5CF25BAA}"/>
    <dgm:cxn modelId="{1B2589A9-3DF3-4D66-990D-FE4D14AFA786}" type="presOf" srcId="{F1DEB3E3-6671-4902-ACC3-805CFA3448EF}" destId="{C0196723-2D42-41A8-9D63-E1F3880BEE9B}" srcOrd="0" destOrd="0" presId="urn:microsoft.com/office/officeart/2008/layout/HorizontalMultiLevelHierarchy"/>
    <dgm:cxn modelId="{32E07BBC-AE91-40E4-BDB7-F5EB43B5CFF3}" type="presOf" srcId="{36616911-5EE5-4AA1-B193-FBB6937A7329}" destId="{0133C4D9-CA1F-469B-8A96-38911E8EE3F1}" srcOrd="1" destOrd="0" presId="urn:microsoft.com/office/officeart/2008/layout/HorizontalMultiLevelHierarchy"/>
    <dgm:cxn modelId="{0E87B49C-F1FB-422C-9392-BE2E551B4EE9}" srcId="{B1E1C8D5-DD2B-42AC-9291-496BFF5B81C8}" destId="{B7D77DBC-5F13-4A8F-A09C-A2827F072845}" srcOrd="1" destOrd="0" parTransId="{B9636645-607F-4000-9A7A-8634B29044C4}" sibTransId="{4F08CB10-1D83-4457-8600-71D67B13C5C7}"/>
    <dgm:cxn modelId="{31CA55C7-F86C-4F93-938C-A55C09B36C51}" type="presOf" srcId="{5CCA8275-0AB0-402F-8A14-C602AA888976}" destId="{69EEEFE3-D686-4720-8459-903190011558}" srcOrd="1" destOrd="0" presId="urn:microsoft.com/office/officeart/2008/layout/HorizontalMultiLevelHierarchy"/>
    <dgm:cxn modelId="{1482BDD3-02E4-49FC-9D23-D745CAE3D2CD}" type="presOf" srcId="{217A2D7A-2E4D-4680-A24D-DA0A77A92FB7}" destId="{1004D299-BBF7-472E-BAC8-B97D0F655CC9}" srcOrd="0" destOrd="0" presId="urn:microsoft.com/office/officeart/2008/layout/HorizontalMultiLevelHierarchy"/>
    <dgm:cxn modelId="{2297827E-59E2-4E50-9A53-10A636A961D7}" srcId="{E3D6DBEE-1F86-454F-8BA0-C9B6F36E8D14}" destId="{99B9FA1A-4B4B-4E59-92B5-22483AD66949}" srcOrd="0" destOrd="0" parTransId="{FCE2AE59-CD13-401E-B138-44D6B3531A86}" sibTransId="{CBAE2171-B2AE-48E4-B206-91B2268884FC}"/>
    <dgm:cxn modelId="{1EBE2457-FE5A-4B93-9CDF-23B74283240F}" type="presOf" srcId="{96CFC4C8-3304-4EBC-B63A-EB09E1C48C6B}" destId="{3FEAA063-2C5F-49D7-9CD8-BB41563701C7}" srcOrd="0" destOrd="0" presId="urn:microsoft.com/office/officeart/2008/layout/HorizontalMultiLevelHierarchy"/>
    <dgm:cxn modelId="{5941311C-C5CC-402F-AD5A-0040E0E25C3A}" type="presOf" srcId="{F377CE3E-EE29-46E4-970C-6714A5401FDE}" destId="{2F7D4628-1693-4EDA-A50F-F570FBF4C07D}" srcOrd="0" destOrd="0" presId="urn:microsoft.com/office/officeart/2008/layout/HorizontalMultiLevelHierarchy"/>
    <dgm:cxn modelId="{3FFD59CE-8B69-4116-B81A-7345207A4A68}" type="presOf" srcId="{20C92381-747F-4ECF-972E-0C2048FD9177}" destId="{F6D23FC2-3CE7-480C-B7FE-29259BC2ABE1}" srcOrd="0" destOrd="0" presId="urn:microsoft.com/office/officeart/2008/layout/HorizontalMultiLevelHierarchy"/>
    <dgm:cxn modelId="{3CEAF078-40FB-473C-9B15-58B0F567D657}" srcId="{96CFC4C8-3304-4EBC-B63A-EB09E1C48C6B}" destId="{E3D6DBEE-1F86-454F-8BA0-C9B6F36E8D14}" srcOrd="0" destOrd="0" parTransId="{F377CE3E-EE29-46E4-970C-6714A5401FDE}" sibTransId="{60A5A7B3-91E8-4963-8E57-D3A0DF70C8EE}"/>
    <dgm:cxn modelId="{858FD852-5D01-4F0A-86C1-1FC9FC506BC2}" srcId="{217A2D7A-2E4D-4680-A24D-DA0A77A92FB7}" destId="{656EFADE-FCF8-41D7-A393-92E6341D48D2}" srcOrd="0" destOrd="0" parTransId="{5CCA8275-0AB0-402F-8A14-C602AA888976}" sibTransId="{3CBE0714-1E7D-4744-B738-33F166858650}"/>
    <dgm:cxn modelId="{F1C13E38-0CFC-474B-91D9-E490B2A051FE}" type="presOf" srcId="{E3D6DBEE-1F86-454F-8BA0-C9B6F36E8D14}" destId="{D94F783E-CD15-4890-ACF8-B26F2E5CB66B}" srcOrd="0" destOrd="0" presId="urn:microsoft.com/office/officeart/2008/layout/HorizontalMultiLevelHierarchy"/>
    <dgm:cxn modelId="{4EC4FDF4-1026-417A-B2C0-A5913079F8D2}" type="presOf" srcId="{7E03E9DD-9132-4C9B-8806-75F6E91BAB64}" destId="{12A1728B-2C82-4C7D-8349-DDF357013243}" srcOrd="0" destOrd="0" presId="urn:microsoft.com/office/officeart/2008/layout/HorizontalMultiLevelHierarchy"/>
    <dgm:cxn modelId="{E9949A4F-73EE-46FF-BFE3-A23C7FC99D36}" type="presOf" srcId="{B9636645-607F-4000-9A7A-8634B29044C4}" destId="{E68D9791-2845-4813-B7D0-3F1FF364C32F}" srcOrd="0" destOrd="0" presId="urn:microsoft.com/office/officeart/2008/layout/HorizontalMultiLevelHierarchy"/>
    <dgm:cxn modelId="{11DCB4FE-1946-4B0C-85F6-89C001787DA0}" type="presOf" srcId="{0773FA4D-D41A-49E8-AC0D-5EA96D41300D}" destId="{2F6E63A8-FD95-4962-BE4C-932EE8BFD40F}" srcOrd="1" destOrd="0" presId="urn:microsoft.com/office/officeart/2008/layout/HorizontalMultiLevelHierarchy"/>
    <dgm:cxn modelId="{F2F4BF5E-C860-4F8B-8556-706D41C0CC9C}" type="presOf" srcId="{B7D77DBC-5F13-4A8F-A09C-A2827F072845}" destId="{A49967AB-B774-497C-8C7C-6846397E5B26}" srcOrd="0" destOrd="0" presId="urn:microsoft.com/office/officeart/2008/layout/HorizontalMultiLevelHierarchy"/>
    <dgm:cxn modelId="{62A7724F-A190-490F-B0FA-1774632FC7A2}" type="presOf" srcId="{656EFADE-FCF8-41D7-A393-92E6341D48D2}" destId="{1F9E4CF4-C824-4201-88A2-A01F9BBF8426}" srcOrd="0" destOrd="0" presId="urn:microsoft.com/office/officeart/2008/layout/HorizontalMultiLevelHierarchy"/>
    <dgm:cxn modelId="{54EEA92E-99C3-418C-BC51-DADFBBC8824A}" srcId="{CEA9A027-CEBF-4974-B7C1-AD207D854574}" destId="{96CFC4C8-3304-4EBC-B63A-EB09E1C48C6B}" srcOrd="0" destOrd="0" parTransId="{382571AB-F444-4DAD-98D1-EA87C21E8058}" sibTransId="{31654AD5-ABA4-4AC8-8BA7-C8C0FCA1925A}"/>
    <dgm:cxn modelId="{E749CEB1-DA9B-44B0-82AC-136E1356F862}" type="presOf" srcId="{5CCA8275-0AB0-402F-8A14-C602AA888976}" destId="{B59F2363-075B-4629-9801-D5B4AFC88A51}" srcOrd="0" destOrd="0" presId="urn:microsoft.com/office/officeart/2008/layout/HorizontalMultiLevelHierarchy"/>
    <dgm:cxn modelId="{665DFDCF-D145-49AB-ABA5-279E50BC1F4F}" type="presParOf" srcId="{A16670D0-7123-4B6C-BB7C-398A5DF4BF47}" destId="{0995CD67-9C3F-4253-BB26-54B69F6688BB}" srcOrd="0" destOrd="0" presId="urn:microsoft.com/office/officeart/2008/layout/HorizontalMultiLevelHierarchy"/>
    <dgm:cxn modelId="{006F4ED3-5258-47DF-B2BE-0AAFE626424E}" type="presParOf" srcId="{0995CD67-9C3F-4253-BB26-54B69F6688BB}" destId="{3FEAA063-2C5F-49D7-9CD8-BB41563701C7}" srcOrd="0" destOrd="0" presId="urn:microsoft.com/office/officeart/2008/layout/HorizontalMultiLevelHierarchy"/>
    <dgm:cxn modelId="{F4C4E43B-3853-43AF-8DA6-9041EA907221}" type="presParOf" srcId="{0995CD67-9C3F-4253-BB26-54B69F6688BB}" destId="{607EB7F2-8D6B-4810-A304-01EEBEB5FBC6}" srcOrd="1" destOrd="0" presId="urn:microsoft.com/office/officeart/2008/layout/HorizontalMultiLevelHierarchy"/>
    <dgm:cxn modelId="{0C901829-FC71-4DB6-9182-774326A7551C}" type="presParOf" srcId="{607EB7F2-8D6B-4810-A304-01EEBEB5FBC6}" destId="{2F7D4628-1693-4EDA-A50F-F570FBF4C07D}" srcOrd="0" destOrd="0" presId="urn:microsoft.com/office/officeart/2008/layout/HorizontalMultiLevelHierarchy"/>
    <dgm:cxn modelId="{34AAD05E-A734-40CB-B802-7E610C6858A1}" type="presParOf" srcId="{2F7D4628-1693-4EDA-A50F-F570FBF4C07D}" destId="{D9379FC0-3CD2-4C58-9142-5D90109D61D7}" srcOrd="0" destOrd="0" presId="urn:microsoft.com/office/officeart/2008/layout/HorizontalMultiLevelHierarchy"/>
    <dgm:cxn modelId="{A5F1B0E6-2F78-4900-A2F5-38D32F53B2ED}" type="presParOf" srcId="{607EB7F2-8D6B-4810-A304-01EEBEB5FBC6}" destId="{399219A1-ABEE-4056-8569-82CD8B8B13A9}" srcOrd="1" destOrd="0" presId="urn:microsoft.com/office/officeart/2008/layout/HorizontalMultiLevelHierarchy"/>
    <dgm:cxn modelId="{8BD8869F-9956-4BF1-8679-DCB66EA67585}" type="presParOf" srcId="{399219A1-ABEE-4056-8569-82CD8B8B13A9}" destId="{D94F783E-CD15-4890-ACF8-B26F2E5CB66B}" srcOrd="0" destOrd="0" presId="urn:microsoft.com/office/officeart/2008/layout/HorizontalMultiLevelHierarchy"/>
    <dgm:cxn modelId="{C838FBE6-AA2E-4BF5-836B-3249D8D1D6B1}" type="presParOf" srcId="{399219A1-ABEE-4056-8569-82CD8B8B13A9}" destId="{3907531C-68F1-440C-A0D4-FE73AC5E0DD4}" srcOrd="1" destOrd="0" presId="urn:microsoft.com/office/officeart/2008/layout/HorizontalMultiLevelHierarchy"/>
    <dgm:cxn modelId="{32ACA694-A8DB-4770-947F-59811C1D8CB3}" type="presParOf" srcId="{3907531C-68F1-440C-A0D4-FE73AC5E0DD4}" destId="{697D122A-C1BD-41B6-B2B4-64501D0BBE3C}" srcOrd="0" destOrd="0" presId="urn:microsoft.com/office/officeart/2008/layout/HorizontalMultiLevelHierarchy"/>
    <dgm:cxn modelId="{046E175E-BA16-48EA-99DD-B77564C54003}" type="presParOf" srcId="{697D122A-C1BD-41B6-B2B4-64501D0BBE3C}" destId="{E99DA146-BDE0-4B6F-A813-381229887365}" srcOrd="0" destOrd="0" presId="urn:microsoft.com/office/officeart/2008/layout/HorizontalMultiLevelHierarchy"/>
    <dgm:cxn modelId="{3F61FD59-07B8-4968-8C44-80211F9C09B7}" type="presParOf" srcId="{3907531C-68F1-440C-A0D4-FE73AC5E0DD4}" destId="{A8A8AF26-A04F-4A7B-A135-DBBB28922157}" srcOrd="1" destOrd="0" presId="urn:microsoft.com/office/officeart/2008/layout/HorizontalMultiLevelHierarchy"/>
    <dgm:cxn modelId="{20DF1F2D-FD68-47E8-9C96-A870E48A7072}" type="presParOf" srcId="{A8A8AF26-A04F-4A7B-A135-DBBB28922157}" destId="{0AED4F2C-C1E8-44E9-B3B9-EFCA2986101F}" srcOrd="0" destOrd="0" presId="urn:microsoft.com/office/officeart/2008/layout/HorizontalMultiLevelHierarchy"/>
    <dgm:cxn modelId="{C32CD62D-1458-4132-BA57-B3442B034FAC}" type="presParOf" srcId="{A8A8AF26-A04F-4A7B-A135-DBBB28922157}" destId="{83686060-263A-4262-AD79-2A61FE625F42}" srcOrd="1" destOrd="0" presId="urn:microsoft.com/office/officeart/2008/layout/HorizontalMultiLevelHierarchy"/>
    <dgm:cxn modelId="{505A5D72-9BE9-4B04-A34F-BA813CDE1E18}" type="presParOf" srcId="{3907531C-68F1-440C-A0D4-FE73AC5E0DD4}" destId="{12A1728B-2C82-4C7D-8349-DDF357013243}" srcOrd="2" destOrd="0" presId="urn:microsoft.com/office/officeart/2008/layout/HorizontalMultiLevelHierarchy"/>
    <dgm:cxn modelId="{7985B60A-7E63-4E10-BD15-5C48E8615B29}" type="presParOf" srcId="{12A1728B-2C82-4C7D-8349-DDF357013243}" destId="{D3B45306-36E8-48DB-86D9-EABFA0C47E83}" srcOrd="0" destOrd="0" presId="urn:microsoft.com/office/officeart/2008/layout/HorizontalMultiLevelHierarchy"/>
    <dgm:cxn modelId="{77B0B9C3-FD79-4C04-93E7-BDDFA4AC4185}" type="presParOf" srcId="{3907531C-68F1-440C-A0D4-FE73AC5E0DD4}" destId="{39787946-2F04-453F-B872-63735AC1250D}" srcOrd="3" destOrd="0" presId="urn:microsoft.com/office/officeart/2008/layout/HorizontalMultiLevelHierarchy"/>
    <dgm:cxn modelId="{888D6522-E40C-4F3D-A305-5145D64F4771}" type="presParOf" srcId="{39787946-2F04-453F-B872-63735AC1250D}" destId="{23AC6DA3-EEB1-49E4-B017-0EEDB39B6103}" srcOrd="0" destOrd="0" presId="urn:microsoft.com/office/officeart/2008/layout/HorizontalMultiLevelHierarchy"/>
    <dgm:cxn modelId="{6A1CE822-7886-498E-8CFA-28292CCDD7F1}" type="presParOf" srcId="{39787946-2F04-453F-B872-63735AC1250D}" destId="{8EEA345C-ACC8-4DB8-B86A-B529A41FECD0}" srcOrd="1" destOrd="0" presId="urn:microsoft.com/office/officeart/2008/layout/HorizontalMultiLevelHierarchy"/>
    <dgm:cxn modelId="{FD17D311-8951-42F1-96F1-4EBD2BB875E4}" type="presParOf" srcId="{607EB7F2-8D6B-4810-A304-01EEBEB5FBC6}" destId="{09BDB0C6-8A39-4304-BEAE-D7760B43A8BB}" srcOrd="2" destOrd="0" presId="urn:microsoft.com/office/officeart/2008/layout/HorizontalMultiLevelHierarchy"/>
    <dgm:cxn modelId="{4FE1D2AA-AC84-4728-A65B-6247B5C70C09}" type="presParOf" srcId="{09BDB0C6-8A39-4304-BEAE-D7760B43A8BB}" destId="{0133C4D9-CA1F-469B-8A96-38911E8EE3F1}" srcOrd="0" destOrd="0" presId="urn:microsoft.com/office/officeart/2008/layout/HorizontalMultiLevelHierarchy"/>
    <dgm:cxn modelId="{AAB35135-CDDA-4C21-8A65-53D9F6FBA962}" type="presParOf" srcId="{607EB7F2-8D6B-4810-A304-01EEBEB5FBC6}" destId="{1438CD99-A921-4508-851C-24601AF1E7FD}" srcOrd="3" destOrd="0" presId="urn:microsoft.com/office/officeart/2008/layout/HorizontalMultiLevelHierarchy"/>
    <dgm:cxn modelId="{BC73A7E6-8E5C-46A4-8734-5B8ADCD295C8}" type="presParOf" srcId="{1438CD99-A921-4508-851C-24601AF1E7FD}" destId="{E37F4DF8-37A3-451F-9F65-0F84D459C4D1}" srcOrd="0" destOrd="0" presId="urn:microsoft.com/office/officeart/2008/layout/HorizontalMultiLevelHierarchy"/>
    <dgm:cxn modelId="{91E33B43-2359-45F6-BD73-6285AA716D42}" type="presParOf" srcId="{1438CD99-A921-4508-851C-24601AF1E7FD}" destId="{4CB5B7CA-BFA7-4890-AD7F-A5E6E9C6001B}" srcOrd="1" destOrd="0" presId="urn:microsoft.com/office/officeart/2008/layout/HorizontalMultiLevelHierarchy"/>
    <dgm:cxn modelId="{B4709EDF-3C69-49F2-B19F-88B80253D26B}" type="presParOf" srcId="{4CB5B7CA-BFA7-4890-AD7F-A5E6E9C6001B}" destId="{F0474695-C067-4C08-AD51-3D2CB3F63DC8}" srcOrd="0" destOrd="0" presId="urn:microsoft.com/office/officeart/2008/layout/HorizontalMultiLevelHierarchy"/>
    <dgm:cxn modelId="{CD9CEA6C-560A-4DA4-BA8B-392777685526}" type="presParOf" srcId="{F0474695-C067-4C08-AD51-3D2CB3F63DC8}" destId="{2F6E63A8-FD95-4962-BE4C-932EE8BFD40F}" srcOrd="0" destOrd="0" presId="urn:microsoft.com/office/officeart/2008/layout/HorizontalMultiLevelHierarchy"/>
    <dgm:cxn modelId="{805F1C39-59F6-4910-A9AB-2FF3E25E96EF}" type="presParOf" srcId="{4CB5B7CA-BFA7-4890-AD7F-A5E6E9C6001B}" destId="{9299B6B8-6192-4F62-9149-05095205EDD2}" srcOrd="1" destOrd="0" presId="urn:microsoft.com/office/officeart/2008/layout/HorizontalMultiLevelHierarchy"/>
    <dgm:cxn modelId="{A44940E8-1C03-4ABE-85F8-793A4D202AC6}" type="presParOf" srcId="{9299B6B8-6192-4F62-9149-05095205EDD2}" destId="{F6D23FC2-3CE7-480C-B7FE-29259BC2ABE1}" srcOrd="0" destOrd="0" presId="urn:microsoft.com/office/officeart/2008/layout/HorizontalMultiLevelHierarchy"/>
    <dgm:cxn modelId="{F1BEF584-A92E-4217-B37B-A7B89281848B}" type="presParOf" srcId="{9299B6B8-6192-4F62-9149-05095205EDD2}" destId="{F79FE866-1D13-426E-B499-B96755F60C90}" srcOrd="1" destOrd="0" presId="urn:microsoft.com/office/officeart/2008/layout/HorizontalMultiLevelHierarchy"/>
    <dgm:cxn modelId="{A02F3325-33D8-48FB-A1EF-40187218A5C7}" type="presParOf" srcId="{4CB5B7CA-BFA7-4890-AD7F-A5E6E9C6001B}" destId="{E68D9791-2845-4813-B7D0-3F1FF364C32F}" srcOrd="2" destOrd="0" presId="urn:microsoft.com/office/officeart/2008/layout/HorizontalMultiLevelHierarchy"/>
    <dgm:cxn modelId="{5F470CB3-28BC-4D70-947F-FB41AEB0EAF9}" type="presParOf" srcId="{E68D9791-2845-4813-B7D0-3F1FF364C32F}" destId="{034FEBE7-583C-41A4-98BC-D36F420AE6A4}" srcOrd="0" destOrd="0" presId="urn:microsoft.com/office/officeart/2008/layout/HorizontalMultiLevelHierarchy"/>
    <dgm:cxn modelId="{2A8CB8A2-D668-46D9-88D0-7A44444B12C6}" type="presParOf" srcId="{4CB5B7CA-BFA7-4890-AD7F-A5E6E9C6001B}" destId="{5C605C6C-FA0D-48D1-8E69-80FC25F212DC}" srcOrd="3" destOrd="0" presId="urn:microsoft.com/office/officeart/2008/layout/HorizontalMultiLevelHierarchy"/>
    <dgm:cxn modelId="{69E45D8C-256D-4478-920E-B463BA4ACDCE}" type="presParOf" srcId="{5C605C6C-FA0D-48D1-8E69-80FC25F212DC}" destId="{A49967AB-B774-497C-8C7C-6846397E5B26}" srcOrd="0" destOrd="0" presId="urn:microsoft.com/office/officeart/2008/layout/HorizontalMultiLevelHierarchy"/>
    <dgm:cxn modelId="{ADEA4E8D-AFF1-480C-8D81-944BC995D0AA}" type="presParOf" srcId="{5C605C6C-FA0D-48D1-8E69-80FC25F212DC}" destId="{74A94F36-7B21-4297-9BB9-942BB4697D0C}" srcOrd="1" destOrd="0" presId="urn:microsoft.com/office/officeart/2008/layout/HorizontalMultiLevelHierarchy"/>
    <dgm:cxn modelId="{57CB4D8E-9FFC-454F-9197-D82A7E5CAF90}" type="presParOf" srcId="{607EB7F2-8D6B-4810-A304-01EEBEB5FBC6}" destId="{C0196723-2D42-41A8-9D63-E1F3880BEE9B}" srcOrd="4" destOrd="0" presId="urn:microsoft.com/office/officeart/2008/layout/HorizontalMultiLevelHierarchy"/>
    <dgm:cxn modelId="{3B24E98A-AE4F-4600-80C2-04A8297E47B8}" type="presParOf" srcId="{C0196723-2D42-41A8-9D63-E1F3880BEE9B}" destId="{0AE953AE-17C8-4A30-9F2E-8D5193BBDA48}" srcOrd="0" destOrd="0" presId="urn:microsoft.com/office/officeart/2008/layout/HorizontalMultiLevelHierarchy"/>
    <dgm:cxn modelId="{A35C849F-6D43-4D77-BC5F-0C7B8517E346}" type="presParOf" srcId="{607EB7F2-8D6B-4810-A304-01EEBEB5FBC6}" destId="{D2CF5CD5-8867-4438-8946-B4F4A0D6BAFE}" srcOrd="5" destOrd="0" presId="urn:microsoft.com/office/officeart/2008/layout/HorizontalMultiLevelHierarchy"/>
    <dgm:cxn modelId="{122A062B-2F0B-4384-8712-BC265BBEF148}" type="presParOf" srcId="{D2CF5CD5-8867-4438-8946-B4F4A0D6BAFE}" destId="{1004D299-BBF7-472E-BAC8-B97D0F655CC9}" srcOrd="0" destOrd="0" presId="urn:microsoft.com/office/officeart/2008/layout/HorizontalMultiLevelHierarchy"/>
    <dgm:cxn modelId="{2162D44D-112F-4663-B8EB-208DD297FAD9}" type="presParOf" srcId="{D2CF5CD5-8867-4438-8946-B4F4A0D6BAFE}" destId="{B2EE9C9B-EB67-4B8D-9F55-CD5219CE1080}" srcOrd="1" destOrd="0" presId="urn:microsoft.com/office/officeart/2008/layout/HorizontalMultiLevelHierarchy"/>
    <dgm:cxn modelId="{D044B00C-1319-4846-87FD-C793071294BE}" type="presParOf" srcId="{B2EE9C9B-EB67-4B8D-9F55-CD5219CE1080}" destId="{B59F2363-075B-4629-9801-D5B4AFC88A51}" srcOrd="0" destOrd="0" presId="urn:microsoft.com/office/officeart/2008/layout/HorizontalMultiLevelHierarchy"/>
    <dgm:cxn modelId="{C197C828-A161-4DDD-9D6E-56AFC7E8E9BB}" type="presParOf" srcId="{B59F2363-075B-4629-9801-D5B4AFC88A51}" destId="{69EEEFE3-D686-4720-8459-903190011558}" srcOrd="0" destOrd="0" presId="urn:microsoft.com/office/officeart/2008/layout/HorizontalMultiLevelHierarchy"/>
    <dgm:cxn modelId="{E9325ACF-6F2E-44D3-96BD-C15B43EF3659}" type="presParOf" srcId="{B2EE9C9B-EB67-4B8D-9F55-CD5219CE1080}" destId="{99A6B417-67A8-4005-92EA-CA5DE4531D7D}" srcOrd="1" destOrd="0" presId="urn:microsoft.com/office/officeart/2008/layout/HorizontalMultiLevelHierarchy"/>
    <dgm:cxn modelId="{B4B96A38-20A7-4894-A09A-B795A93EECBC}" type="presParOf" srcId="{99A6B417-67A8-4005-92EA-CA5DE4531D7D}" destId="{1F9E4CF4-C824-4201-88A2-A01F9BBF8426}" srcOrd="0" destOrd="0" presId="urn:microsoft.com/office/officeart/2008/layout/HorizontalMultiLevelHierarchy"/>
    <dgm:cxn modelId="{A6F49A95-D7B2-4811-834C-1F72036DE8D3}" type="presParOf" srcId="{99A6B417-67A8-4005-92EA-CA5DE4531D7D}" destId="{2661AF1D-7E39-4145-8F6F-39754993CE1E}"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32D24C-64E8-4847-AD7C-3E44E446263B}" type="doc">
      <dgm:prSet loTypeId="urn:microsoft.com/office/officeart/2005/8/layout/balance1" loCatId="relationship" qsTypeId="urn:microsoft.com/office/officeart/2005/8/quickstyle/simple1" qsCatId="simple" csTypeId="urn:microsoft.com/office/officeart/2005/8/colors/colorful5" csCatId="colorful" phldr="1"/>
      <dgm:spPr/>
      <dgm:t>
        <a:bodyPr/>
        <a:lstStyle/>
        <a:p>
          <a:endParaRPr lang="cs-CZ"/>
        </a:p>
      </dgm:t>
    </dgm:pt>
    <dgm:pt modelId="{6723978E-65DD-4D20-A12D-924342970E3A}">
      <dgm:prSet phldrT="[Text]"/>
      <dgm:spPr/>
      <dgm:t>
        <a:bodyPr/>
        <a:lstStyle/>
        <a:p>
          <a:r>
            <a:rPr lang="cs-CZ" dirty="0" smtClean="0">
              <a:solidFill>
                <a:schemeClr val="tx1"/>
              </a:solidFill>
            </a:rPr>
            <a:t>kombinace</a:t>
          </a:r>
          <a:endParaRPr lang="cs-CZ" dirty="0">
            <a:solidFill>
              <a:schemeClr val="tx1"/>
            </a:solidFill>
          </a:endParaRPr>
        </a:p>
      </dgm:t>
    </dgm:pt>
    <dgm:pt modelId="{EF2C4079-0C2B-48EE-8B27-5379FD679C29}" type="parTrans" cxnId="{62BE8C8C-9999-4AB7-A113-550EEA8E0440}">
      <dgm:prSet/>
      <dgm:spPr/>
      <dgm:t>
        <a:bodyPr/>
        <a:lstStyle/>
        <a:p>
          <a:endParaRPr lang="cs-CZ"/>
        </a:p>
      </dgm:t>
    </dgm:pt>
    <dgm:pt modelId="{8306BA94-7373-414A-846D-ABF9340344B5}" type="sibTrans" cxnId="{62BE8C8C-9999-4AB7-A113-550EEA8E0440}">
      <dgm:prSet/>
      <dgm:spPr/>
      <dgm:t>
        <a:bodyPr/>
        <a:lstStyle/>
        <a:p>
          <a:endParaRPr lang="cs-CZ"/>
        </a:p>
      </dgm:t>
    </dgm:pt>
    <dgm:pt modelId="{8B7CF335-056B-4BBE-8148-14FDB1234F49}">
      <dgm:prSet phldrT="[Text]"/>
      <dgm:spPr/>
      <dgm:t>
        <a:bodyPr/>
        <a:lstStyle/>
        <a:p>
          <a:r>
            <a:rPr lang="cs-CZ" dirty="0" smtClean="0">
              <a:solidFill>
                <a:schemeClr val="tx1"/>
              </a:solidFill>
            </a:rPr>
            <a:t>fraktury</a:t>
          </a:r>
          <a:endParaRPr lang="cs-CZ" dirty="0">
            <a:solidFill>
              <a:schemeClr val="tx1"/>
            </a:solidFill>
          </a:endParaRPr>
        </a:p>
      </dgm:t>
    </dgm:pt>
    <dgm:pt modelId="{194776A5-3C03-4506-A44D-55AC300E8B60}" type="parTrans" cxnId="{82C7B982-B97E-4991-9DDC-A4992475FB9F}">
      <dgm:prSet/>
      <dgm:spPr/>
      <dgm:t>
        <a:bodyPr/>
        <a:lstStyle/>
        <a:p>
          <a:endParaRPr lang="cs-CZ"/>
        </a:p>
      </dgm:t>
    </dgm:pt>
    <dgm:pt modelId="{9DB531CA-9293-4769-AD70-C02CE6B7E079}" type="sibTrans" cxnId="{82C7B982-B97E-4991-9DDC-A4992475FB9F}">
      <dgm:prSet/>
      <dgm:spPr/>
      <dgm:t>
        <a:bodyPr/>
        <a:lstStyle/>
        <a:p>
          <a:endParaRPr lang="cs-CZ"/>
        </a:p>
      </dgm:t>
    </dgm:pt>
    <dgm:pt modelId="{A6FF68DD-008E-4FF9-84A2-676FD43F35D8}">
      <dgm:prSet phldrT="[Text]"/>
      <dgm:spPr/>
      <dgm:t>
        <a:bodyPr/>
        <a:lstStyle/>
        <a:p>
          <a:r>
            <a:rPr lang="cs-CZ" dirty="0" smtClean="0">
              <a:solidFill>
                <a:schemeClr val="tx1"/>
              </a:solidFill>
            </a:rPr>
            <a:t>Rychlá progrese </a:t>
          </a:r>
          <a:r>
            <a:rPr lang="cs-CZ" dirty="0" err="1" smtClean="0">
              <a:solidFill>
                <a:schemeClr val="tx1"/>
              </a:solidFill>
            </a:rPr>
            <a:t>asympt</a:t>
          </a:r>
          <a:r>
            <a:rPr lang="cs-CZ" dirty="0" smtClean="0">
              <a:solidFill>
                <a:schemeClr val="tx1"/>
              </a:solidFill>
            </a:rPr>
            <a:t>.</a:t>
          </a:r>
          <a:endParaRPr lang="cs-CZ" dirty="0">
            <a:solidFill>
              <a:schemeClr val="tx1"/>
            </a:solidFill>
          </a:endParaRPr>
        </a:p>
      </dgm:t>
    </dgm:pt>
    <dgm:pt modelId="{66A1F709-A014-46DF-AE02-73BC14FE101F}" type="parTrans" cxnId="{9F08E0C3-CE3F-4819-A493-C497233BA90E}">
      <dgm:prSet/>
      <dgm:spPr/>
      <dgm:t>
        <a:bodyPr/>
        <a:lstStyle/>
        <a:p>
          <a:endParaRPr lang="cs-CZ"/>
        </a:p>
      </dgm:t>
    </dgm:pt>
    <dgm:pt modelId="{90A4BF90-1F0B-4E91-8420-DC72E625E21E}" type="sibTrans" cxnId="{9F08E0C3-CE3F-4819-A493-C497233BA90E}">
      <dgm:prSet/>
      <dgm:spPr/>
      <dgm:t>
        <a:bodyPr/>
        <a:lstStyle/>
        <a:p>
          <a:endParaRPr lang="cs-CZ"/>
        </a:p>
      </dgm:t>
    </dgm:pt>
    <dgm:pt modelId="{13B96C53-0B94-451A-A559-CADF6C55F865}">
      <dgm:prSet phldrT="[Text]"/>
      <dgm:spPr/>
      <dgm:t>
        <a:bodyPr/>
        <a:lstStyle/>
        <a:p>
          <a:r>
            <a:rPr lang="cs-CZ" dirty="0" smtClean="0">
              <a:solidFill>
                <a:schemeClr val="tx1"/>
              </a:solidFill>
            </a:rPr>
            <a:t>chemoterapie</a:t>
          </a:r>
          <a:endParaRPr lang="cs-CZ" dirty="0">
            <a:solidFill>
              <a:schemeClr val="tx1"/>
            </a:solidFill>
          </a:endParaRPr>
        </a:p>
      </dgm:t>
    </dgm:pt>
    <dgm:pt modelId="{9AC4807E-538C-4B28-BB56-65CD5819B0AC}" type="parTrans" cxnId="{9E69CBC0-F9B6-4415-9A71-171DAC68CCCF}">
      <dgm:prSet/>
      <dgm:spPr/>
      <dgm:t>
        <a:bodyPr/>
        <a:lstStyle/>
        <a:p>
          <a:endParaRPr lang="cs-CZ"/>
        </a:p>
      </dgm:t>
    </dgm:pt>
    <dgm:pt modelId="{A39E8B5A-F388-4B11-A257-82A5A993200F}" type="sibTrans" cxnId="{9E69CBC0-F9B6-4415-9A71-171DAC68CCCF}">
      <dgm:prSet/>
      <dgm:spPr/>
      <dgm:t>
        <a:bodyPr/>
        <a:lstStyle/>
        <a:p>
          <a:endParaRPr lang="cs-CZ"/>
        </a:p>
      </dgm:t>
    </dgm:pt>
    <dgm:pt modelId="{75A59FE5-22A7-465E-B5A1-D586F918BA84}">
      <dgm:prSet phldrT="[Text]"/>
      <dgm:spPr/>
      <dgm:t>
        <a:bodyPr/>
        <a:lstStyle/>
        <a:p>
          <a:r>
            <a:rPr lang="cs-CZ" dirty="0" smtClean="0">
              <a:solidFill>
                <a:schemeClr val="tx1"/>
              </a:solidFill>
            </a:rPr>
            <a:t>Útlak dřeně </a:t>
          </a:r>
          <a:endParaRPr lang="cs-CZ" dirty="0">
            <a:solidFill>
              <a:schemeClr val="tx1"/>
            </a:solidFill>
          </a:endParaRPr>
        </a:p>
      </dgm:t>
    </dgm:pt>
    <dgm:pt modelId="{70EFD727-5E9C-4015-9AC4-ED1B722D7EBF}" type="parTrans" cxnId="{12769761-6F8B-4691-B44A-63DBA69369E9}">
      <dgm:prSet/>
      <dgm:spPr/>
      <dgm:t>
        <a:bodyPr/>
        <a:lstStyle/>
        <a:p>
          <a:endParaRPr lang="cs-CZ"/>
        </a:p>
      </dgm:t>
    </dgm:pt>
    <dgm:pt modelId="{DB501945-9AE0-4F16-B3FB-B983C2A5D8C7}" type="sibTrans" cxnId="{12769761-6F8B-4691-B44A-63DBA69369E9}">
      <dgm:prSet/>
      <dgm:spPr/>
      <dgm:t>
        <a:bodyPr/>
        <a:lstStyle/>
        <a:p>
          <a:endParaRPr lang="cs-CZ"/>
        </a:p>
      </dgm:t>
    </dgm:pt>
    <dgm:pt modelId="{D6F444E7-AE09-4314-BB19-D7F3548207A1}">
      <dgm:prSet phldrT="[Text]"/>
      <dgm:spPr/>
      <dgm:t>
        <a:bodyPr/>
        <a:lstStyle/>
        <a:p>
          <a:r>
            <a:rPr lang="cs-CZ" dirty="0" smtClean="0">
              <a:solidFill>
                <a:schemeClr val="tx1"/>
              </a:solidFill>
            </a:rPr>
            <a:t>Bolesti jaterního pouzdra</a:t>
          </a:r>
          <a:endParaRPr lang="cs-CZ" dirty="0">
            <a:solidFill>
              <a:schemeClr val="tx1"/>
            </a:solidFill>
          </a:endParaRPr>
        </a:p>
      </dgm:t>
    </dgm:pt>
    <dgm:pt modelId="{17281BAC-DEDB-402F-A4F6-C1C09BAC3FCB}" type="parTrans" cxnId="{8FE43FE5-12F1-4D9D-958D-D4FB27B8763D}">
      <dgm:prSet/>
      <dgm:spPr/>
      <dgm:t>
        <a:bodyPr/>
        <a:lstStyle/>
        <a:p>
          <a:endParaRPr lang="cs-CZ"/>
        </a:p>
      </dgm:t>
    </dgm:pt>
    <dgm:pt modelId="{C192D3EC-D274-43A3-ADA7-D4827BB9208D}" type="sibTrans" cxnId="{8FE43FE5-12F1-4D9D-958D-D4FB27B8763D}">
      <dgm:prSet/>
      <dgm:spPr/>
      <dgm:t>
        <a:bodyPr/>
        <a:lstStyle/>
        <a:p>
          <a:endParaRPr lang="cs-CZ"/>
        </a:p>
      </dgm:t>
    </dgm:pt>
    <dgm:pt modelId="{F6D02D97-17D1-472F-A595-697645B0C699}">
      <dgm:prSet phldrT="[Text]"/>
      <dgm:spPr/>
      <dgm:t>
        <a:bodyPr/>
        <a:lstStyle/>
        <a:p>
          <a:r>
            <a:rPr lang="cs-CZ" dirty="0" smtClean="0">
              <a:solidFill>
                <a:schemeClr val="tx1"/>
              </a:solidFill>
            </a:rPr>
            <a:t>Dušnost,</a:t>
          </a:r>
          <a:endParaRPr lang="cs-CZ" dirty="0">
            <a:solidFill>
              <a:schemeClr val="tx1"/>
            </a:solidFill>
          </a:endParaRPr>
        </a:p>
      </dgm:t>
    </dgm:pt>
    <dgm:pt modelId="{8906C92D-BEF6-43FC-A2E1-E98CA22EC138}" type="parTrans" cxnId="{10E651BB-74BA-42FB-A2B2-BF748BBA1C17}">
      <dgm:prSet/>
      <dgm:spPr/>
      <dgm:t>
        <a:bodyPr/>
        <a:lstStyle/>
        <a:p>
          <a:endParaRPr lang="cs-CZ"/>
        </a:p>
      </dgm:t>
    </dgm:pt>
    <dgm:pt modelId="{F8BCB515-BCE7-4699-B5C2-43A43D21F617}" type="sibTrans" cxnId="{10E651BB-74BA-42FB-A2B2-BF748BBA1C17}">
      <dgm:prSet/>
      <dgm:spPr/>
      <dgm:t>
        <a:bodyPr/>
        <a:lstStyle/>
        <a:p>
          <a:endParaRPr lang="cs-CZ"/>
        </a:p>
      </dgm:t>
    </dgm:pt>
    <dgm:pt modelId="{35E9244A-A849-4459-8509-2CA5D0E82AF4}">
      <dgm:prSet phldrT="[Text]"/>
      <dgm:spPr/>
      <dgm:t>
        <a:bodyPr/>
        <a:lstStyle/>
        <a:p>
          <a:r>
            <a:rPr lang="cs-CZ" dirty="0" err="1" smtClean="0">
              <a:solidFill>
                <a:schemeClr val="tx1"/>
              </a:solidFill>
            </a:rPr>
            <a:t>Fluidothorax</a:t>
          </a:r>
          <a:r>
            <a:rPr lang="cs-CZ" dirty="0" smtClean="0">
              <a:solidFill>
                <a:schemeClr val="tx1"/>
              </a:solidFill>
            </a:rPr>
            <a:t>, tenzní ascites</a:t>
          </a:r>
          <a:endParaRPr lang="cs-CZ" dirty="0">
            <a:solidFill>
              <a:schemeClr val="tx1"/>
            </a:solidFill>
          </a:endParaRPr>
        </a:p>
      </dgm:t>
    </dgm:pt>
    <dgm:pt modelId="{8E8EAA14-945D-4B96-8879-FC9F4BB3B476}" type="parTrans" cxnId="{9E5DBEAF-16B5-4057-BA2D-4132E43D6C10}">
      <dgm:prSet/>
      <dgm:spPr/>
      <dgm:t>
        <a:bodyPr/>
        <a:lstStyle/>
        <a:p>
          <a:endParaRPr lang="cs-CZ"/>
        </a:p>
      </dgm:t>
    </dgm:pt>
    <dgm:pt modelId="{100C75CA-F32C-4B8B-9A9F-3607CED461FA}" type="sibTrans" cxnId="{9E5DBEAF-16B5-4057-BA2D-4132E43D6C10}">
      <dgm:prSet/>
      <dgm:spPr/>
      <dgm:t>
        <a:bodyPr/>
        <a:lstStyle/>
        <a:p>
          <a:endParaRPr lang="cs-CZ"/>
        </a:p>
      </dgm:t>
    </dgm:pt>
    <dgm:pt modelId="{A883021B-F7A9-4C47-8267-DE2EF74B57F5}">
      <dgm:prSet phldrT="[Text]"/>
      <dgm:spPr/>
      <dgm:t>
        <a:bodyPr/>
        <a:lstStyle/>
        <a:p>
          <a:endParaRPr lang="cs-CZ" dirty="0">
            <a:solidFill>
              <a:schemeClr val="tx1"/>
            </a:solidFill>
          </a:endParaRPr>
        </a:p>
      </dgm:t>
    </dgm:pt>
    <dgm:pt modelId="{EC85A5FC-165C-419D-9F23-BC406173AAEC}" type="parTrans" cxnId="{FDC874FB-9308-4AE9-A1F6-A9AB5CE44AD1}">
      <dgm:prSet/>
      <dgm:spPr/>
      <dgm:t>
        <a:bodyPr/>
        <a:lstStyle/>
        <a:p>
          <a:endParaRPr lang="cs-CZ"/>
        </a:p>
      </dgm:t>
    </dgm:pt>
    <dgm:pt modelId="{34FF0262-4632-4B51-BC2F-8A071DEDF492}" type="sibTrans" cxnId="{FDC874FB-9308-4AE9-A1F6-A9AB5CE44AD1}">
      <dgm:prSet/>
      <dgm:spPr/>
      <dgm:t>
        <a:bodyPr/>
        <a:lstStyle/>
        <a:p>
          <a:endParaRPr lang="cs-CZ"/>
        </a:p>
      </dgm:t>
    </dgm:pt>
    <dgm:pt modelId="{08EDE8ED-8ED9-40D9-A75E-1659FB7EA13B}" type="pres">
      <dgm:prSet presAssocID="{0C32D24C-64E8-4847-AD7C-3E44E446263B}" presName="outerComposite" presStyleCnt="0">
        <dgm:presLayoutVars>
          <dgm:chMax val="2"/>
          <dgm:animLvl val="lvl"/>
          <dgm:resizeHandles val="exact"/>
        </dgm:presLayoutVars>
      </dgm:prSet>
      <dgm:spPr/>
      <dgm:t>
        <a:bodyPr/>
        <a:lstStyle/>
        <a:p>
          <a:endParaRPr lang="cs-CZ"/>
        </a:p>
      </dgm:t>
    </dgm:pt>
    <dgm:pt modelId="{7BA88DA8-158F-46E2-8215-5057038EF550}" type="pres">
      <dgm:prSet presAssocID="{0C32D24C-64E8-4847-AD7C-3E44E446263B}" presName="dummyMaxCanvas" presStyleCnt="0"/>
      <dgm:spPr/>
    </dgm:pt>
    <dgm:pt modelId="{F47C2E5B-600F-4C26-B78F-D7E86F51413F}" type="pres">
      <dgm:prSet presAssocID="{0C32D24C-64E8-4847-AD7C-3E44E446263B}" presName="parentComposite" presStyleCnt="0"/>
      <dgm:spPr/>
    </dgm:pt>
    <dgm:pt modelId="{362FCCA9-6EE3-4310-8944-9C0D0B2F8D71}" type="pres">
      <dgm:prSet presAssocID="{0C32D24C-64E8-4847-AD7C-3E44E446263B}" presName="parent1" presStyleLbl="alignAccFollowNode1" presStyleIdx="0" presStyleCnt="4">
        <dgm:presLayoutVars>
          <dgm:chMax val="4"/>
        </dgm:presLayoutVars>
      </dgm:prSet>
      <dgm:spPr/>
      <dgm:t>
        <a:bodyPr/>
        <a:lstStyle/>
        <a:p>
          <a:endParaRPr lang="cs-CZ"/>
        </a:p>
      </dgm:t>
    </dgm:pt>
    <dgm:pt modelId="{A53F700E-1E98-45EF-B655-53CD192D9183}" type="pres">
      <dgm:prSet presAssocID="{0C32D24C-64E8-4847-AD7C-3E44E446263B}" presName="parent2" presStyleLbl="alignAccFollowNode1" presStyleIdx="1" presStyleCnt="4">
        <dgm:presLayoutVars>
          <dgm:chMax val="4"/>
        </dgm:presLayoutVars>
      </dgm:prSet>
      <dgm:spPr/>
      <dgm:t>
        <a:bodyPr/>
        <a:lstStyle/>
        <a:p>
          <a:endParaRPr lang="cs-CZ"/>
        </a:p>
      </dgm:t>
    </dgm:pt>
    <dgm:pt modelId="{0A1E562F-6BD0-4F95-AB3C-B4276A07D8C2}" type="pres">
      <dgm:prSet presAssocID="{0C32D24C-64E8-4847-AD7C-3E44E446263B}" presName="childrenComposite" presStyleCnt="0"/>
      <dgm:spPr/>
    </dgm:pt>
    <dgm:pt modelId="{C051AC83-A5A1-444E-852C-1DC6603784E2}" type="pres">
      <dgm:prSet presAssocID="{0C32D24C-64E8-4847-AD7C-3E44E446263B}" presName="dummyMaxCanvas_ChildArea" presStyleCnt="0"/>
      <dgm:spPr/>
    </dgm:pt>
    <dgm:pt modelId="{5DFE5705-25E8-4FF0-9FB3-D12A14CD2A69}" type="pres">
      <dgm:prSet presAssocID="{0C32D24C-64E8-4847-AD7C-3E44E446263B}" presName="fulcrum" presStyleLbl="alignAccFollowNode1" presStyleIdx="2" presStyleCnt="4"/>
      <dgm:spPr/>
    </dgm:pt>
    <dgm:pt modelId="{553DE419-19F2-41F0-8807-AE7571B337A7}" type="pres">
      <dgm:prSet presAssocID="{0C32D24C-64E8-4847-AD7C-3E44E446263B}" presName="balance_24" presStyleLbl="alignAccFollowNode1" presStyleIdx="3" presStyleCnt="4">
        <dgm:presLayoutVars>
          <dgm:bulletEnabled val="1"/>
        </dgm:presLayoutVars>
      </dgm:prSet>
      <dgm:spPr/>
    </dgm:pt>
    <dgm:pt modelId="{F60276C0-F7CB-4056-AB38-9E3CDF574D26}" type="pres">
      <dgm:prSet presAssocID="{0C32D24C-64E8-4847-AD7C-3E44E446263B}" presName="right_24_1" presStyleLbl="node1" presStyleIdx="0" presStyleCnt="6">
        <dgm:presLayoutVars>
          <dgm:bulletEnabled val="1"/>
        </dgm:presLayoutVars>
      </dgm:prSet>
      <dgm:spPr/>
      <dgm:t>
        <a:bodyPr/>
        <a:lstStyle/>
        <a:p>
          <a:endParaRPr lang="cs-CZ"/>
        </a:p>
      </dgm:t>
    </dgm:pt>
    <dgm:pt modelId="{C01FDF55-0980-481A-8E47-E9F23A272981}" type="pres">
      <dgm:prSet presAssocID="{0C32D24C-64E8-4847-AD7C-3E44E446263B}" presName="right_24_2" presStyleLbl="node1" presStyleIdx="1" presStyleCnt="6">
        <dgm:presLayoutVars>
          <dgm:bulletEnabled val="1"/>
        </dgm:presLayoutVars>
      </dgm:prSet>
      <dgm:spPr/>
      <dgm:t>
        <a:bodyPr/>
        <a:lstStyle/>
        <a:p>
          <a:endParaRPr lang="cs-CZ"/>
        </a:p>
      </dgm:t>
    </dgm:pt>
    <dgm:pt modelId="{52A87323-8C2F-4121-B4C4-93F0C86B7C97}" type="pres">
      <dgm:prSet presAssocID="{0C32D24C-64E8-4847-AD7C-3E44E446263B}" presName="right_24_3" presStyleLbl="node1" presStyleIdx="2" presStyleCnt="6">
        <dgm:presLayoutVars>
          <dgm:bulletEnabled val="1"/>
        </dgm:presLayoutVars>
      </dgm:prSet>
      <dgm:spPr/>
      <dgm:t>
        <a:bodyPr/>
        <a:lstStyle/>
        <a:p>
          <a:endParaRPr lang="cs-CZ"/>
        </a:p>
      </dgm:t>
    </dgm:pt>
    <dgm:pt modelId="{0E3E2246-4328-40D2-8765-360D0DABC5AF}" type="pres">
      <dgm:prSet presAssocID="{0C32D24C-64E8-4847-AD7C-3E44E446263B}" presName="right_24_4" presStyleLbl="node1" presStyleIdx="3" presStyleCnt="6">
        <dgm:presLayoutVars>
          <dgm:bulletEnabled val="1"/>
        </dgm:presLayoutVars>
      </dgm:prSet>
      <dgm:spPr/>
      <dgm:t>
        <a:bodyPr/>
        <a:lstStyle/>
        <a:p>
          <a:endParaRPr lang="cs-CZ"/>
        </a:p>
      </dgm:t>
    </dgm:pt>
    <dgm:pt modelId="{0E2ACB46-745B-4D8C-8ACD-99FA0832B4E8}" type="pres">
      <dgm:prSet presAssocID="{0C32D24C-64E8-4847-AD7C-3E44E446263B}" presName="left_24_1" presStyleLbl="node1" presStyleIdx="4" presStyleCnt="6">
        <dgm:presLayoutVars>
          <dgm:bulletEnabled val="1"/>
        </dgm:presLayoutVars>
      </dgm:prSet>
      <dgm:spPr/>
      <dgm:t>
        <a:bodyPr/>
        <a:lstStyle/>
        <a:p>
          <a:endParaRPr lang="cs-CZ"/>
        </a:p>
      </dgm:t>
    </dgm:pt>
    <dgm:pt modelId="{10B670B0-F1AB-47DE-ACBE-7FBC558AEE43}" type="pres">
      <dgm:prSet presAssocID="{0C32D24C-64E8-4847-AD7C-3E44E446263B}" presName="left_24_2" presStyleLbl="node1" presStyleIdx="5" presStyleCnt="6">
        <dgm:presLayoutVars>
          <dgm:bulletEnabled val="1"/>
        </dgm:presLayoutVars>
      </dgm:prSet>
      <dgm:spPr/>
      <dgm:t>
        <a:bodyPr/>
        <a:lstStyle/>
        <a:p>
          <a:endParaRPr lang="cs-CZ"/>
        </a:p>
      </dgm:t>
    </dgm:pt>
  </dgm:ptLst>
  <dgm:cxnLst>
    <dgm:cxn modelId="{8FE43FE5-12F1-4D9D-958D-D4FB27B8763D}" srcId="{13B96C53-0B94-451A-A559-CADF6C55F865}" destId="{D6F444E7-AE09-4314-BB19-D7F3548207A1}" srcOrd="1" destOrd="0" parTransId="{17281BAC-DEDB-402F-A4F6-C1C09BAC3FCB}" sibTransId="{C192D3EC-D274-43A3-ADA7-D4827BB9208D}"/>
    <dgm:cxn modelId="{10E651BB-74BA-42FB-A2B2-BF748BBA1C17}" srcId="{13B96C53-0B94-451A-A559-CADF6C55F865}" destId="{F6D02D97-17D1-472F-A595-697645B0C699}" srcOrd="2" destOrd="0" parTransId="{8906C92D-BEF6-43FC-A2E1-E98CA22EC138}" sibTransId="{F8BCB515-BCE7-4699-B5C2-43A43D21F617}"/>
    <dgm:cxn modelId="{A248A22E-2189-43A7-BF9C-97E4DB25E1CF}" type="presOf" srcId="{8B7CF335-056B-4BBE-8148-14FDB1234F49}" destId="{0E2ACB46-745B-4D8C-8ACD-99FA0832B4E8}" srcOrd="0" destOrd="0" presId="urn:microsoft.com/office/officeart/2005/8/layout/balance1"/>
    <dgm:cxn modelId="{62BE8C8C-9999-4AB7-A113-550EEA8E0440}" srcId="{0C32D24C-64E8-4847-AD7C-3E44E446263B}" destId="{6723978E-65DD-4D20-A12D-924342970E3A}" srcOrd="0" destOrd="0" parTransId="{EF2C4079-0C2B-48EE-8B27-5379FD679C29}" sibTransId="{8306BA94-7373-414A-846D-ABF9340344B5}"/>
    <dgm:cxn modelId="{DC7319F1-BCB1-4EBC-8040-054A87C448CD}" type="presOf" srcId="{13B96C53-0B94-451A-A559-CADF6C55F865}" destId="{A53F700E-1E98-45EF-B655-53CD192D9183}" srcOrd="0" destOrd="0" presId="urn:microsoft.com/office/officeart/2005/8/layout/balance1"/>
    <dgm:cxn modelId="{C67D55BE-12DC-48D0-AE3D-162C8AD69097}" type="presOf" srcId="{6723978E-65DD-4D20-A12D-924342970E3A}" destId="{362FCCA9-6EE3-4310-8944-9C0D0B2F8D71}" srcOrd="0" destOrd="0" presId="urn:microsoft.com/office/officeart/2005/8/layout/balance1"/>
    <dgm:cxn modelId="{D6B753A8-E2D4-4D28-B88D-5DE950020EA9}" type="presOf" srcId="{75A59FE5-22A7-465E-B5A1-D586F918BA84}" destId="{F60276C0-F7CB-4056-AB38-9E3CDF574D26}" srcOrd="0" destOrd="0" presId="urn:microsoft.com/office/officeart/2005/8/layout/balance1"/>
    <dgm:cxn modelId="{9F08E0C3-CE3F-4819-A493-C497233BA90E}" srcId="{6723978E-65DD-4D20-A12D-924342970E3A}" destId="{A6FF68DD-008E-4FF9-84A2-676FD43F35D8}" srcOrd="1" destOrd="0" parTransId="{66A1F709-A014-46DF-AE02-73BC14FE101F}" sibTransId="{90A4BF90-1F0B-4E91-8420-DC72E625E21E}"/>
    <dgm:cxn modelId="{462E6577-33CE-46AF-BDD7-C336C526EFE5}" type="presOf" srcId="{35E9244A-A849-4459-8509-2CA5D0E82AF4}" destId="{0E3E2246-4328-40D2-8765-360D0DABC5AF}" srcOrd="0" destOrd="0" presId="urn:microsoft.com/office/officeart/2005/8/layout/balance1"/>
    <dgm:cxn modelId="{9E69CBC0-F9B6-4415-9A71-171DAC68CCCF}" srcId="{0C32D24C-64E8-4847-AD7C-3E44E446263B}" destId="{13B96C53-0B94-451A-A559-CADF6C55F865}" srcOrd="1" destOrd="0" parTransId="{9AC4807E-538C-4B28-BB56-65CD5819B0AC}" sibTransId="{A39E8B5A-F388-4B11-A257-82A5A993200F}"/>
    <dgm:cxn modelId="{9E5DBEAF-16B5-4057-BA2D-4132E43D6C10}" srcId="{13B96C53-0B94-451A-A559-CADF6C55F865}" destId="{35E9244A-A849-4459-8509-2CA5D0E82AF4}" srcOrd="3" destOrd="0" parTransId="{8E8EAA14-945D-4B96-8879-FC9F4BB3B476}" sibTransId="{100C75CA-F32C-4B8B-9A9F-3607CED461FA}"/>
    <dgm:cxn modelId="{FA879D56-A59D-4654-A059-70F17991F186}" type="presOf" srcId="{0C32D24C-64E8-4847-AD7C-3E44E446263B}" destId="{08EDE8ED-8ED9-40D9-A75E-1659FB7EA13B}" srcOrd="0" destOrd="0" presId="urn:microsoft.com/office/officeart/2005/8/layout/balance1"/>
    <dgm:cxn modelId="{82C7B982-B97E-4991-9DDC-A4992475FB9F}" srcId="{6723978E-65DD-4D20-A12D-924342970E3A}" destId="{8B7CF335-056B-4BBE-8148-14FDB1234F49}" srcOrd="0" destOrd="0" parTransId="{194776A5-3C03-4506-A44D-55AC300E8B60}" sibTransId="{9DB531CA-9293-4769-AD70-C02CE6B7E079}"/>
    <dgm:cxn modelId="{35FB3CDA-273F-4B40-BE3B-4B390BE2B963}" type="presOf" srcId="{F6D02D97-17D1-472F-A595-697645B0C699}" destId="{52A87323-8C2F-4121-B4C4-93F0C86B7C97}" srcOrd="0" destOrd="0" presId="urn:microsoft.com/office/officeart/2005/8/layout/balance1"/>
    <dgm:cxn modelId="{12769761-6F8B-4691-B44A-63DBA69369E9}" srcId="{13B96C53-0B94-451A-A559-CADF6C55F865}" destId="{75A59FE5-22A7-465E-B5A1-D586F918BA84}" srcOrd="0" destOrd="0" parTransId="{70EFD727-5E9C-4015-9AC4-ED1B722D7EBF}" sibTransId="{DB501945-9AE0-4F16-B3FB-B983C2A5D8C7}"/>
    <dgm:cxn modelId="{4CCAA3D1-F182-4A06-8DE5-AFC649E0BA9F}" type="presOf" srcId="{A6FF68DD-008E-4FF9-84A2-676FD43F35D8}" destId="{10B670B0-F1AB-47DE-ACBE-7FBC558AEE43}" srcOrd="0" destOrd="0" presId="urn:microsoft.com/office/officeart/2005/8/layout/balance1"/>
    <dgm:cxn modelId="{7E9EE9C3-FB25-48C3-A1DE-07C07CF929EE}" type="presOf" srcId="{D6F444E7-AE09-4314-BB19-D7F3548207A1}" destId="{C01FDF55-0980-481A-8E47-E9F23A272981}" srcOrd="0" destOrd="0" presId="urn:microsoft.com/office/officeart/2005/8/layout/balance1"/>
    <dgm:cxn modelId="{FDC874FB-9308-4AE9-A1F6-A9AB5CE44AD1}" srcId="{0C32D24C-64E8-4847-AD7C-3E44E446263B}" destId="{A883021B-F7A9-4C47-8267-DE2EF74B57F5}" srcOrd="2" destOrd="0" parTransId="{EC85A5FC-165C-419D-9F23-BC406173AAEC}" sibTransId="{34FF0262-4632-4B51-BC2F-8A071DEDF492}"/>
    <dgm:cxn modelId="{943057D0-1FBF-46A6-B44D-D3560F05A078}" type="presParOf" srcId="{08EDE8ED-8ED9-40D9-A75E-1659FB7EA13B}" destId="{7BA88DA8-158F-46E2-8215-5057038EF550}" srcOrd="0" destOrd="0" presId="urn:microsoft.com/office/officeart/2005/8/layout/balance1"/>
    <dgm:cxn modelId="{945CFC4E-2E59-40A0-988D-97C55D82D915}" type="presParOf" srcId="{08EDE8ED-8ED9-40D9-A75E-1659FB7EA13B}" destId="{F47C2E5B-600F-4C26-B78F-D7E86F51413F}" srcOrd="1" destOrd="0" presId="urn:microsoft.com/office/officeart/2005/8/layout/balance1"/>
    <dgm:cxn modelId="{7B8BC5DD-F253-4D45-B2C6-A8DC412D7CA4}" type="presParOf" srcId="{F47C2E5B-600F-4C26-B78F-D7E86F51413F}" destId="{362FCCA9-6EE3-4310-8944-9C0D0B2F8D71}" srcOrd="0" destOrd="0" presId="urn:microsoft.com/office/officeart/2005/8/layout/balance1"/>
    <dgm:cxn modelId="{C556950D-F45F-46E9-8102-9BD224FC6E38}" type="presParOf" srcId="{F47C2E5B-600F-4C26-B78F-D7E86F51413F}" destId="{A53F700E-1E98-45EF-B655-53CD192D9183}" srcOrd="1" destOrd="0" presId="urn:microsoft.com/office/officeart/2005/8/layout/balance1"/>
    <dgm:cxn modelId="{5D181141-C295-4FF8-B6AE-E2753F9E3A99}" type="presParOf" srcId="{08EDE8ED-8ED9-40D9-A75E-1659FB7EA13B}" destId="{0A1E562F-6BD0-4F95-AB3C-B4276A07D8C2}" srcOrd="2" destOrd="0" presId="urn:microsoft.com/office/officeart/2005/8/layout/balance1"/>
    <dgm:cxn modelId="{08A8C620-18D9-48B9-8CC6-D5184B767B50}" type="presParOf" srcId="{0A1E562F-6BD0-4F95-AB3C-B4276A07D8C2}" destId="{C051AC83-A5A1-444E-852C-1DC6603784E2}" srcOrd="0" destOrd="0" presId="urn:microsoft.com/office/officeart/2005/8/layout/balance1"/>
    <dgm:cxn modelId="{D5D138B2-E04A-46F4-959D-496BCD98129B}" type="presParOf" srcId="{0A1E562F-6BD0-4F95-AB3C-B4276A07D8C2}" destId="{5DFE5705-25E8-4FF0-9FB3-D12A14CD2A69}" srcOrd="1" destOrd="0" presId="urn:microsoft.com/office/officeart/2005/8/layout/balance1"/>
    <dgm:cxn modelId="{3E2FD0F6-76B9-4895-8BEB-24F23AE4C574}" type="presParOf" srcId="{0A1E562F-6BD0-4F95-AB3C-B4276A07D8C2}" destId="{553DE419-19F2-41F0-8807-AE7571B337A7}" srcOrd="2" destOrd="0" presId="urn:microsoft.com/office/officeart/2005/8/layout/balance1"/>
    <dgm:cxn modelId="{69BEA1A7-6FAB-4DAE-919E-CEC89F8FE59F}" type="presParOf" srcId="{0A1E562F-6BD0-4F95-AB3C-B4276A07D8C2}" destId="{F60276C0-F7CB-4056-AB38-9E3CDF574D26}" srcOrd="3" destOrd="0" presId="urn:microsoft.com/office/officeart/2005/8/layout/balance1"/>
    <dgm:cxn modelId="{2C05231B-ECE1-4FEA-814B-A81907785AA4}" type="presParOf" srcId="{0A1E562F-6BD0-4F95-AB3C-B4276A07D8C2}" destId="{C01FDF55-0980-481A-8E47-E9F23A272981}" srcOrd="4" destOrd="0" presId="urn:microsoft.com/office/officeart/2005/8/layout/balance1"/>
    <dgm:cxn modelId="{D214CAC9-5CD5-4AFE-8AE5-B4EE089D952E}" type="presParOf" srcId="{0A1E562F-6BD0-4F95-AB3C-B4276A07D8C2}" destId="{52A87323-8C2F-4121-B4C4-93F0C86B7C97}" srcOrd="5" destOrd="0" presId="urn:microsoft.com/office/officeart/2005/8/layout/balance1"/>
    <dgm:cxn modelId="{F1E36354-D433-4834-8121-A9784345B173}" type="presParOf" srcId="{0A1E562F-6BD0-4F95-AB3C-B4276A07D8C2}" destId="{0E3E2246-4328-40D2-8765-360D0DABC5AF}" srcOrd="6" destOrd="0" presId="urn:microsoft.com/office/officeart/2005/8/layout/balance1"/>
    <dgm:cxn modelId="{DC2F217F-0F27-4562-8C5A-EC0737061F4E}" type="presParOf" srcId="{0A1E562F-6BD0-4F95-AB3C-B4276A07D8C2}" destId="{0E2ACB46-745B-4D8C-8ACD-99FA0832B4E8}" srcOrd="7" destOrd="0" presId="urn:microsoft.com/office/officeart/2005/8/layout/balance1"/>
    <dgm:cxn modelId="{20E4B3D8-23DE-4816-A7F3-C4A0F4580218}" type="presParOf" srcId="{0A1E562F-6BD0-4F95-AB3C-B4276A07D8C2}" destId="{10B670B0-F1AB-47DE-ACBE-7FBC558AEE43}"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CB57A6-913E-48C1-9FDF-D30E55B483C9}" type="doc">
      <dgm:prSet loTypeId="urn:microsoft.com/office/officeart/2005/8/layout/balance1" loCatId="relationship" qsTypeId="urn:microsoft.com/office/officeart/2005/8/quickstyle/simple4" qsCatId="simple" csTypeId="urn:microsoft.com/office/officeart/2005/8/colors/colorful1" csCatId="colorful" phldr="1"/>
      <dgm:spPr/>
      <dgm:t>
        <a:bodyPr/>
        <a:lstStyle/>
        <a:p>
          <a:endParaRPr lang="cs-CZ"/>
        </a:p>
      </dgm:t>
    </dgm:pt>
    <dgm:pt modelId="{BC337B9D-943B-40FC-8531-2444049B576A}">
      <dgm:prSet phldrT="[Text]"/>
      <dgm:spPr/>
      <dgm:t>
        <a:bodyPr/>
        <a:lstStyle/>
        <a:p>
          <a:r>
            <a:rPr lang="cs-CZ" b="1" dirty="0" smtClean="0">
              <a:solidFill>
                <a:schemeClr val="tx1"/>
              </a:solidFill>
            </a:rPr>
            <a:t>hormon</a:t>
          </a:r>
          <a:endParaRPr lang="cs-CZ" b="1" dirty="0">
            <a:solidFill>
              <a:schemeClr val="tx1"/>
            </a:solidFill>
          </a:endParaRPr>
        </a:p>
      </dgm:t>
    </dgm:pt>
    <dgm:pt modelId="{F3B0EC95-DB9B-4244-A544-86D3DC82E0B3}" type="parTrans" cxnId="{C5DDF0DF-8636-498C-9C76-0D9F0F09EC10}">
      <dgm:prSet/>
      <dgm:spPr/>
      <dgm:t>
        <a:bodyPr/>
        <a:lstStyle/>
        <a:p>
          <a:endParaRPr lang="cs-CZ"/>
        </a:p>
      </dgm:t>
    </dgm:pt>
    <dgm:pt modelId="{DD41DEC6-4B85-42D9-8146-577E7C7DC7FD}" type="sibTrans" cxnId="{C5DDF0DF-8636-498C-9C76-0D9F0F09EC10}">
      <dgm:prSet/>
      <dgm:spPr/>
      <dgm:t>
        <a:bodyPr/>
        <a:lstStyle/>
        <a:p>
          <a:endParaRPr lang="cs-CZ"/>
        </a:p>
      </dgm:t>
    </dgm:pt>
    <dgm:pt modelId="{9FD58DDD-61CA-49D7-88BE-750DCCFD5E2F}">
      <dgm:prSet phldrT="[Text]"/>
      <dgm:spPr/>
      <dgm:t>
        <a:bodyPr/>
        <a:lstStyle/>
        <a:p>
          <a:r>
            <a:rPr lang="cs-CZ" b="1" dirty="0" smtClean="0">
              <a:solidFill>
                <a:schemeClr val="tx1"/>
              </a:solidFill>
            </a:rPr>
            <a:t>Vážné </a:t>
          </a:r>
          <a:r>
            <a:rPr lang="cs-CZ" b="1" dirty="0" err="1" smtClean="0">
              <a:solidFill>
                <a:schemeClr val="tx1"/>
              </a:solidFill>
            </a:rPr>
            <a:t>interkurence</a:t>
          </a:r>
          <a:endParaRPr lang="cs-CZ" b="1" dirty="0">
            <a:solidFill>
              <a:schemeClr val="tx1"/>
            </a:solidFill>
          </a:endParaRPr>
        </a:p>
      </dgm:t>
    </dgm:pt>
    <dgm:pt modelId="{D9C6897B-3C64-4787-B2E5-407DABFEE8AA}" type="parTrans" cxnId="{E6522F4B-7B35-431B-AF26-B686BB592A8B}">
      <dgm:prSet/>
      <dgm:spPr/>
      <dgm:t>
        <a:bodyPr/>
        <a:lstStyle/>
        <a:p>
          <a:endParaRPr lang="cs-CZ"/>
        </a:p>
      </dgm:t>
    </dgm:pt>
    <dgm:pt modelId="{427941DC-FBF2-4DA5-BD05-A959A9F86899}" type="sibTrans" cxnId="{E6522F4B-7B35-431B-AF26-B686BB592A8B}">
      <dgm:prSet/>
      <dgm:spPr/>
      <dgm:t>
        <a:bodyPr/>
        <a:lstStyle/>
        <a:p>
          <a:endParaRPr lang="cs-CZ"/>
        </a:p>
      </dgm:t>
    </dgm:pt>
    <dgm:pt modelId="{D92F01BF-5DA5-41FB-B449-30B11C89CB29}">
      <dgm:prSet phldrT="[Text]"/>
      <dgm:spPr/>
      <dgm:t>
        <a:bodyPr/>
        <a:lstStyle/>
        <a:p>
          <a:r>
            <a:rPr lang="cs-CZ" b="1" dirty="0" smtClean="0">
              <a:solidFill>
                <a:schemeClr val="tx1"/>
              </a:solidFill>
            </a:rPr>
            <a:t>Toxicita  CDK anebo EVE</a:t>
          </a:r>
          <a:endParaRPr lang="cs-CZ" b="1" dirty="0">
            <a:solidFill>
              <a:schemeClr val="tx1"/>
            </a:solidFill>
          </a:endParaRPr>
        </a:p>
      </dgm:t>
    </dgm:pt>
    <dgm:pt modelId="{A8E673AC-3CF5-4ED8-A1EE-4B6FF8EA321F}" type="parTrans" cxnId="{85EA5AA6-35FB-47D9-ADB4-0056352412E5}">
      <dgm:prSet/>
      <dgm:spPr/>
      <dgm:t>
        <a:bodyPr/>
        <a:lstStyle/>
        <a:p>
          <a:endParaRPr lang="cs-CZ"/>
        </a:p>
      </dgm:t>
    </dgm:pt>
    <dgm:pt modelId="{DD0424F3-5066-4DFA-860B-C4B809DF14A3}" type="sibTrans" cxnId="{85EA5AA6-35FB-47D9-ADB4-0056352412E5}">
      <dgm:prSet/>
      <dgm:spPr/>
      <dgm:t>
        <a:bodyPr/>
        <a:lstStyle/>
        <a:p>
          <a:endParaRPr lang="cs-CZ"/>
        </a:p>
      </dgm:t>
    </dgm:pt>
    <dgm:pt modelId="{437A264A-2515-4DC8-B0D0-3A0673F46D3A}">
      <dgm:prSet phldrT="[Text]"/>
      <dgm:spPr/>
      <dgm:t>
        <a:bodyPr/>
        <a:lstStyle/>
        <a:p>
          <a:r>
            <a:rPr lang="cs-CZ" b="1" dirty="0" smtClean="0">
              <a:solidFill>
                <a:schemeClr val="tx1"/>
              </a:solidFill>
            </a:rPr>
            <a:t>kombinace</a:t>
          </a:r>
          <a:endParaRPr lang="cs-CZ" b="1" dirty="0">
            <a:solidFill>
              <a:schemeClr val="tx1"/>
            </a:solidFill>
          </a:endParaRPr>
        </a:p>
      </dgm:t>
    </dgm:pt>
    <dgm:pt modelId="{3C1EF102-FC61-49FF-9AC0-D2CD04DCD2B4}" type="parTrans" cxnId="{8BE8FA05-1126-4C80-8499-46D01499EA04}">
      <dgm:prSet/>
      <dgm:spPr/>
      <dgm:t>
        <a:bodyPr/>
        <a:lstStyle/>
        <a:p>
          <a:endParaRPr lang="cs-CZ"/>
        </a:p>
      </dgm:t>
    </dgm:pt>
    <dgm:pt modelId="{F5940DB4-18EF-47D2-9DDF-DFCB859BFE9D}" type="sibTrans" cxnId="{8BE8FA05-1126-4C80-8499-46D01499EA04}">
      <dgm:prSet/>
      <dgm:spPr/>
      <dgm:t>
        <a:bodyPr/>
        <a:lstStyle/>
        <a:p>
          <a:endParaRPr lang="cs-CZ"/>
        </a:p>
      </dgm:t>
    </dgm:pt>
    <dgm:pt modelId="{352D075F-2D17-423D-8435-A38D069C795C}">
      <dgm:prSet phldrT="[Text]"/>
      <dgm:spPr/>
      <dgm:t>
        <a:bodyPr/>
        <a:lstStyle/>
        <a:p>
          <a:r>
            <a:rPr lang="cs-CZ" b="1" dirty="0" smtClean="0">
              <a:solidFill>
                <a:schemeClr val="tx1"/>
              </a:solidFill>
            </a:rPr>
            <a:t>KI 80-100</a:t>
          </a:r>
          <a:endParaRPr lang="cs-CZ" b="1" dirty="0">
            <a:solidFill>
              <a:schemeClr val="tx1"/>
            </a:solidFill>
          </a:endParaRPr>
        </a:p>
      </dgm:t>
    </dgm:pt>
    <dgm:pt modelId="{4BE46975-FBA8-4B0D-BABD-4613387995F3}" type="parTrans" cxnId="{C5C41BB3-F5D7-4E61-A81D-28D2A3063B80}">
      <dgm:prSet/>
      <dgm:spPr/>
      <dgm:t>
        <a:bodyPr/>
        <a:lstStyle/>
        <a:p>
          <a:endParaRPr lang="cs-CZ"/>
        </a:p>
      </dgm:t>
    </dgm:pt>
    <dgm:pt modelId="{6102785D-CD3E-43DF-8C5D-3E521A922383}" type="sibTrans" cxnId="{C5C41BB3-F5D7-4E61-A81D-28D2A3063B80}">
      <dgm:prSet/>
      <dgm:spPr/>
      <dgm:t>
        <a:bodyPr/>
        <a:lstStyle/>
        <a:p>
          <a:endParaRPr lang="cs-CZ"/>
        </a:p>
      </dgm:t>
    </dgm:pt>
    <dgm:pt modelId="{105937AF-5910-4857-94E8-8D08094C0719}">
      <dgm:prSet phldrT="[Text]"/>
      <dgm:spPr/>
      <dgm:t>
        <a:bodyPr/>
        <a:lstStyle/>
        <a:p>
          <a:r>
            <a:rPr lang="cs-CZ" b="1" dirty="0" smtClean="0">
              <a:solidFill>
                <a:schemeClr val="tx1"/>
              </a:solidFill>
            </a:rPr>
            <a:t> rezistence  na hormon</a:t>
          </a:r>
          <a:endParaRPr lang="cs-CZ" b="1" dirty="0">
            <a:solidFill>
              <a:schemeClr val="tx1"/>
            </a:solidFill>
          </a:endParaRPr>
        </a:p>
      </dgm:t>
    </dgm:pt>
    <dgm:pt modelId="{399310D5-B1BE-4C18-90AD-0E53B143C4F7}" type="parTrans" cxnId="{A6E3BCAE-D088-4713-AF6D-0451C274D444}">
      <dgm:prSet/>
      <dgm:spPr/>
      <dgm:t>
        <a:bodyPr/>
        <a:lstStyle/>
        <a:p>
          <a:endParaRPr lang="cs-CZ"/>
        </a:p>
      </dgm:t>
    </dgm:pt>
    <dgm:pt modelId="{4B673327-B7E9-448D-98C0-85C4D76766AB}" type="sibTrans" cxnId="{A6E3BCAE-D088-4713-AF6D-0451C274D444}">
      <dgm:prSet/>
      <dgm:spPr/>
      <dgm:t>
        <a:bodyPr/>
        <a:lstStyle/>
        <a:p>
          <a:endParaRPr lang="cs-CZ"/>
        </a:p>
      </dgm:t>
    </dgm:pt>
    <dgm:pt modelId="{A39C37C9-1F94-458B-A09F-B52BF2E37399}">
      <dgm:prSet phldrT="[Text]"/>
      <dgm:spPr/>
      <dgm:t>
        <a:bodyPr/>
        <a:lstStyle/>
        <a:p>
          <a:r>
            <a:rPr lang="cs-CZ" b="1" dirty="0" err="1" smtClean="0">
              <a:solidFill>
                <a:schemeClr val="tx1"/>
              </a:solidFill>
            </a:rPr>
            <a:t>compliance</a:t>
          </a:r>
          <a:endParaRPr lang="cs-CZ" b="1" dirty="0">
            <a:solidFill>
              <a:schemeClr val="tx1"/>
            </a:solidFill>
          </a:endParaRPr>
        </a:p>
      </dgm:t>
    </dgm:pt>
    <dgm:pt modelId="{1AE08E4A-8D10-4A02-8C60-B60D886EEAEF}" type="parTrans" cxnId="{86DB035E-EE48-486F-A71D-2D384C575CCA}">
      <dgm:prSet/>
      <dgm:spPr/>
      <dgm:t>
        <a:bodyPr/>
        <a:lstStyle/>
        <a:p>
          <a:endParaRPr lang="cs-CZ"/>
        </a:p>
      </dgm:t>
    </dgm:pt>
    <dgm:pt modelId="{0C5BAE89-E89B-4695-ACAB-F0705FF405E2}" type="sibTrans" cxnId="{86DB035E-EE48-486F-A71D-2D384C575CCA}">
      <dgm:prSet/>
      <dgm:spPr/>
      <dgm:t>
        <a:bodyPr/>
        <a:lstStyle/>
        <a:p>
          <a:endParaRPr lang="cs-CZ"/>
        </a:p>
      </dgm:t>
    </dgm:pt>
    <dgm:pt modelId="{B57AB085-229F-437D-B783-3CBCD50C9A02}">
      <dgm:prSet phldrT="[Text]"/>
      <dgm:spPr/>
      <dgm:t>
        <a:bodyPr/>
        <a:lstStyle/>
        <a:p>
          <a:r>
            <a:rPr lang="cs-CZ" b="1" dirty="0" err="1" smtClean="0">
              <a:solidFill>
                <a:schemeClr val="tx1"/>
              </a:solidFill>
            </a:rPr>
            <a:t>Oligometa</a:t>
          </a:r>
          <a:r>
            <a:rPr lang="cs-CZ" b="1" dirty="0" smtClean="0">
              <a:solidFill>
                <a:schemeClr val="tx1"/>
              </a:solidFill>
            </a:rPr>
            <a:t>???</a:t>
          </a:r>
          <a:endParaRPr lang="cs-CZ" b="1" dirty="0">
            <a:solidFill>
              <a:schemeClr val="tx1"/>
            </a:solidFill>
          </a:endParaRPr>
        </a:p>
      </dgm:t>
    </dgm:pt>
    <dgm:pt modelId="{76058C1E-BB6D-425D-87B4-4F7D3CB16511}" type="parTrans" cxnId="{D5E1CBDF-5EAE-4339-88D9-A79B2EF85D3F}">
      <dgm:prSet/>
      <dgm:spPr/>
      <dgm:t>
        <a:bodyPr/>
        <a:lstStyle/>
        <a:p>
          <a:endParaRPr lang="cs-CZ"/>
        </a:p>
      </dgm:t>
    </dgm:pt>
    <dgm:pt modelId="{C24131DB-E353-443A-B962-747CAC2F657B}" type="sibTrans" cxnId="{D5E1CBDF-5EAE-4339-88D9-A79B2EF85D3F}">
      <dgm:prSet/>
      <dgm:spPr/>
      <dgm:t>
        <a:bodyPr/>
        <a:lstStyle/>
        <a:p>
          <a:endParaRPr lang="cs-CZ"/>
        </a:p>
      </dgm:t>
    </dgm:pt>
    <dgm:pt modelId="{2722FC0D-25B0-49E7-B7D1-7FAED734F47F}">
      <dgm:prSet phldrT="[Text]"/>
      <dgm:spPr/>
      <dgm:t>
        <a:bodyPr/>
        <a:lstStyle/>
        <a:p>
          <a:r>
            <a:rPr lang="cs-CZ" b="1" dirty="0" smtClean="0">
              <a:solidFill>
                <a:schemeClr val="tx1"/>
              </a:solidFill>
            </a:rPr>
            <a:t>KI pod 80</a:t>
          </a:r>
          <a:endParaRPr lang="cs-CZ" b="1" dirty="0">
            <a:solidFill>
              <a:schemeClr val="tx1"/>
            </a:solidFill>
          </a:endParaRPr>
        </a:p>
      </dgm:t>
    </dgm:pt>
    <dgm:pt modelId="{35A918D0-9D73-488B-A72D-515E145C60CE}" type="parTrans" cxnId="{1134808B-D9F4-4A7B-9890-9EA2F8233197}">
      <dgm:prSet/>
      <dgm:spPr/>
      <dgm:t>
        <a:bodyPr/>
        <a:lstStyle/>
        <a:p>
          <a:endParaRPr lang="cs-CZ"/>
        </a:p>
      </dgm:t>
    </dgm:pt>
    <dgm:pt modelId="{7812057B-FAE7-4F19-9153-519DB740ACB1}" type="sibTrans" cxnId="{1134808B-D9F4-4A7B-9890-9EA2F8233197}">
      <dgm:prSet/>
      <dgm:spPr/>
      <dgm:t>
        <a:bodyPr/>
        <a:lstStyle/>
        <a:p>
          <a:endParaRPr lang="cs-CZ"/>
        </a:p>
      </dgm:t>
    </dgm:pt>
    <dgm:pt modelId="{4BDDDCA3-2B35-4402-AD62-224B976540AB}" type="pres">
      <dgm:prSet presAssocID="{D8CB57A6-913E-48C1-9FDF-D30E55B483C9}" presName="outerComposite" presStyleCnt="0">
        <dgm:presLayoutVars>
          <dgm:chMax val="2"/>
          <dgm:animLvl val="lvl"/>
          <dgm:resizeHandles val="exact"/>
        </dgm:presLayoutVars>
      </dgm:prSet>
      <dgm:spPr/>
      <dgm:t>
        <a:bodyPr/>
        <a:lstStyle/>
        <a:p>
          <a:endParaRPr lang="cs-CZ"/>
        </a:p>
      </dgm:t>
    </dgm:pt>
    <dgm:pt modelId="{B82B56DD-9B78-4641-95ED-A9C8B69DC050}" type="pres">
      <dgm:prSet presAssocID="{D8CB57A6-913E-48C1-9FDF-D30E55B483C9}" presName="dummyMaxCanvas" presStyleCnt="0"/>
      <dgm:spPr/>
    </dgm:pt>
    <dgm:pt modelId="{F1D825C0-715D-49FD-B08E-0FB64CC96522}" type="pres">
      <dgm:prSet presAssocID="{D8CB57A6-913E-48C1-9FDF-D30E55B483C9}" presName="parentComposite" presStyleCnt="0"/>
      <dgm:spPr/>
    </dgm:pt>
    <dgm:pt modelId="{973ADB3F-1F28-4F6B-8E98-A752A673CE56}" type="pres">
      <dgm:prSet presAssocID="{D8CB57A6-913E-48C1-9FDF-D30E55B483C9}" presName="parent1" presStyleLbl="alignAccFollowNode1" presStyleIdx="0" presStyleCnt="4">
        <dgm:presLayoutVars>
          <dgm:chMax val="4"/>
        </dgm:presLayoutVars>
      </dgm:prSet>
      <dgm:spPr/>
      <dgm:t>
        <a:bodyPr/>
        <a:lstStyle/>
        <a:p>
          <a:endParaRPr lang="cs-CZ"/>
        </a:p>
      </dgm:t>
    </dgm:pt>
    <dgm:pt modelId="{0DC471E4-AEDE-4611-A46D-3E0742068A4B}" type="pres">
      <dgm:prSet presAssocID="{D8CB57A6-913E-48C1-9FDF-D30E55B483C9}" presName="parent2" presStyleLbl="alignAccFollowNode1" presStyleIdx="1" presStyleCnt="4">
        <dgm:presLayoutVars>
          <dgm:chMax val="4"/>
        </dgm:presLayoutVars>
      </dgm:prSet>
      <dgm:spPr/>
      <dgm:t>
        <a:bodyPr/>
        <a:lstStyle/>
        <a:p>
          <a:endParaRPr lang="cs-CZ"/>
        </a:p>
      </dgm:t>
    </dgm:pt>
    <dgm:pt modelId="{94204DF0-B5B4-4825-AAE1-4AE07EDB988B}" type="pres">
      <dgm:prSet presAssocID="{D8CB57A6-913E-48C1-9FDF-D30E55B483C9}" presName="childrenComposite" presStyleCnt="0"/>
      <dgm:spPr/>
    </dgm:pt>
    <dgm:pt modelId="{33C458AC-BA05-4C8B-AEEA-6290D26487E2}" type="pres">
      <dgm:prSet presAssocID="{D8CB57A6-913E-48C1-9FDF-D30E55B483C9}" presName="dummyMaxCanvas_ChildArea" presStyleCnt="0"/>
      <dgm:spPr/>
    </dgm:pt>
    <dgm:pt modelId="{5BC37126-09F8-4D8D-8AAB-5A8878C96559}" type="pres">
      <dgm:prSet presAssocID="{D8CB57A6-913E-48C1-9FDF-D30E55B483C9}" presName="fulcrum" presStyleLbl="alignAccFollowNode1" presStyleIdx="2" presStyleCnt="4"/>
      <dgm:spPr/>
    </dgm:pt>
    <dgm:pt modelId="{688538F5-5951-45F8-8B8C-8592BFC162C3}" type="pres">
      <dgm:prSet presAssocID="{D8CB57A6-913E-48C1-9FDF-D30E55B483C9}" presName="balance_43" presStyleLbl="alignAccFollowNode1" presStyleIdx="3" presStyleCnt="4">
        <dgm:presLayoutVars>
          <dgm:bulletEnabled val="1"/>
        </dgm:presLayoutVars>
      </dgm:prSet>
      <dgm:spPr/>
    </dgm:pt>
    <dgm:pt modelId="{FE784A95-85BB-41EA-94B4-843008C6CB83}" type="pres">
      <dgm:prSet presAssocID="{D8CB57A6-913E-48C1-9FDF-D30E55B483C9}" presName="left_43_1" presStyleLbl="node1" presStyleIdx="0" presStyleCnt="7">
        <dgm:presLayoutVars>
          <dgm:bulletEnabled val="1"/>
        </dgm:presLayoutVars>
      </dgm:prSet>
      <dgm:spPr/>
      <dgm:t>
        <a:bodyPr/>
        <a:lstStyle/>
        <a:p>
          <a:endParaRPr lang="cs-CZ"/>
        </a:p>
      </dgm:t>
    </dgm:pt>
    <dgm:pt modelId="{A6208147-EF38-4DF6-AD3C-EE882CAA9511}" type="pres">
      <dgm:prSet presAssocID="{D8CB57A6-913E-48C1-9FDF-D30E55B483C9}" presName="left_43_2" presStyleLbl="node1" presStyleIdx="1" presStyleCnt="7">
        <dgm:presLayoutVars>
          <dgm:bulletEnabled val="1"/>
        </dgm:presLayoutVars>
      </dgm:prSet>
      <dgm:spPr/>
      <dgm:t>
        <a:bodyPr/>
        <a:lstStyle/>
        <a:p>
          <a:endParaRPr lang="cs-CZ"/>
        </a:p>
      </dgm:t>
    </dgm:pt>
    <dgm:pt modelId="{8E0BF40D-6839-4148-8B67-6562AC3131AF}" type="pres">
      <dgm:prSet presAssocID="{D8CB57A6-913E-48C1-9FDF-D30E55B483C9}" presName="left_43_3" presStyleLbl="node1" presStyleIdx="2" presStyleCnt="7" custLinFactNeighborX="-1294" custLinFactNeighborY="6382">
        <dgm:presLayoutVars>
          <dgm:bulletEnabled val="1"/>
        </dgm:presLayoutVars>
      </dgm:prSet>
      <dgm:spPr/>
      <dgm:t>
        <a:bodyPr/>
        <a:lstStyle/>
        <a:p>
          <a:endParaRPr lang="cs-CZ"/>
        </a:p>
      </dgm:t>
    </dgm:pt>
    <dgm:pt modelId="{82DC476A-1983-4945-B548-920DA5DE5956}" type="pres">
      <dgm:prSet presAssocID="{D8CB57A6-913E-48C1-9FDF-D30E55B483C9}" presName="left_43_4" presStyleLbl="node1" presStyleIdx="3" presStyleCnt="7">
        <dgm:presLayoutVars>
          <dgm:bulletEnabled val="1"/>
        </dgm:presLayoutVars>
      </dgm:prSet>
      <dgm:spPr/>
      <dgm:t>
        <a:bodyPr/>
        <a:lstStyle/>
        <a:p>
          <a:endParaRPr lang="cs-CZ"/>
        </a:p>
      </dgm:t>
    </dgm:pt>
    <dgm:pt modelId="{381823DE-B166-491F-9D52-63BC89F4380A}" type="pres">
      <dgm:prSet presAssocID="{D8CB57A6-913E-48C1-9FDF-D30E55B483C9}" presName="right_43_1" presStyleLbl="node1" presStyleIdx="4" presStyleCnt="7">
        <dgm:presLayoutVars>
          <dgm:bulletEnabled val="1"/>
        </dgm:presLayoutVars>
      </dgm:prSet>
      <dgm:spPr/>
      <dgm:t>
        <a:bodyPr/>
        <a:lstStyle/>
        <a:p>
          <a:endParaRPr lang="cs-CZ"/>
        </a:p>
      </dgm:t>
    </dgm:pt>
    <dgm:pt modelId="{102C0DEE-FFCE-4EB7-89B1-D3BF676CE1E0}" type="pres">
      <dgm:prSet presAssocID="{D8CB57A6-913E-48C1-9FDF-D30E55B483C9}" presName="right_43_2" presStyleLbl="node1" presStyleIdx="5" presStyleCnt="7">
        <dgm:presLayoutVars>
          <dgm:bulletEnabled val="1"/>
        </dgm:presLayoutVars>
      </dgm:prSet>
      <dgm:spPr/>
      <dgm:t>
        <a:bodyPr/>
        <a:lstStyle/>
        <a:p>
          <a:endParaRPr lang="cs-CZ"/>
        </a:p>
      </dgm:t>
    </dgm:pt>
    <dgm:pt modelId="{A60E9A5F-42AF-4C83-B87E-6F6B3AD23628}" type="pres">
      <dgm:prSet presAssocID="{D8CB57A6-913E-48C1-9FDF-D30E55B483C9}" presName="right_43_3" presStyleLbl="node1" presStyleIdx="6" presStyleCnt="7">
        <dgm:presLayoutVars>
          <dgm:bulletEnabled val="1"/>
        </dgm:presLayoutVars>
      </dgm:prSet>
      <dgm:spPr/>
      <dgm:t>
        <a:bodyPr/>
        <a:lstStyle/>
        <a:p>
          <a:endParaRPr lang="cs-CZ"/>
        </a:p>
      </dgm:t>
    </dgm:pt>
  </dgm:ptLst>
  <dgm:cxnLst>
    <dgm:cxn modelId="{D5E1CBDF-5EAE-4339-88D9-A79B2EF85D3F}" srcId="{BC337B9D-943B-40FC-8531-2444049B576A}" destId="{B57AB085-229F-437D-B783-3CBCD50C9A02}" srcOrd="2" destOrd="0" parTransId="{76058C1E-BB6D-425D-87B4-4F7D3CB16511}" sibTransId="{C24131DB-E353-443A-B962-747CAC2F657B}"/>
    <dgm:cxn modelId="{88CAC3CB-A614-442A-9853-F5F64D5CA9C2}" type="presOf" srcId="{437A264A-2515-4DC8-B0D0-3A0673F46D3A}" destId="{0DC471E4-AEDE-4611-A46D-3E0742068A4B}" srcOrd="0" destOrd="0" presId="urn:microsoft.com/office/officeart/2005/8/layout/balance1"/>
    <dgm:cxn modelId="{EB55C760-C5AE-4F18-9876-73156572F53D}" type="presOf" srcId="{BC337B9D-943B-40FC-8531-2444049B576A}" destId="{973ADB3F-1F28-4F6B-8E98-A752A673CE56}" srcOrd="0" destOrd="0" presId="urn:microsoft.com/office/officeart/2005/8/layout/balance1"/>
    <dgm:cxn modelId="{8BE8FA05-1126-4C80-8499-46D01499EA04}" srcId="{D8CB57A6-913E-48C1-9FDF-D30E55B483C9}" destId="{437A264A-2515-4DC8-B0D0-3A0673F46D3A}" srcOrd="1" destOrd="0" parTransId="{3C1EF102-FC61-49FF-9AC0-D2CD04DCD2B4}" sibTransId="{F5940DB4-18EF-47D2-9DDF-DFCB859BFE9D}"/>
    <dgm:cxn modelId="{CCADDB37-9022-4CF2-8FB4-A7D25BDA2FB4}" type="presOf" srcId="{B57AB085-229F-437D-B783-3CBCD50C9A02}" destId="{8E0BF40D-6839-4148-8B67-6562AC3131AF}" srcOrd="0" destOrd="0" presId="urn:microsoft.com/office/officeart/2005/8/layout/balance1"/>
    <dgm:cxn modelId="{00951B1C-903A-4A08-90CA-58FFA7225273}" type="presOf" srcId="{D8CB57A6-913E-48C1-9FDF-D30E55B483C9}" destId="{4BDDDCA3-2B35-4402-AD62-224B976540AB}" srcOrd="0" destOrd="0" presId="urn:microsoft.com/office/officeart/2005/8/layout/balance1"/>
    <dgm:cxn modelId="{83160CE2-E91E-41B2-AED6-E827370F6F36}" type="presOf" srcId="{9FD58DDD-61CA-49D7-88BE-750DCCFD5E2F}" destId="{FE784A95-85BB-41EA-94B4-843008C6CB83}" srcOrd="0" destOrd="0" presId="urn:microsoft.com/office/officeart/2005/8/layout/balance1"/>
    <dgm:cxn modelId="{E6522F4B-7B35-431B-AF26-B686BB592A8B}" srcId="{BC337B9D-943B-40FC-8531-2444049B576A}" destId="{9FD58DDD-61CA-49D7-88BE-750DCCFD5E2F}" srcOrd="0" destOrd="0" parTransId="{D9C6897B-3C64-4787-B2E5-407DABFEE8AA}" sibTransId="{427941DC-FBF2-4DA5-BD05-A959A9F86899}"/>
    <dgm:cxn modelId="{BED7DEB1-89A8-4AD2-866A-467D89AEF979}" type="presOf" srcId="{2722FC0D-25B0-49E7-B7D1-7FAED734F47F}" destId="{82DC476A-1983-4945-B548-920DA5DE5956}" srcOrd="0" destOrd="0" presId="urn:microsoft.com/office/officeart/2005/8/layout/balance1"/>
    <dgm:cxn modelId="{C5C41BB3-F5D7-4E61-A81D-28D2A3063B80}" srcId="{437A264A-2515-4DC8-B0D0-3A0673F46D3A}" destId="{352D075F-2D17-423D-8435-A38D069C795C}" srcOrd="0" destOrd="0" parTransId="{4BE46975-FBA8-4B0D-BABD-4613387995F3}" sibTransId="{6102785D-CD3E-43DF-8C5D-3E521A922383}"/>
    <dgm:cxn modelId="{86DB035E-EE48-486F-A71D-2D384C575CCA}" srcId="{437A264A-2515-4DC8-B0D0-3A0673F46D3A}" destId="{A39C37C9-1F94-458B-A09F-B52BF2E37399}" srcOrd="2" destOrd="0" parTransId="{1AE08E4A-8D10-4A02-8C60-B60D886EEAEF}" sibTransId="{0C5BAE89-E89B-4695-ACAB-F0705FF405E2}"/>
    <dgm:cxn modelId="{3562D507-1D2B-457E-A69F-89AE06057254}" type="presOf" srcId="{352D075F-2D17-423D-8435-A38D069C795C}" destId="{381823DE-B166-491F-9D52-63BC89F4380A}" srcOrd="0" destOrd="0" presId="urn:microsoft.com/office/officeart/2005/8/layout/balance1"/>
    <dgm:cxn modelId="{A6E3BCAE-D088-4713-AF6D-0451C274D444}" srcId="{437A264A-2515-4DC8-B0D0-3A0673F46D3A}" destId="{105937AF-5910-4857-94E8-8D08094C0719}" srcOrd="1" destOrd="0" parTransId="{399310D5-B1BE-4C18-90AD-0E53B143C4F7}" sibTransId="{4B673327-B7E9-448D-98C0-85C4D76766AB}"/>
    <dgm:cxn modelId="{27EDC1F7-88F4-4F6E-9A3A-F2B5C1FA2169}" type="presOf" srcId="{D92F01BF-5DA5-41FB-B449-30B11C89CB29}" destId="{A6208147-EF38-4DF6-AD3C-EE882CAA9511}" srcOrd="0" destOrd="0" presId="urn:microsoft.com/office/officeart/2005/8/layout/balance1"/>
    <dgm:cxn modelId="{85EA5AA6-35FB-47D9-ADB4-0056352412E5}" srcId="{BC337B9D-943B-40FC-8531-2444049B576A}" destId="{D92F01BF-5DA5-41FB-B449-30B11C89CB29}" srcOrd="1" destOrd="0" parTransId="{A8E673AC-3CF5-4ED8-A1EE-4B6FF8EA321F}" sibTransId="{DD0424F3-5066-4DFA-860B-C4B809DF14A3}"/>
    <dgm:cxn modelId="{44DA0612-F6B5-4396-BE8F-7BF78F6C1602}" type="presOf" srcId="{A39C37C9-1F94-458B-A09F-B52BF2E37399}" destId="{A60E9A5F-42AF-4C83-B87E-6F6B3AD23628}" srcOrd="0" destOrd="0" presId="urn:microsoft.com/office/officeart/2005/8/layout/balance1"/>
    <dgm:cxn modelId="{2E0D313E-A7EA-4060-9B7E-179B95755942}" type="presOf" srcId="{105937AF-5910-4857-94E8-8D08094C0719}" destId="{102C0DEE-FFCE-4EB7-89B1-D3BF676CE1E0}" srcOrd="0" destOrd="0" presId="urn:microsoft.com/office/officeart/2005/8/layout/balance1"/>
    <dgm:cxn modelId="{C5DDF0DF-8636-498C-9C76-0D9F0F09EC10}" srcId="{D8CB57A6-913E-48C1-9FDF-D30E55B483C9}" destId="{BC337B9D-943B-40FC-8531-2444049B576A}" srcOrd="0" destOrd="0" parTransId="{F3B0EC95-DB9B-4244-A544-86D3DC82E0B3}" sibTransId="{DD41DEC6-4B85-42D9-8146-577E7C7DC7FD}"/>
    <dgm:cxn modelId="{1134808B-D9F4-4A7B-9890-9EA2F8233197}" srcId="{BC337B9D-943B-40FC-8531-2444049B576A}" destId="{2722FC0D-25B0-49E7-B7D1-7FAED734F47F}" srcOrd="3" destOrd="0" parTransId="{35A918D0-9D73-488B-A72D-515E145C60CE}" sibTransId="{7812057B-FAE7-4F19-9153-519DB740ACB1}"/>
    <dgm:cxn modelId="{660A1B47-704A-49B7-84D4-EA149636E25E}" type="presParOf" srcId="{4BDDDCA3-2B35-4402-AD62-224B976540AB}" destId="{B82B56DD-9B78-4641-95ED-A9C8B69DC050}" srcOrd="0" destOrd="0" presId="urn:microsoft.com/office/officeart/2005/8/layout/balance1"/>
    <dgm:cxn modelId="{D6093CEA-FAF3-4A85-98C7-74ACA4D4C2A9}" type="presParOf" srcId="{4BDDDCA3-2B35-4402-AD62-224B976540AB}" destId="{F1D825C0-715D-49FD-B08E-0FB64CC96522}" srcOrd="1" destOrd="0" presId="urn:microsoft.com/office/officeart/2005/8/layout/balance1"/>
    <dgm:cxn modelId="{6553D26B-1183-445F-AF1B-A565FD335C97}" type="presParOf" srcId="{F1D825C0-715D-49FD-B08E-0FB64CC96522}" destId="{973ADB3F-1F28-4F6B-8E98-A752A673CE56}" srcOrd="0" destOrd="0" presId="urn:microsoft.com/office/officeart/2005/8/layout/balance1"/>
    <dgm:cxn modelId="{A3298B20-C6B2-4C3F-A5F5-9F8213F895C5}" type="presParOf" srcId="{F1D825C0-715D-49FD-B08E-0FB64CC96522}" destId="{0DC471E4-AEDE-4611-A46D-3E0742068A4B}" srcOrd="1" destOrd="0" presId="urn:microsoft.com/office/officeart/2005/8/layout/balance1"/>
    <dgm:cxn modelId="{F8DAF24A-1142-4FAF-B40B-68E8A5485CC9}" type="presParOf" srcId="{4BDDDCA3-2B35-4402-AD62-224B976540AB}" destId="{94204DF0-B5B4-4825-AAE1-4AE07EDB988B}" srcOrd="2" destOrd="0" presId="urn:microsoft.com/office/officeart/2005/8/layout/balance1"/>
    <dgm:cxn modelId="{F1F78047-C510-4CEB-87F3-F2653B9ED9A0}" type="presParOf" srcId="{94204DF0-B5B4-4825-AAE1-4AE07EDB988B}" destId="{33C458AC-BA05-4C8B-AEEA-6290D26487E2}" srcOrd="0" destOrd="0" presId="urn:microsoft.com/office/officeart/2005/8/layout/balance1"/>
    <dgm:cxn modelId="{C606A0C5-1727-46D6-9602-8BEA9D4AA331}" type="presParOf" srcId="{94204DF0-B5B4-4825-AAE1-4AE07EDB988B}" destId="{5BC37126-09F8-4D8D-8AAB-5A8878C96559}" srcOrd="1" destOrd="0" presId="urn:microsoft.com/office/officeart/2005/8/layout/balance1"/>
    <dgm:cxn modelId="{AC494376-E3C3-4C7A-B1D9-E40F72074F97}" type="presParOf" srcId="{94204DF0-B5B4-4825-AAE1-4AE07EDB988B}" destId="{688538F5-5951-45F8-8B8C-8592BFC162C3}" srcOrd="2" destOrd="0" presId="urn:microsoft.com/office/officeart/2005/8/layout/balance1"/>
    <dgm:cxn modelId="{AB826601-C899-4903-9D84-EB4938BBCDBD}" type="presParOf" srcId="{94204DF0-B5B4-4825-AAE1-4AE07EDB988B}" destId="{FE784A95-85BB-41EA-94B4-843008C6CB83}" srcOrd="3" destOrd="0" presId="urn:microsoft.com/office/officeart/2005/8/layout/balance1"/>
    <dgm:cxn modelId="{F7544105-5F4D-4DD0-8DB5-3913E1397074}" type="presParOf" srcId="{94204DF0-B5B4-4825-AAE1-4AE07EDB988B}" destId="{A6208147-EF38-4DF6-AD3C-EE882CAA9511}" srcOrd="4" destOrd="0" presId="urn:microsoft.com/office/officeart/2005/8/layout/balance1"/>
    <dgm:cxn modelId="{85210428-79BB-4A77-8C00-9246B9EA56A4}" type="presParOf" srcId="{94204DF0-B5B4-4825-AAE1-4AE07EDB988B}" destId="{8E0BF40D-6839-4148-8B67-6562AC3131AF}" srcOrd="5" destOrd="0" presId="urn:microsoft.com/office/officeart/2005/8/layout/balance1"/>
    <dgm:cxn modelId="{28E254FD-3EDB-4F29-96A8-7EA8793C1E2D}" type="presParOf" srcId="{94204DF0-B5B4-4825-AAE1-4AE07EDB988B}" destId="{82DC476A-1983-4945-B548-920DA5DE5956}" srcOrd="6" destOrd="0" presId="urn:microsoft.com/office/officeart/2005/8/layout/balance1"/>
    <dgm:cxn modelId="{8BBC23F0-D4B9-4B64-8E06-5DFB46B29AC3}" type="presParOf" srcId="{94204DF0-B5B4-4825-AAE1-4AE07EDB988B}" destId="{381823DE-B166-491F-9D52-63BC89F4380A}" srcOrd="7" destOrd="0" presId="urn:microsoft.com/office/officeart/2005/8/layout/balance1"/>
    <dgm:cxn modelId="{17A6AFE3-DC2D-4CED-AAC3-21E73E0124E8}" type="presParOf" srcId="{94204DF0-B5B4-4825-AAE1-4AE07EDB988B}" destId="{102C0DEE-FFCE-4EB7-89B1-D3BF676CE1E0}" srcOrd="8" destOrd="0" presId="urn:microsoft.com/office/officeart/2005/8/layout/balance1"/>
    <dgm:cxn modelId="{3311B2A0-2D53-4743-9D81-3A67FF8A1A2F}" type="presParOf" srcId="{94204DF0-B5B4-4825-AAE1-4AE07EDB988B}" destId="{A60E9A5F-42AF-4C83-B87E-6F6B3AD23628}" srcOrd="9" destOrd="0" presId="urn:microsoft.com/office/officeart/2005/8/layout/balanc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6EC6E0-BDA4-4D7C-9B23-3C8F82D64F6C}" type="doc">
      <dgm:prSet loTypeId="urn:microsoft.com/office/officeart/2005/8/layout/vList5" loCatId="list" qsTypeId="urn:microsoft.com/office/officeart/2005/8/quickstyle/simple1" qsCatId="simple" csTypeId="urn:microsoft.com/office/officeart/2005/8/colors/colorful2" csCatId="colorful" phldr="1"/>
      <dgm:spPr/>
    </dgm:pt>
    <dgm:pt modelId="{3A1C1D84-EF8F-44E7-84BE-9D549C5B75C2}">
      <dgm:prSet phldrT="[Text]"/>
      <dgm:spPr/>
      <dgm:t>
        <a:bodyPr/>
        <a:lstStyle/>
        <a:p>
          <a:r>
            <a:rPr lang="cs-CZ" dirty="0" err="1" smtClean="0"/>
            <a:t>Myocet</a:t>
          </a:r>
          <a:endParaRPr lang="cs-CZ" dirty="0"/>
        </a:p>
      </dgm:t>
    </dgm:pt>
    <dgm:pt modelId="{DD6D32AD-2DA0-4CCD-AD17-569F12F5B5F8}" type="parTrans" cxnId="{FC603910-91C5-4058-9E05-A4B18442C02C}">
      <dgm:prSet/>
      <dgm:spPr/>
      <dgm:t>
        <a:bodyPr/>
        <a:lstStyle/>
        <a:p>
          <a:endParaRPr lang="cs-CZ"/>
        </a:p>
      </dgm:t>
    </dgm:pt>
    <dgm:pt modelId="{5BB94DAC-D591-480A-94AE-6DA3AE2D4D47}" type="sibTrans" cxnId="{FC603910-91C5-4058-9E05-A4B18442C02C}">
      <dgm:prSet/>
      <dgm:spPr/>
      <dgm:t>
        <a:bodyPr/>
        <a:lstStyle/>
        <a:p>
          <a:endParaRPr lang="cs-CZ"/>
        </a:p>
      </dgm:t>
    </dgm:pt>
    <dgm:pt modelId="{2BF1C9D3-7EAE-4696-B134-E1750BFE31A4}">
      <dgm:prSet phldrT="[Text]"/>
      <dgm:spPr/>
      <dgm:t>
        <a:bodyPr/>
        <a:lstStyle/>
        <a:p>
          <a:r>
            <a:rPr lang="cs-CZ" dirty="0" err="1" smtClean="0"/>
            <a:t>Abraxane</a:t>
          </a:r>
          <a:r>
            <a:rPr lang="cs-CZ" dirty="0" smtClean="0"/>
            <a:t> </a:t>
          </a:r>
          <a:endParaRPr lang="cs-CZ" dirty="0"/>
        </a:p>
      </dgm:t>
    </dgm:pt>
    <dgm:pt modelId="{BFC8FF57-B1C7-4CCE-B8B3-D33D01132125}" type="parTrans" cxnId="{347B3943-4C63-40C6-A82D-38C5A13F14BC}">
      <dgm:prSet/>
      <dgm:spPr/>
      <dgm:t>
        <a:bodyPr/>
        <a:lstStyle/>
        <a:p>
          <a:endParaRPr lang="cs-CZ"/>
        </a:p>
      </dgm:t>
    </dgm:pt>
    <dgm:pt modelId="{D6A2CC58-4794-47FA-8AF3-E0C9AA70EA7B}" type="sibTrans" cxnId="{347B3943-4C63-40C6-A82D-38C5A13F14BC}">
      <dgm:prSet/>
      <dgm:spPr/>
      <dgm:t>
        <a:bodyPr/>
        <a:lstStyle/>
        <a:p>
          <a:endParaRPr lang="cs-CZ"/>
        </a:p>
      </dgm:t>
    </dgm:pt>
    <dgm:pt modelId="{3AC5C25F-F6B5-4EA3-AB19-71A24A80F9BE}">
      <dgm:prSet phldrT="[Text]"/>
      <dgm:spPr/>
      <dgm:t>
        <a:bodyPr/>
        <a:lstStyle/>
        <a:p>
          <a:r>
            <a:rPr lang="cs-CZ" dirty="0" err="1" smtClean="0"/>
            <a:t>Halaven</a:t>
          </a:r>
          <a:endParaRPr lang="cs-CZ" dirty="0"/>
        </a:p>
      </dgm:t>
    </dgm:pt>
    <dgm:pt modelId="{B111FB17-F4FD-4DF7-8756-54921EC5F794}" type="parTrans" cxnId="{262D9EC6-ECD3-4206-BE59-830925120CA5}">
      <dgm:prSet/>
      <dgm:spPr/>
      <dgm:t>
        <a:bodyPr/>
        <a:lstStyle/>
        <a:p>
          <a:endParaRPr lang="cs-CZ"/>
        </a:p>
      </dgm:t>
    </dgm:pt>
    <dgm:pt modelId="{AB01EEE6-87C3-4B09-AC85-88EC5EE84889}" type="sibTrans" cxnId="{262D9EC6-ECD3-4206-BE59-830925120CA5}">
      <dgm:prSet/>
      <dgm:spPr/>
      <dgm:t>
        <a:bodyPr/>
        <a:lstStyle/>
        <a:p>
          <a:endParaRPr lang="cs-CZ"/>
        </a:p>
      </dgm:t>
    </dgm:pt>
    <dgm:pt modelId="{4316A4A9-D5E4-44EE-A19A-8FA56C30E23E}">
      <dgm:prSet phldrT="[Text]"/>
      <dgm:spPr/>
      <dgm:t>
        <a:bodyPr/>
        <a:lstStyle/>
        <a:p>
          <a:r>
            <a:rPr lang="cs-CZ" dirty="0" smtClean="0"/>
            <a:t>NVB</a:t>
          </a:r>
          <a:endParaRPr lang="cs-CZ" dirty="0"/>
        </a:p>
      </dgm:t>
    </dgm:pt>
    <dgm:pt modelId="{FE070F9D-C280-44D2-B12F-8A22525BD4BA}" type="parTrans" cxnId="{5A63D51B-9D96-47E3-A02C-F5F994333006}">
      <dgm:prSet/>
      <dgm:spPr/>
      <dgm:t>
        <a:bodyPr/>
        <a:lstStyle/>
        <a:p>
          <a:endParaRPr lang="cs-CZ"/>
        </a:p>
      </dgm:t>
    </dgm:pt>
    <dgm:pt modelId="{AEE9A673-0F77-435A-842B-E9CD619A6B4E}" type="sibTrans" cxnId="{5A63D51B-9D96-47E3-A02C-F5F994333006}">
      <dgm:prSet/>
      <dgm:spPr/>
      <dgm:t>
        <a:bodyPr/>
        <a:lstStyle/>
        <a:p>
          <a:endParaRPr lang="cs-CZ"/>
        </a:p>
      </dgm:t>
    </dgm:pt>
    <dgm:pt modelId="{7B63AF06-C3EA-4660-9D17-E9728148520B}">
      <dgm:prSet phldrT="[Text]"/>
      <dgm:spPr/>
      <dgm:t>
        <a:bodyPr/>
        <a:lstStyle/>
        <a:p>
          <a:r>
            <a:rPr lang="cs-CZ" dirty="0" smtClean="0"/>
            <a:t>CBDCA……</a:t>
          </a:r>
          <a:endParaRPr lang="cs-CZ" dirty="0"/>
        </a:p>
      </dgm:t>
    </dgm:pt>
    <dgm:pt modelId="{21F182CA-6F1C-4630-9B93-D797F6EA577E}" type="parTrans" cxnId="{291F31AE-1C04-4540-9E5C-5FF2D4A09D2F}">
      <dgm:prSet/>
      <dgm:spPr/>
      <dgm:t>
        <a:bodyPr/>
        <a:lstStyle/>
        <a:p>
          <a:endParaRPr lang="cs-CZ"/>
        </a:p>
      </dgm:t>
    </dgm:pt>
    <dgm:pt modelId="{02F8705A-DB42-47EA-A951-CAB26E5443F1}" type="sibTrans" cxnId="{291F31AE-1C04-4540-9E5C-5FF2D4A09D2F}">
      <dgm:prSet/>
      <dgm:spPr/>
      <dgm:t>
        <a:bodyPr/>
        <a:lstStyle/>
        <a:p>
          <a:endParaRPr lang="cs-CZ"/>
        </a:p>
      </dgm:t>
    </dgm:pt>
    <dgm:pt modelId="{53C34449-0A8E-41D9-8127-D38B8B8EB0C6}" type="pres">
      <dgm:prSet presAssocID="{E96EC6E0-BDA4-4D7C-9B23-3C8F82D64F6C}" presName="Name0" presStyleCnt="0">
        <dgm:presLayoutVars>
          <dgm:dir/>
          <dgm:animLvl val="lvl"/>
          <dgm:resizeHandles val="exact"/>
        </dgm:presLayoutVars>
      </dgm:prSet>
      <dgm:spPr/>
    </dgm:pt>
    <dgm:pt modelId="{EF6725AA-7ADF-4552-B9BD-E100F8331E7C}" type="pres">
      <dgm:prSet presAssocID="{3A1C1D84-EF8F-44E7-84BE-9D549C5B75C2}" presName="linNode" presStyleCnt="0"/>
      <dgm:spPr/>
    </dgm:pt>
    <dgm:pt modelId="{54F5769E-CD4F-4489-9B96-BC658349BF9A}" type="pres">
      <dgm:prSet presAssocID="{3A1C1D84-EF8F-44E7-84BE-9D549C5B75C2}" presName="parentText" presStyleLbl="node1" presStyleIdx="0" presStyleCnt="5">
        <dgm:presLayoutVars>
          <dgm:chMax val="1"/>
          <dgm:bulletEnabled val="1"/>
        </dgm:presLayoutVars>
      </dgm:prSet>
      <dgm:spPr/>
      <dgm:t>
        <a:bodyPr/>
        <a:lstStyle/>
        <a:p>
          <a:endParaRPr lang="sk-SK"/>
        </a:p>
      </dgm:t>
    </dgm:pt>
    <dgm:pt modelId="{95F80B86-08E7-4576-BA6D-FC014EE97AA4}" type="pres">
      <dgm:prSet presAssocID="{5BB94DAC-D591-480A-94AE-6DA3AE2D4D47}" presName="sp" presStyleCnt="0"/>
      <dgm:spPr/>
    </dgm:pt>
    <dgm:pt modelId="{4E26FDC8-48D5-4180-A551-3595D7CED0B0}" type="pres">
      <dgm:prSet presAssocID="{2BF1C9D3-7EAE-4696-B134-E1750BFE31A4}" presName="linNode" presStyleCnt="0"/>
      <dgm:spPr/>
    </dgm:pt>
    <dgm:pt modelId="{EF220A65-D76A-4A8D-9113-BCB44902F0B4}" type="pres">
      <dgm:prSet presAssocID="{2BF1C9D3-7EAE-4696-B134-E1750BFE31A4}" presName="parentText" presStyleLbl="node1" presStyleIdx="1" presStyleCnt="5">
        <dgm:presLayoutVars>
          <dgm:chMax val="1"/>
          <dgm:bulletEnabled val="1"/>
        </dgm:presLayoutVars>
      </dgm:prSet>
      <dgm:spPr/>
      <dgm:t>
        <a:bodyPr/>
        <a:lstStyle/>
        <a:p>
          <a:endParaRPr lang="sk-SK"/>
        </a:p>
      </dgm:t>
    </dgm:pt>
    <dgm:pt modelId="{54D68A74-206D-4AFD-8E5D-85BE2F8C7DB0}" type="pres">
      <dgm:prSet presAssocID="{D6A2CC58-4794-47FA-8AF3-E0C9AA70EA7B}" presName="sp" presStyleCnt="0"/>
      <dgm:spPr/>
    </dgm:pt>
    <dgm:pt modelId="{64F474EE-8307-4090-80B3-8A9580373FAE}" type="pres">
      <dgm:prSet presAssocID="{3AC5C25F-F6B5-4EA3-AB19-71A24A80F9BE}" presName="linNode" presStyleCnt="0"/>
      <dgm:spPr/>
    </dgm:pt>
    <dgm:pt modelId="{B0156C9C-2DEA-4BB5-9E68-1AC10D4FDFB1}" type="pres">
      <dgm:prSet presAssocID="{3AC5C25F-F6B5-4EA3-AB19-71A24A80F9BE}" presName="parentText" presStyleLbl="node1" presStyleIdx="2" presStyleCnt="5">
        <dgm:presLayoutVars>
          <dgm:chMax val="1"/>
          <dgm:bulletEnabled val="1"/>
        </dgm:presLayoutVars>
      </dgm:prSet>
      <dgm:spPr/>
      <dgm:t>
        <a:bodyPr/>
        <a:lstStyle/>
        <a:p>
          <a:endParaRPr lang="sk-SK"/>
        </a:p>
      </dgm:t>
    </dgm:pt>
    <dgm:pt modelId="{3ADB7B35-2879-4E89-A822-09E4BC893885}" type="pres">
      <dgm:prSet presAssocID="{AB01EEE6-87C3-4B09-AC85-88EC5EE84889}" presName="sp" presStyleCnt="0"/>
      <dgm:spPr/>
    </dgm:pt>
    <dgm:pt modelId="{BFCDAE95-7242-4A6D-B5EE-D400AEF409B7}" type="pres">
      <dgm:prSet presAssocID="{4316A4A9-D5E4-44EE-A19A-8FA56C30E23E}" presName="linNode" presStyleCnt="0"/>
      <dgm:spPr/>
    </dgm:pt>
    <dgm:pt modelId="{FD75E5CD-E903-415E-B61B-815D2A66F01D}" type="pres">
      <dgm:prSet presAssocID="{4316A4A9-D5E4-44EE-A19A-8FA56C30E23E}" presName="parentText" presStyleLbl="node1" presStyleIdx="3" presStyleCnt="5">
        <dgm:presLayoutVars>
          <dgm:chMax val="1"/>
          <dgm:bulletEnabled val="1"/>
        </dgm:presLayoutVars>
      </dgm:prSet>
      <dgm:spPr/>
      <dgm:t>
        <a:bodyPr/>
        <a:lstStyle/>
        <a:p>
          <a:endParaRPr lang="sk-SK"/>
        </a:p>
      </dgm:t>
    </dgm:pt>
    <dgm:pt modelId="{07649B7B-19AD-495B-AEB4-439D2B48CAF5}" type="pres">
      <dgm:prSet presAssocID="{AEE9A673-0F77-435A-842B-E9CD619A6B4E}" presName="sp" presStyleCnt="0"/>
      <dgm:spPr/>
    </dgm:pt>
    <dgm:pt modelId="{2B40A9CA-2D30-4CA7-9390-A6D3CBC07297}" type="pres">
      <dgm:prSet presAssocID="{7B63AF06-C3EA-4660-9D17-E9728148520B}" presName="linNode" presStyleCnt="0"/>
      <dgm:spPr/>
    </dgm:pt>
    <dgm:pt modelId="{4EEA2DAC-4975-43AD-B49F-E132527792CA}" type="pres">
      <dgm:prSet presAssocID="{7B63AF06-C3EA-4660-9D17-E9728148520B}" presName="parentText" presStyleLbl="node1" presStyleIdx="4" presStyleCnt="5">
        <dgm:presLayoutVars>
          <dgm:chMax val="1"/>
          <dgm:bulletEnabled val="1"/>
        </dgm:presLayoutVars>
      </dgm:prSet>
      <dgm:spPr/>
      <dgm:t>
        <a:bodyPr/>
        <a:lstStyle/>
        <a:p>
          <a:endParaRPr lang="sk-SK"/>
        </a:p>
      </dgm:t>
    </dgm:pt>
  </dgm:ptLst>
  <dgm:cxnLst>
    <dgm:cxn modelId="{262D9EC6-ECD3-4206-BE59-830925120CA5}" srcId="{E96EC6E0-BDA4-4D7C-9B23-3C8F82D64F6C}" destId="{3AC5C25F-F6B5-4EA3-AB19-71A24A80F9BE}" srcOrd="2" destOrd="0" parTransId="{B111FB17-F4FD-4DF7-8756-54921EC5F794}" sibTransId="{AB01EEE6-87C3-4B09-AC85-88EC5EE84889}"/>
    <dgm:cxn modelId="{FC603910-91C5-4058-9E05-A4B18442C02C}" srcId="{E96EC6E0-BDA4-4D7C-9B23-3C8F82D64F6C}" destId="{3A1C1D84-EF8F-44E7-84BE-9D549C5B75C2}" srcOrd="0" destOrd="0" parTransId="{DD6D32AD-2DA0-4CCD-AD17-569F12F5B5F8}" sibTransId="{5BB94DAC-D591-480A-94AE-6DA3AE2D4D47}"/>
    <dgm:cxn modelId="{EB160F55-643E-45EA-AFCD-250D097237CA}" type="presOf" srcId="{2BF1C9D3-7EAE-4696-B134-E1750BFE31A4}" destId="{EF220A65-D76A-4A8D-9113-BCB44902F0B4}" srcOrd="0" destOrd="0" presId="urn:microsoft.com/office/officeart/2005/8/layout/vList5"/>
    <dgm:cxn modelId="{347B3943-4C63-40C6-A82D-38C5A13F14BC}" srcId="{E96EC6E0-BDA4-4D7C-9B23-3C8F82D64F6C}" destId="{2BF1C9D3-7EAE-4696-B134-E1750BFE31A4}" srcOrd="1" destOrd="0" parTransId="{BFC8FF57-B1C7-4CCE-B8B3-D33D01132125}" sibTransId="{D6A2CC58-4794-47FA-8AF3-E0C9AA70EA7B}"/>
    <dgm:cxn modelId="{291F31AE-1C04-4540-9E5C-5FF2D4A09D2F}" srcId="{E96EC6E0-BDA4-4D7C-9B23-3C8F82D64F6C}" destId="{7B63AF06-C3EA-4660-9D17-E9728148520B}" srcOrd="4" destOrd="0" parTransId="{21F182CA-6F1C-4630-9B93-D797F6EA577E}" sibTransId="{02F8705A-DB42-47EA-A951-CAB26E5443F1}"/>
    <dgm:cxn modelId="{E840376E-1711-489D-B945-00DB40ED1BBD}" type="presOf" srcId="{3A1C1D84-EF8F-44E7-84BE-9D549C5B75C2}" destId="{54F5769E-CD4F-4489-9B96-BC658349BF9A}" srcOrd="0" destOrd="0" presId="urn:microsoft.com/office/officeart/2005/8/layout/vList5"/>
    <dgm:cxn modelId="{4075B843-5403-4B92-9C64-4B0B32DF394D}" type="presOf" srcId="{3AC5C25F-F6B5-4EA3-AB19-71A24A80F9BE}" destId="{B0156C9C-2DEA-4BB5-9E68-1AC10D4FDFB1}" srcOrd="0" destOrd="0" presId="urn:microsoft.com/office/officeart/2005/8/layout/vList5"/>
    <dgm:cxn modelId="{16B5FD88-ADC6-4AFE-A115-D0B2117E6D8E}" type="presOf" srcId="{7B63AF06-C3EA-4660-9D17-E9728148520B}" destId="{4EEA2DAC-4975-43AD-B49F-E132527792CA}" srcOrd="0" destOrd="0" presId="urn:microsoft.com/office/officeart/2005/8/layout/vList5"/>
    <dgm:cxn modelId="{5A63D51B-9D96-47E3-A02C-F5F994333006}" srcId="{E96EC6E0-BDA4-4D7C-9B23-3C8F82D64F6C}" destId="{4316A4A9-D5E4-44EE-A19A-8FA56C30E23E}" srcOrd="3" destOrd="0" parTransId="{FE070F9D-C280-44D2-B12F-8A22525BD4BA}" sibTransId="{AEE9A673-0F77-435A-842B-E9CD619A6B4E}"/>
    <dgm:cxn modelId="{AB145947-834F-447F-AAB6-1646FE54CA3A}" type="presOf" srcId="{E96EC6E0-BDA4-4D7C-9B23-3C8F82D64F6C}" destId="{53C34449-0A8E-41D9-8127-D38B8B8EB0C6}" srcOrd="0" destOrd="0" presId="urn:microsoft.com/office/officeart/2005/8/layout/vList5"/>
    <dgm:cxn modelId="{0A928597-EED6-4AB0-80A6-3A5BA1E8EBD0}" type="presOf" srcId="{4316A4A9-D5E4-44EE-A19A-8FA56C30E23E}" destId="{FD75E5CD-E903-415E-B61B-815D2A66F01D}" srcOrd="0" destOrd="0" presId="urn:microsoft.com/office/officeart/2005/8/layout/vList5"/>
    <dgm:cxn modelId="{3BC98B9A-390D-4740-855D-0DE28E3D94E5}" type="presParOf" srcId="{53C34449-0A8E-41D9-8127-D38B8B8EB0C6}" destId="{EF6725AA-7ADF-4552-B9BD-E100F8331E7C}" srcOrd="0" destOrd="0" presId="urn:microsoft.com/office/officeart/2005/8/layout/vList5"/>
    <dgm:cxn modelId="{0B40C6F9-F6A6-4669-BD1F-A118D6F478D3}" type="presParOf" srcId="{EF6725AA-7ADF-4552-B9BD-E100F8331E7C}" destId="{54F5769E-CD4F-4489-9B96-BC658349BF9A}" srcOrd="0" destOrd="0" presId="urn:microsoft.com/office/officeart/2005/8/layout/vList5"/>
    <dgm:cxn modelId="{EBC81386-2825-4E97-81DD-1390FAB7D217}" type="presParOf" srcId="{53C34449-0A8E-41D9-8127-D38B8B8EB0C6}" destId="{95F80B86-08E7-4576-BA6D-FC014EE97AA4}" srcOrd="1" destOrd="0" presId="urn:microsoft.com/office/officeart/2005/8/layout/vList5"/>
    <dgm:cxn modelId="{CEC989A0-CF25-45A3-A849-114709D6F9D7}" type="presParOf" srcId="{53C34449-0A8E-41D9-8127-D38B8B8EB0C6}" destId="{4E26FDC8-48D5-4180-A551-3595D7CED0B0}" srcOrd="2" destOrd="0" presId="urn:microsoft.com/office/officeart/2005/8/layout/vList5"/>
    <dgm:cxn modelId="{98E65375-CC47-4CFA-A3C6-7B4CD475E92C}" type="presParOf" srcId="{4E26FDC8-48D5-4180-A551-3595D7CED0B0}" destId="{EF220A65-D76A-4A8D-9113-BCB44902F0B4}" srcOrd="0" destOrd="0" presId="urn:microsoft.com/office/officeart/2005/8/layout/vList5"/>
    <dgm:cxn modelId="{078DF9EF-4C4C-41E9-9561-339A29347B21}" type="presParOf" srcId="{53C34449-0A8E-41D9-8127-D38B8B8EB0C6}" destId="{54D68A74-206D-4AFD-8E5D-85BE2F8C7DB0}" srcOrd="3" destOrd="0" presId="urn:microsoft.com/office/officeart/2005/8/layout/vList5"/>
    <dgm:cxn modelId="{EA8BCC72-640D-402E-A5DB-D7029A646EF9}" type="presParOf" srcId="{53C34449-0A8E-41D9-8127-D38B8B8EB0C6}" destId="{64F474EE-8307-4090-80B3-8A9580373FAE}" srcOrd="4" destOrd="0" presId="urn:microsoft.com/office/officeart/2005/8/layout/vList5"/>
    <dgm:cxn modelId="{BF152855-AAEC-4773-B12F-8F4DD905ED30}" type="presParOf" srcId="{64F474EE-8307-4090-80B3-8A9580373FAE}" destId="{B0156C9C-2DEA-4BB5-9E68-1AC10D4FDFB1}" srcOrd="0" destOrd="0" presId="urn:microsoft.com/office/officeart/2005/8/layout/vList5"/>
    <dgm:cxn modelId="{CDC31A99-1A80-4255-97E9-7C87AF811340}" type="presParOf" srcId="{53C34449-0A8E-41D9-8127-D38B8B8EB0C6}" destId="{3ADB7B35-2879-4E89-A822-09E4BC893885}" srcOrd="5" destOrd="0" presId="urn:microsoft.com/office/officeart/2005/8/layout/vList5"/>
    <dgm:cxn modelId="{C42832EE-BE0E-4D8D-873A-19810F4842D9}" type="presParOf" srcId="{53C34449-0A8E-41D9-8127-D38B8B8EB0C6}" destId="{BFCDAE95-7242-4A6D-B5EE-D400AEF409B7}" srcOrd="6" destOrd="0" presId="urn:microsoft.com/office/officeart/2005/8/layout/vList5"/>
    <dgm:cxn modelId="{9317A055-65CA-4364-9187-CFD95FEC2C40}" type="presParOf" srcId="{BFCDAE95-7242-4A6D-B5EE-D400AEF409B7}" destId="{FD75E5CD-E903-415E-B61B-815D2A66F01D}" srcOrd="0" destOrd="0" presId="urn:microsoft.com/office/officeart/2005/8/layout/vList5"/>
    <dgm:cxn modelId="{15E0A427-3AA9-49BD-83D5-45CFFEA1B430}" type="presParOf" srcId="{53C34449-0A8E-41D9-8127-D38B8B8EB0C6}" destId="{07649B7B-19AD-495B-AEB4-439D2B48CAF5}" srcOrd="7" destOrd="0" presId="urn:microsoft.com/office/officeart/2005/8/layout/vList5"/>
    <dgm:cxn modelId="{5E3CE127-1EAB-4BC7-8A3B-994B4BBFA265}" type="presParOf" srcId="{53C34449-0A8E-41D9-8127-D38B8B8EB0C6}" destId="{2B40A9CA-2D30-4CA7-9390-A6D3CBC07297}" srcOrd="8" destOrd="0" presId="urn:microsoft.com/office/officeart/2005/8/layout/vList5"/>
    <dgm:cxn modelId="{451E1847-A261-4B35-83A6-3A342DEE200C}" type="presParOf" srcId="{2B40A9CA-2D30-4CA7-9390-A6D3CBC07297}" destId="{4EEA2DAC-4975-43AD-B49F-E132527792CA}"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1C4841-6ED9-46FB-8E69-C273649A2343}"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cs-CZ"/>
        </a:p>
      </dgm:t>
    </dgm:pt>
    <dgm:pt modelId="{5CA86C62-7340-4426-82F5-46FD6C10219C}">
      <dgm:prSet phldrT="[Text]"/>
      <dgm:spPr>
        <a:scene3d>
          <a:camera prst="orthographicFront"/>
          <a:lightRig rig="threePt" dir="t"/>
        </a:scene3d>
        <a:sp3d>
          <a:bevelT/>
        </a:sp3d>
      </dgm:spPr>
      <dgm:t>
        <a:bodyPr/>
        <a:lstStyle/>
        <a:p>
          <a:r>
            <a:rPr lang="cs-CZ" b="1" dirty="0" smtClean="0">
              <a:solidFill>
                <a:srgbClr val="002060"/>
              </a:solidFill>
            </a:rPr>
            <a:t>ER+ </a:t>
          </a:r>
          <a:endParaRPr lang="cs-CZ" b="1" dirty="0">
            <a:solidFill>
              <a:srgbClr val="002060"/>
            </a:solidFill>
          </a:endParaRPr>
        </a:p>
      </dgm:t>
    </dgm:pt>
    <dgm:pt modelId="{B23768C2-4A50-4491-8DA2-3094A5B4B2A8}" type="parTrans" cxnId="{4C212A2E-08C2-4210-A797-08B93780CD94}">
      <dgm:prSet/>
      <dgm:spPr/>
      <dgm:t>
        <a:bodyPr/>
        <a:lstStyle/>
        <a:p>
          <a:endParaRPr lang="cs-CZ"/>
        </a:p>
      </dgm:t>
    </dgm:pt>
    <dgm:pt modelId="{55DB52D6-A808-45A2-9D61-0B5465BF4F24}" type="sibTrans" cxnId="{4C212A2E-08C2-4210-A797-08B93780CD94}">
      <dgm:prSet/>
      <dgm:spPr/>
      <dgm:t>
        <a:bodyPr/>
        <a:lstStyle/>
        <a:p>
          <a:endParaRPr lang="cs-CZ"/>
        </a:p>
      </dgm:t>
    </dgm:pt>
    <dgm:pt modelId="{E8391551-61BE-437C-B9D3-6A366CFC6739}">
      <dgm:prSet phldrT="[Text]"/>
      <dgm:spPr>
        <a:scene3d>
          <a:camera prst="orthographicFront"/>
          <a:lightRig rig="threePt" dir="t"/>
        </a:scene3d>
        <a:sp3d>
          <a:bevelT/>
        </a:sp3d>
      </dgm:spPr>
      <dgm:t>
        <a:bodyPr/>
        <a:lstStyle/>
        <a:p>
          <a:r>
            <a:rPr lang="cs-CZ" b="1" dirty="0" smtClean="0">
              <a:solidFill>
                <a:srgbClr val="002060"/>
              </a:solidFill>
            </a:rPr>
            <a:t>HER 0</a:t>
          </a:r>
          <a:endParaRPr lang="cs-CZ" b="1" dirty="0">
            <a:solidFill>
              <a:srgbClr val="002060"/>
            </a:solidFill>
          </a:endParaRPr>
        </a:p>
      </dgm:t>
    </dgm:pt>
    <dgm:pt modelId="{A9BFDFC7-1940-49B8-8D7D-16B5A503C886}" type="parTrans" cxnId="{EB8F0D95-C146-4750-8799-3D42458F5768}">
      <dgm:prSet/>
      <dgm:spPr/>
      <dgm:t>
        <a:bodyPr/>
        <a:lstStyle/>
        <a:p>
          <a:endParaRPr lang="cs-CZ"/>
        </a:p>
      </dgm:t>
    </dgm:pt>
    <dgm:pt modelId="{38E6887D-43B0-4C90-80ED-B99DC5376DF7}" type="sibTrans" cxnId="{EB8F0D95-C146-4750-8799-3D42458F5768}">
      <dgm:prSet/>
      <dgm:spPr/>
      <dgm:t>
        <a:bodyPr/>
        <a:lstStyle/>
        <a:p>
          <a:endParaRPr lang="cs-CZ"/>
        </a:p>
      </dgm:t>
    </dgm:pt>
    <dgm:pt modelId="{DC1B2BBD-8F23-459B-951C-345882474895}">
      <dgm:prSet phldrT="[Text]"/>
      <dgm:spPr>
        <a:scene3d>
          <a:camera prst="orthographicFront"/>
          <a:lightRig rig="threePt" dir="t"/>
        </a:scene3d>
        <a:sp3d>
          <a:bevelT/>
        </a:sp3d>
      </dgm:spPr>
      <dgm:t>
        <a:bodyPr/>
        <a:lstStyle/>
        <a:p>
          <a:r>
            <a:rPr lang="cs-CZ" b="1" dirty="0" smtClean="0">
              <a:solidFill>
                <a:srgbClr val="002060"/>
              </a:solidFill>
            </a:rPr>
            <a:t>Viscerální krize +</a:t>
          </a:r>
          <a:endParaRPr lang="cs-CZ" b="1" dirty="0">
            <a:solidFill>
              <a:srgbClr val="002060"/>
            </a:solidFill>
          </a:endParaRPr>
        </a:p>
      </dgm:t>
    </dgm:pt>
    <dgm:pt modelId="{E2FB7055-6C39-40F7-BD7F-EFC30576AA09}" type="parTrans" cxnId="{16B3CDCC-B65F-4A6D-9DE9-6B495DFD5FB1}">
      <dgm:prSet/>
      <dgm:spPr/>
      <dgm:t>
        <a:bodyPr/>
        <a:lstStyle/>
        <a:p>
          <a:endParaRPr lang="cs-CZ"/>
        </a:p>
      </dgm:t>
    </dgm:pt>
    <dgm:pt modelId="{C93320AD-8EAB-4A2E-97FD-96A59CD0163E}" type="sibTrans" cxnId="{16B3CDCC-B65F-4A6D-9DE9-6B495DFD5FB1}">
      <dgm:prSet/>
      <dgm:spPr/>
      <dgm:t>
        <a:bodyPr/>
        <a:lstStyle/>
        <a:p>
          <a:endParaRPr lang="cs-CZ"/>
        </a:p>
      </dgm:t>
    </dgm:pt>
    <dgm:pt modelId="{F0AC2467-80C3-46F9-A754-9CAB8DFBE778}">
      <dgm:prSet phldrT="[Text]" custT="1"/>
      <dgm:spPr>
        <a:scene3d>
          <a:camera prst="orthographicFront"/>
          <a:lightRig rig="threePt" dir="t"/>
        </a:scene3d>
        <a:sp3d>
          <a:bevelT/>
        </a:sp3d>
      </dgm:spPr>
      <dgm:t>
        <a:bodyPr/>
        <a:lstStyle/>
        <a:p>
          <a:r>
            <a:rPr lang="cs-CZ" sz="1100" b="1" dirty="0" smtClean="0">
              <a:solidFill>
                <a:srgbClr val="002060"/>
              </a:solidFill>
            </a:rPr>
            <a:t>HER + </a:t>
          </a:r>
          <a:endParaRPr lang="cs-CZ" sz="1100" b="1" dirty="0">
            <a:solidFill>
              <a:srgbClr val="002060"/>
            </a:solidFill>
          </a:endParaRPr>
        </a:p>
      </dgm:t>
    </dgm:pt>
    <dgm:pt modelId="{602ED966-79EF-47AE-8048-7F93885C8F0B}" type="parTrans" cxnId="{160ED437-0BF2-491E-ADE3-3EA0A69960FF}">
      <dgm:prSet/>
      <dgm:spPr/>
      <dgm:t>
        <a:bodyPr/>
        <a:lstStyle/>
        <a:p>
          <a:endParaRPr lang="cs-CZ"/>
        </a:p>
      </dgm:t>
    </dgm:pt>
    <dgm:pt modelId="{6B3775BF-85D7-457C-8F30-76A677F240DE}" type="sibTrans" cxnId="{160ED437-0BF2-491E-ADE3-3EA0A69960FF}">
      <dgm:prSet/>
      <dgm:spPr/>
      <dgm:t>
        <a:bodyPr/>
        <a:lstStyle/>
        <a:p>
          <a:endParaRPr lang="cs-CZ"/>
        </a:p>
      </dgm:t>
    </dgm:pt>
    <dgm:pt modelId="{DEE0B131-7A03-41E0-A9CB-089671A841CD}">
      <dgm:prSet phldrT="[Text]"/>
      <dgm:spPr>
        <a:scene3d>
          <a:camera prst="orthographicFront"/>
          <a:lightRig rig="threePt" dir="t"/>
        </a:scene3d>
        <a:sp3d>
          <a:bevelT/>
        </a:sp3d>
      </dgm:spPr>
      <dgm:t>
        <a:bodyPr/>
        <a:lstStyle/>
        <a:p>
          <a:r>
            <a:rPr lang="cs-CZ" b="1" dirty="0" smtClean="0">
              <a:solidFill>
                <a:srgbClr val="002060"/>
              </a:solidFill>
            </a:rPr>
            <a:t>Viscerální krize ne</a:t>
          </a:r>
          <a:endParaRPr lang="cs-CZ" b="1" dirty="0">
            <a:solidFill>
              <a:srgbClr val="002060"/>
            </a:solidFill>
          </a:endParaRPr>
        </a:p>
      </dgm:t>
    </dgm:pt>
    <dgm:pt modelId="{70289C13-B00E-4DDC-9FD3-A77A47B2EBD3}" type="parTrans" cxnId="{AEC0BCE5-C227-423A-93B7-1D3857B1FB3E}">
      <dgm:prSet/>
      <dgm:spPr/>
      <dgm:t>
        <a:bodyPr/>
        <a:lstStyle/>
        <a:p>
          <a:endParaRPr lang="cs-CZ"/>
        </a:p>
      </dgm:t>
    </dgm:pt>
    <dgm:pt modelId="{B18049A0-8575-4CB2-9ECB-7A1C201522F4}" type="sibTrans" cxnId="{AEC0BCE5-C227-423A-93B7-1D3857B1FB3E}">
      <dgm:prSet/>
      <dgm:spPr/>
      <dgm:t>
        <a:bodyPr/>
        <a:lstStyle/>
        <a:p>
          <a:endParaRPr lang="cs-CZ"/>
        </a:p>
      </dgm:t>
    </dgm:pt>
    <dgm:pt modelId="{4C05DE61-0AC7-43C5-A56B-9433C332FE91}">
      <dgm:prSet phldrT="[Text]"/>
      <dgm:spPr>
        <a:scene3d>
          <a:camera prst="orthographicFront"/>
          <a:lightRig rig="threePt" dir="t"/>
        </a:scene3d>
        <a:sp3d>
          <a:bevelT/>
        </a:sp3d>
      </dgm:spPr>
      <dgm:t>
        <a:bodyPr/>
        <a:lstStyle/>
        <a:p>
          <a:r>
            <a:rPr lang="cs-CZ" b="1" dirty="0" err="1" smtClean="0">
              <a:solidFill>
                <a:srgbClr val="002060"/>
              </a:solidFill>
            </a:rPr>
            <a:t>Chemo</a:t>
          </a:r>
          <a:r>
            <a:rPr lang="cs-CZ" b="1" dirty="0" smtClean="0">
              <a:solidFill>
                <a:srgbClr val="002060"/>
              </a:solidFill>
            </a:rPr>
            <a:t>?</a:t>
          </a:r>
          <a:endParaRPr lang="cs-CZ" b="1" dirty="0">
            <a:solidFill>
              <a:srgbClr val="002060"/>
            </a:solidFill>
          </a:endParaRPr>
        </a:p>
      </dgm:t>
    </dgm:pt>
    <dgm:pt modelId="{4D67CED7-268A-44AA-8C37-B02BDE3C7F1B}" type="parTrans" cxnId="{C0351D86-796E-4CA5-BD53-A47827D50ED9}">
      <dgm:prSet/>
      <dgm:spPr/>
      <dgm:t>
        <a:bodyPr/>
        <a:lstStyle/>
        <a:p>
          <a:endParaRPr lang="cs-CZ"/>
        </a:p>
      </dgm:t>
    </dgm:pt>
    <dgm:pt modelId="{FD3548C4-02D0-418A-9372-F3D0C48437D8}" type="sibTrans" cxnId="{C0351D86-796E-4CA5-BD53-A47827D50ED9}">
      <dgm:prSet/>
      <dgm:spPr/>
      <dgm:t>
        <a:bodyPr/>
        <a:lstStyle/>
        <a:p>
          <a:endParaRPr lang="cs-CZ"/>
        </a:p>
      </dgm:t>
    </dgm:pt>
    <dgm:pt modelId="{AB27C9BC-E304-4D4F-82BC-D932DB9590ED}">
      <dgm:prSet phldrT="[Text]"/>
      <dgm:spPr>
        <a:scene3d>
          <a:camera prst="orthographicFront"/>
          <a:lightRig rig="threePt" dir="t"/>
        </a:scene3d>
        <a:sp3d>
          <a:bevelT/>
        </a:sp3d>
      </dgm:spPr>
      <dgm:t>
        <a:bodyPr/>
        <a:lstStyle/>
        <a:p>
          <a:r>
            <a:rPr lang="cs-CZ" b="1" dirty="0" smtClean="0">
              <a:solidFill>
                <a:srgbClr val="002060"/>
              </a:solidFill>
            </a:rPr>
            <a:t>Klinická studie</a:t>
          </a:r>
          <a:endParaRPr lang="cs-CZ" b="1" dirty="0">
            <a:solidFill>
              <a:srgbClr val="002060"/>
            </a:solidFill>
          </a:endParaRPr>
        </a:p>
      </dgm:t>
    </dgm:pt>
    <dgm:pt modelId="{2704F720-13A0-41F5-8F2C-5C3870E90922}" type="parTrans" cxnId="{D4B628DE-7C63-43E1-B9C6-605F98A9AEF0}">
      <dgm:prSet/>
      <dgm:spPr/>
      <dgm:t>
        <a:bodyPr/>
        <a:lstStyle/>
        <a:p>
          <a:endParaRPr lang="cs-CZ"/>
        </a:p>
      </dgm:t>
    </dgm:pt>
    <dgm:pt modelId="{CDE88719-75A5-4BB5-BF6C-C522C7EF702F}" type="sibTrans" cxnId="{D4B628DE-7C63-43E1-B9C6-605F98A9AEF0}">
      <dgm:prSet/>
      <dgm:spPr/>
      <dgm:t>
        <a:bodyPr/>
        <a:lstStyle/>
        <a:p>
          <a:endParaRPr lang="cs-CZ"/>
        </a:p>
      </dgm:t>
    </dgm:pt>
    <dgm:pt modelId="{DF00E556-9076-469C-960E-E232806E7157}">
      <dgm:prSet phldrT="[Text]"/>
      <dgm:spPr>
        <a:scene3d>
          <a:camera prst="orthographicFront"/>
          <a:lightRig rig="threePt" dir="t"/>
        </a:scene3d>
        <a:sp3d>
          <a:bevelT/>
        </a:sp3d>
      </dgm:spPr>
      <dgm:t>
        <a:bodyPr/>
        <a:lstStyle/>
        <a:p>
          <a:r>
            <a:rPr lang="cs-CZ" b="1" dirty="0" smtClean="0">
              <a:solidFill>
                <a:srgbClr val="002060"/>
              </a:solidFill>
            </a:rPr>
            <a:t>Stop </a:t>
          </a:r>
          <a:r>
            <a:rPr lang="cs-CZ" b="1" dirty="0" err="1" smtClean="0">
              <a:solidFill>
                <a:srgbClr val="002060"/>
              </a:solidFill>
            </a:rPr>
            <a:t>adjuvance</a:t>
          </a:r>
          <a:r>
            <a:rPr lang="cs-CZ" b="1" dirty="0" smtClean="0">
              <a:solidFill>
                <a:srgbClr val="002060"/>
              </a:solidFill>
            </a:rPr>
            <a:t>  více než 12m</a:t>
          </a:r>
          <a:endParaRPr lang="cs-CZ" b="1" dirty="0">
            <a:solidFill>
              <a:srgbClr val="002060"/>
            </a:solidFill>
          </a:endParaRPr>
        </a:p>
      </dgm:t>
    </dgm:pt>
    <dgm:pt modelId="{C817612B-C3A7-423F-AFDB-9945FBE2A206}" type="parTrans" cxnId="{DB754B51-59AE-4CD0-AC89-13464E76874D}">
      <dgm:prSet/>
      <dgm:spPr/>
      <dgm:t>
        <a:bodyPr/>
        <a:lstStyle/>
        <a:p>
          <a:endParaRPr lang="cs-CZ"/>
        </a:p>
      </dgm:t>
    </dgm:pt>
    <dgm:pt modelId="{B5019A7B-6F02-4CDB-8129-DFCD83406933}" type="sibTrans" cxnId="{DB754B51-59AE-4CD0-AC89-13464E76874D}">
      <dgm:prSet/>
      <dgm:spPr/>
      <dgm:t>
        <a:bodyPr/>
        <a:lstStyle/>
        <a:p>
          <a:endParaRPr lang="cs-CZ"/>
        </a:p>
      </dgm:t>
    </dgm:pt>
    <dgm:pt modelId="{4D89F0A3-B1E3-47D9-925B-C349FDDF5DB6}">
      <dgm:prSet phldrT="[Text]"/>
      <dgm:spPr>
        <a:scene3d>
          <a:camera prst="orthographicFront"/>
          <a:lightRig rig="threePt" dir="t"/>
        </a:scene3d>
        <a:sp3d>
          <a:bevelT/>
        </a:sp3d>
      </dgm:spPr>
      <dgm:t>
        <a:bodyPr/>
        <a:lstStyle/>
        <a:p>
          <a:r>
            <a:rPr lang="cs-CZ" b="1" dirty="0" smtClean="0">
              <a:solidFill>
                <a:srgbClr val="002060"/>
              </a:solidFill>
            </a:rPr>
            <a:t>Stop </a:t>
          </a:r>
          <a:r>
            <a:rPr lang="cs-CZ" b="1" dirty="0" err="1" smtClean="0">
              <a:solidFill>
                <a:srgbClr val="002060"/>
              </a:solidFill>
            </a:rPr>
            <a:t>adjuvance</a:t>
          </a:r>
          <a:r>
            <a:rPr lang="cs-CZ" b="1" dirty="0" smtClean="0">
              <a:solidFill>
                <a:srgbClr val="002060"/>
              </a:solidFill>
            </a:rPr>
            <a:t> méně než 12m-rezistence</a:t>
          </a:r>
          <a:endParaRPr lang="cs-CZ" b="1" dirty="0">
            <a:solidFill>
              <a:srgbClr val="002060"/>
            </a:solidFill>
          </a:endParaRPr>
        </a:p>
      </dgm:t>
    </dgm:pt>
    <dgm:pt modelId="{2A7EADE2-6F3B-4ED2-80A5-28F4CF374127}" type="parTrans" cxnId="{CCD56C6D-0677-4F12-A4BD-8BD16BD1BE1D}">
      <dgm:prSet/>
      <dgm:spPr/>
      <dgm:t>
        <a:bodyPr/>
        <a:lstStyle/>
        <a:p>
          <a:endParaRPr lang="cs-CZ"/>
        </a:p>
      </dgm:t>
    </dgm:pt>
    <dgm:pt modelId="{2D2F31DD-4106-435E-B120-A8606EB2F4B3}" type="sibTrans" cxnId="{CCD56C6D-0677-4F12-A4BD-8BD16BD1BE1D}">
      <dgm:prSet/>
      <dgm:spPr/>
      <dgm:t>
        <a:bodyPr/>
        <a:lstStyle/>
        <a:p>
          <a:endParaRPr lang="cs-CZ"/>
        </a:p>
      </dgm:t>
    </dgm:pt>
    <dgm:pt modelId="{505336F6-CA19-4BE6-B724-0AB590955FE1}">
      <dgm:prSet phldrT="[Text]" custT="1"/>
      <dgm:spPr>
        <a:scene3d>
          <a:camera prst="orthographicFront"/>
          <a:lightRig rig="threePt" dir="t"/>
        </a:scene3d>
        <a:sp3d>
          <a:bevelT/>
        </a:sp3d>
      </dgm:spPr>
      <dgm:t>
        <a:bodyPr/>
        <a:lstStyle/>
        <a:p>
          <a:r>
            <a:rPr lang="cs-CZ" sz="1100" b="1" dirty="0" smtClean="0">
              <a:solidFill>
                <a:srgbClr val="002060"/>
              </a:solidFill>
            </a:rPr>
            <a:t>PS 0-1</a:t>
          </a:r>
          <a:endParaRPr lang="cs-CZ" sz="1100" b="1" dirty="0">
            <a:solidFill>
              <a:srgbClr val="002060"/>
            </a:solidFill>
          </a:endParaRPr>
        </a:p>
      </dgm:t>
    </dgm:pt>
    <dgm:pt modelId="{0AF27D6B-5D50-4C71-992A-C091849A4820}" type="parTrans" cxnId="{872A458D-EE0A-4591-B4FC-22B72BE1F0A2}">
      <dgm:prSet/>
      <dgm:spPr/>
      <dgm:t>
        <a:bodyPr/>
        <a:lstStyle/>
        <a:p>
          <a:endParaRPr lang="cs-CZ"/>
        </a:p>
      </dgm:t>
    </dgm:pt>
    <dgm:pt modelId="{6C6A6C78-CBD7-41CD-8A7C-C04380E5FC5A}" type="sibTrans" cxnId="{872A458D-EE0A-4591-B4FC-22B72BE1F0A2}">
      <dgm:prSet/>
      <dgm:spPr/>
      <dgm:t>
        <a:bodyPr/>
        <a:lstStyle/>
        <a:p>
          <a:endParaRPr lang="cs-CZ"/>
        </a:p>
      </dgm:t>
    </dgm:pt>
    <dgm:pt modelId="{66197874-B3A0-4C8E-96E7-3B2050CD9B80}">
      <dgm:prSet phldrT="[Text]" custT="1"/>
      <dgm:spPr>
        <a:scene3d>
          <a:camera prst="orthographicFront"/>
          <a:lightRig rig="threePt" dir="t"/>
        </a:scene3d>
        <a:sp3d>
          <a:bevelT/>
        </a:sp3d>
      </dgm:spPr>
      <dgm:t>
        <a:bodyPr/>
        <a:lstStyle/>
        <a:p>
          <a:r>
            <a:rPr lang="cs-CZ" sz="1100" b="1" dirty="0" smtClean="0">
              <a:solidFill>
                <a:srgbClr val="002060"/>
              </a:solidFill>
            </a:rPr>
            <a:t>PS2 nebo nesplňuje kritéria </a:t>
          </a:r>
          <a:r>
            <a:rPr lang="cs-CZ" sz="1100" b="1" dirty="0" err="1" smtClean="0">
              <a:solidFill>
                <a:srgbClr val="002060"/>
              </a:solidFill>
            </a:rPr>
            <a:t>perjety</a:t>
          </a:r>
          <a:r>
            <a:rPr lang="cs-CZ" sz="1100" b="1" dirty="0" smtClean="0">
              <a:solidFill>
                <a:srgbClr val="002060"/>
              </a:solidFill>
            </a:rPr>
            <a:t> </a:t>
          </a:r>
          <a:endParaRPr lang="cs-CZ" sz="1100" b="1" dirty="0">
            <a:solidFill>
              <a:srgbClr val="002060"/>
            </a:solidFill>
          </a:endParaRPr>
        </a:p>
      </dgm:t>
    </dgm:pt>
    <dgm:pt modelId="{C4B8CAD0-23E7-4C1A-B42D-E598F6E877E8}" type="parTrans" cxnId="{F0D8F79A-FF05-4BAC-A183-2F6EC7EACE6D}">
      <dgm:prSet/>
      <dgm:spPr/>
      <dgm:t>
        <a:bodyPr/>
        <a:lstStyle/>
        <a:p>
          <a:endParaRPr lang="cs-CZ"/>
        </a:p>
      </dgm:t>
    </dgm:pt>
    <dgm:pt modelId="{CD8C7C17-4191-4527-9C0F-E469EA1FC0F4}" type="sibTrans" cxnId="{F0D8F79A-FF05-4BAC-A183-2F6EC7EACE6D}">
      <dgm:prSet/>
      <dgm:spPr/>
      <dgm:t>
        <a:bodyPr/>
        <a:lstStyle/>
        <a:p>
          <a:endParaRPr lang="cs-CZ"/>
        </a:p>
      </dgm:t>
    </dgm:pt>
    <dgm:pt modelId="{2F9EF446-ACCC-4882-874B-E9AD36665EBF}">
      <dgm:prSet phldrT="[Text]" custT="1"/>
      <dgm:spPr>
        <a:scene3d>
          <a:camera prst="orthographicFront"/>
          <a:lightRig rig="threePt" dir="t"/>
        </a:scene3d>
        <a:sp3d>
          <a:bevelT/>
        </a:sp3d>
      </dgm:spPr>
      <dgm:t>
        <a:bodyPr/>
        <a:lstStyle/>
        <a:p>
          <a:r>
            <a:rPr lang="cs-CZ" sz="1100" b="1" dirty="0" smtClean="0">
              <a:solidFill>
                <a:srgbClr val="002060"/>
              </a:solidFill>
            </a:rPr>
            <a:t>Meta CNS</a:t>
          </a:r>
          <a:endParaRPr lang="cs-CZ" sz="1100" b="1" dirty="0">
            <a:solidFill>
              <a:srgbClr val="002060"/>
            </a:solidFill>
          </a:endParaRPr>
        </a:p>
      </dgm:t>
    </dgm:pt>
    <dgm:pt modelId="{11754362-CBE6-4895-8350-8597A2647EFF}" type="parTrans" cxnId="{A4A9B21E-E2CD-45D9-AE2A-342703725005}">
      <dgm:prSet/>
      <dgm:spPr/>
      <dgm:t>
        <a:bodyPr/>
        <a:lstStyle/>
        <a:p>
          <a:endParaRPr lang="cs-CZ"/>
        </a:p>
      </dgm:t>
    </dgm:pt>
    <dgm:pt modelId="{C2F8C6C9-FEFA-4FB9-8FB1-B8493CF1BFA7}" type="sibTrans" cxnId="{A4A9B21E-E2CD-45D9-AE2A-342703725005}">
      <dgm:prSet/>
      <dgm:spPr/>
      <dgm:t>
        <a:bodyPr/>
        <a:lstStyle/>
        <a:p>
          <a:endParaRPr lang="cs-CZ"/>
        </a:p>
      </dgm:t>
    </dgm:pt>
    <dgm:pt modelId="{533D2CAD-B314-4EE7-B62A-15561911BFAD}">
      <dgm:prSet phldrT="[Text]" custT="1"/>
      <dgm:spPr>
        <a:scene3d>
          <a:camera prst="orthographicFront"/>
          <a:lightRig rig="threePt" dir="t"/>
        </a:scene3d>
        <a:sp3d>
          <a:bevelT/>
        </a:sp3d>
      </dgm:spPr>
      <dgm:t>
        <a:bodyPr/>
        <a:lstStyle/>
        <a:p>
          <a:r>
            <a:rPr lang="cs-CZ" sz="1100" b="1" dirty="0" err="1" smtClean="0">
              <a:solidFill>
                <a:srgbClr val="002060"/>
              </a:solidFill>
            </a:rPr>
            <a:t>Perjeta</a:t>
          </a:r>
          <a:r>
            <a:rPr lang="cs-CZ" sz="1100" b="1" dirty="0" smtClean="0">
              <a:solidFill>
                <a:srgbClr val="002060"/>
              </a:solidFill>
            </a:rPr>
            <a:t> +</a:t>
          </a:r>
          <a:r>
            <a:rPr lang="cs-CZ" sz="1100" b="1" dirty="0" err="1" smtClean="0">
              <a:solidFill>
                <a:srgbClr val="002060"/>
              </a:solidFill>
            </a:rPr>
            <a:t>Herceptin</a:t>
          </a:r>
          <a:r>
            <a:rPr lang="cs-CZ" sz="1100" b="1" dirty="0" smtClean="0">
              <a:solidFill>
                <a:srgbClr val="002060"/>
              </a:solidFill>
            </a:rPr>
            <a:t> + </a:t>
          </a:r>
          <a:r>
            <a:rPr lang="cs-CZ" sz="1100" b="1" dirty="0" err="1" smtClean="0">
              <a:solidFill>
                <a:srgbClr val="002060"/>
              </a:solidFill>
            </a:rPr>
            <a:t>Docetaxel</a:t>
          </a:r>
          <a:endParaRPr lang="cs-CZ" sz="1100" b="1" dirty="0">
            <a:solidFill>
              <a:srgbClr val="002060"/>
            </a:solidFill>
          </a:endParaRPr>
        </a:p>
      </dgm:t>
    </dgm:pt>
    <dgm:pt modelId="{22497AB8-F794-4EE7-AD00-6D0D5EA433A1}" type="parTrans" cxnId="{3355E833-8031-4EB7-A680-21F85C6CA2C3}">
      <dgm:prSet/>
      <dgm:spPr/>
      <dgm:t>
        <a:bodyPr/>
        <a:lstStyle/>
        <a:p>
          <a:endParaRPr lang="cs-CZ"/>
        </a:p>
      </dgm:t>
    </dgm:pt>
    <dgm:pt modelId="{08367EAB-4CDB-4BEA-AE00-827835C0BF35}" type="sibTrans" cxnId="{3355E833-8031-4EB7-A680-21F85C6CA2C3}">
      <dgm:prSet/>
      <dgm:spPr/>
      <dgm:t>
        <a:bodyPr/>
        <a:lstStyle/>
        <a:p>
          <a:endParaRPr lang="cs-CZ"/>
        </a:p>
      </dgm:t>
    </dgm:pt>
    <dgm:pt modelId="{3694E34E-7929-487B-96C4-C01997932354}">
      <dgm:prSet phldrT="[Text]" custT="1"/>
      <dgm:spPr>
        <a:scene3d>
          <a:camera prst="orthographicFront"/>
          <a:lightRig rig="threePt" dir="t"/>
        </a:scene3d>
        <a:sp3d>
          <a:bevelT/>
        </a:sp3d>
      </dgm:spPr>
      <dgm:t>
        <a:bodyPr/>
        <a:lstStyle/>
        <a:p>
          <a:r>
            <a:rPr lang="cs-CZ" sz="1100" b="1" dirty="0" err="1" smtClean="0">
              <a:solidFill>
                <a:srgbClr val="002060"/>
              </a:solidFill>
            </a:rPr>
            <a:t>Herceptin</a:t>
          </a:r>
          <a:r>
            <a:rPr lang="cs-CZ" sz="1100" b="1" dirty="0" smtClean="0">
              <a:solidFill>
                <a:srgbClr val="002060"/>
              </a:solidFill>
            </a:rPr>
            <a:t>+ AI</a:t>
          </a:r>
          <a:endParaRPr lang="cs-CZ" sz="1100" b="1" dirty="0">
            <a:solidFill>
              <a:srgbClr val="002060"/>
            </a:solidFill>
          </a:endParaRPr>
        </a:p>
      </dgm:t>
    </dgm:pt>
    <dgm:pt modelId="{D2929444-2E6D-44BF-9FC0-8D8F6264F5D5}" type="parTrans" cxnId="{EAB4B4EF-93D3-4FC4-B3B1-59BB040EA4ED}">
      <dgm:prSet/>
      <dgm:spPr/>
      <dgm:t>
        <a:bodyPr/>
        <a:lstStyle/>
        <a:p>
          <a:endParaRPr lang="cs-CZ"/>
        </a:p>
      </dgm:t>
    </dgm:pt>
    <dgm:pt modelId="{25A04C9C-FF4E-4814-995F-CBB838BF9396}" type="sibTrans" cxnId="{EAB4B4EF-93D3-4FC4-B3B1-59BB040EA4ED}">
      <dgm:prSet/>
      <dgm:spPr/>
      <dgm:t>
        <a:bodyPr/>
        <a:lstStyle/>
        <a:p>
          <a:endParaRPr lang="cs-CZ"/>
        </a:p>
      </dgm:t>
    </dgm:pt>
    <dgm:pt modelId="{2DBBEF1C-AF31-4510-99A8-B9EA8DF9F2D1}">
      <dgm:prSet phldrT="[Text]" custT="1"/>
      <dgm:spPr>
        <a:solidFill>
          <a:srgbClr val="FFFF00"/>
        </a:solidFill>
        <a:scene3d>
          <a:camera prst="orthographicFront"/>
          <a:lightRig rig="threePt" dir="t"/>
        </a:scene3d>
        <a:sp3d>
          <a:bevelT/>
        </a:sp3d>
      </dgm:spPr>
      <dgm:t>
        <a:bodyPr/>
        <a:lstStyle/>
        <a:p>
          <a:r>
            <a:rPr lang="cs-CZ" sz="1100" b="1" dirty="0" smtClean="0">
              <a:solidFill>
                <a:srgbClr val="002060"/>
              </a:solidFill>
            </a:rPr>
            <a:t>RT ,SRT nebo </a:t>
          </a:r>
          <a:r>
            <a:rPr lang="cs-CZ" sz="1100" b="1" dirty="0" err="1" smtClean="0">
              <a:solidFill>
                <a:srgbClr val="002060"/>
              </a:solidFill>
            </a:rPr>
            <a:t>gammanůž</a:t>
          </a:r>
          <a:endParaRPr lang="cs-CZ" sz="1100" b="1" dirty="0">
            <a:solidFill>
              <a:srgbClr val="002060"/>
            </a:solidFill>
          </a:endParaRPr>
        </a:p>
      </dgm:t>
    </dgm:pt>
    <dgm:pt modelId="{C7B33846-23FA-4AAA-B94F-AF6452C95671}" type="parTrans" cxnId="{C364DD65-55D6-48E9-8C78-0F6DB38C4815}">
      <dgm:prSet/>
      <dgm:spPr/>
      <dgm:t>
        <a:bodyPr/>
        <a:lstStyle/>
        <a:p>
          <a:endParaRPr lang="cs-CZ"/>
        </a:p>
      </dgm:t>
    </dgm:pt>
    <dgm:pt modelId="{2A1E2DF3-F641-4EE7-A389-A529C75708EB}" type="sibTrans" cxnId="{C364DD65-55D6-48E9-8C78-0F6DB38C4815}">
      <dgm:prSet/>
      <dgm:spPr/>
      <dgm:t>
        <a:bodyPr/>
        <a:lstStyle/>
        <a:p>
          <a:endParaRPr lang="cs-CZ"/>
        </a:p>
      </dgm:t>
    </dgm:pt>
    <dgm:pt modelId="{893814DE-85D9-44C7-B014-E7CEB25C22E6}">
      <dgm:prSet phldrT="[Text]" custT="1"/>
      <dgm:spPr>
        <a:solidFill>
          <a:srgbClr val="FC5816"/>
        </a:solidFill>
        <a:scene3d>
          <a:camera prst="orthographicFront"/>
          <a:lightRig rig="threePt" dir="t"/>
        </a:scene3d>
        <a:sp3d>
          <a:bevelT/>
        </a:sp3d>
      </dgm:spPr>
      <dgm:t>
        <a:bodyPr/>
        <a:lstStyle/>
        <a:p>
          <a:r>
            <a:rPr lang="cs-CZ" sz="1100" b="1" dirty="0" smtClean="0">
              <a:solidFill>
                <a:srgbClr val="002060"/>
              </a:solidFill>
            </a:rPr>
            <a:t>Operace </a:t>
          </a:r>
          <a:endParaRPr lang="cs-CZ" sz="1100" b="1" dirty="0">
            <a:solidFill>
              <a:srgbClr val="002060"/>
            </a:solidFill>
          </a:endParaRPr>
        </a:p>
      </dgm:t>
    </dgm:pt>
    <dgm:pt modelId="{E9FA71AC-1CF5-4400-A811-A0F97E3429CB}" type="parTrans" cxnId="{A4D40C50-8116-45C2-A77C-D6E1E3253FB9}">
      <dgm:prSet/>
      <dgm:spPr/>
      <dgm:t>
        <a:bodyPr/>
        <a:lstStyle/>
        <a:p>
          <a:endParaRPr lang="cs-CZ"/>
        </a:p>
      </dgm:t>
    </dgm:pt>
    <dgm:pt modelId="{660BD372-4AA8-410E-8077-1C2EA7315D21}" type="sibTrans" cxnId="{A4D40C50-8116-45C2-A77C-D6E1E3253FB9}">
      <dgm:prSet/>
      <dgm:spPr/>
      <dgm:t>
        <a:bodyPr/>
        <a:lstStyle/>
        <a:p>
          <a:endParaRPr lang="cs-CZ"/>
        </a:p>
      </dgm:t>
    </dgm:pt>
    <dgm:pt modelId="{3D6518B8-CB74-4591-A50C-BDFF2E6EEF38}">
      <dgm:prSet phldrT="[Text]"/>
      <dgm:spPr>
        <a:scene3d>
          <a:camera prst="orthographicFront"/>
          <a:lightRig rig="threePt" dir="t"/>
        </a:scene3d>
        <a:sp3d>
          <a:bevelT/>
        </a:sp3d>
      </dgm:spPr>
      <dgm:t>
        <a:bodyPr/>
        <a:lstStyle/>
        <a:p>
          <a:r>
            <a:rPr lang="cs-CZ" b="1" dirty="0" smtClean="0">
              <a:solidFill>
                <a:srgbClr val="002060"/>
              </a:solidFill>
            </a:rPr>
            <a:t>Vyšší řada hormonu</a:t>
          </a:r>
          <a:endParaRPr lang="cs-CZ" b="1" dirty="0">
            <a:solidFill>
              <a:srgbClr val="002060"/>
            </a:solidFill>
          </a:endParaRPr>
        </a:p>
      </dgm:t>
    </dgm:pt>
    <dgm:pt modelId="{56A819CB-304C-40C4-B7B5-324946B407ED}" type="parTrans" cxnId="{012E496C-BAF3-47EC-9360-CAB8E288C248}">
      <dgm:prSet/>
      <dgm:spPr/>
      <dgm:t>
        <a:bodyPr/>
        <a:lstStyle/>
        <a:p>
          <a:endParaRPr lang="cs-CZ"/>
        </a:p>
      </dgm:t>
    </dgm:pt>
    <dgm:pt modelId="{C9F344D8-F2EE-4F9C-BC12-E3AB1324B095}" type="sibTrans" cxnId="{012E496C-BAF3-47EC-9360-CAB8E288C248}">
      <dgm:prSet/>
      <dgm:spPr/>
      <dgm:t>
        <a:bodyPr/>
        <a:lstStyle/>
        <a:p>
          <a:endParaRPr lang="cs-CZ"/>
        </a:p>
      </dgm:t>
    </dgm:pt>
    <dgm:pt modelId="{36BE1CDE-D3CD-4FD8-8C40-DED1E2ADE3F2}">
      <dgm:prSet phldrT="[Text]"/>
      <dgm:spPr>
        <a:scene3d>
          <a:camera prst="orthographicFront"/>
          <a:lightRig rig="threePt" dir="t"/>
        </a:scene3d>
        <a:sp3d>
          <a:bevelT/>
        </a:sp3d>
      </dgm:spPr>
      <dgm:t>
        <a:bodyPr/>
        <a:lstStyle/>
        <a:p>
          <a:r>
            <a:rPr lang="cs-CZ" b="1" dirty="0" smtClean="0">
              <a:solidFill>
                <a:srgbClr val="002060"/>
              </a:solidFill>
            </a:rPr>
            <a:t>Stejný hormon</a:t>
          </a:r>
          <a:endParaRPr lang="cs-CZ" b="1" dirty="0">
            <a:solidFill>
              <a:srgbClr val="002060"/>
            </a:solidFill>
          </a:endParaRPr>
        </a:p>
      </dgm:t>
    </dgm:pt>
    <dgm:pt modelId="{E3B75368-3D87-4064-9662-66906DD46320}" type="parTrans" cxnId="{124D8DA7-0332-483E-842B-3C3024A00656}">
      <dgm:prSet/>
      <dgm:spPr/>
      <dgm:t>
        <a:bodyPr/>
        <a:lstStyle/>
        <a:p>
          <a:endParaRPr lang="cs-CZ"/>
        </a:p>
      </dgm:t>
    </dgm:pt>
    <dgm:pt modelId="{1EC7CB6A-818D-4D59-B739-16D0B60BC130}" type="sibTrans" cxnId="{124D8DA7-0332-483E-842B-3C3024A00656}">
      <dgm:prSet/>
      <dgm:spPr/>
      <dgm:t>
        <a:bodyPr/>
        <a:lstStyle/>
        <a:p>
          <a:endParaRPr lang="cs-CZ"/>
        </a:p>
      </dgm:t>
    </dgm:pt>
    <dgm:pt modelId="{3D9CC55B-A5B0-46E6-BBFA-EFC16E04C95B}">
      <dgm:prSet phldrT="[Text]"/>
      <dgm:spPr>
        <a:solidFill>
          <a:srgbClr val="DE60C3"/>
        </a:solidFill>
        <a:scene3d>
          <a:camera prst="orthographicFront"/>
          <a:lightRig rig="threePt" dir="t"/>
        </a:scene3d>
        <a:sp3d>
          <a:bevelT/>
        </a:sp3d>
      </dgm:spPr>
      <dgm:t>
        <a:bodyPr/>
        <a:lstStyle/>
        <a:p>
          <a:r>
            <a:rPr lang="cs-CZ" b="1" dirty="0" err="1" smtClean="0">
              <a:solidFill>
                <a:srgbClr val="002060"/>
              </a:solidFill>
            </a:rPr>
            <a:t>Antracyklin</a:t>
          </a:r>
          <a:endParaRPr lang="cs-CZ" b="1" dirty="0">
            <a:solidFill>
              <a:srgbClr val="002060"/>
            </a:solidFill>
          </a:endParaRPr>
        </a:p>
      </dgm:t>
    </dgm:pt>
    <dgm:pt modelId="{6A8C59AA-BDFE-44CD-8418-DC34931804A2}" type="parTrans" cxnId="{251F660A-CB07-4CF0-9E74-200C87C5BF25}">
      <dgm:prSet/>
      <dgm:spPr/>
      <dgm:t>
        <a:bodyPr/>
        <a:lstStyle/>
        <a:p>
          <a:endParaRPr lang="cs-CZ"/>
        </a:p>
      </dgm:t>
    </dgm:pt>
    <dgm:pt modelId="{DE72E91A-61E0-4C7A-93DC-D21D73B6EE1C}" type="sibTrans" cxnId="{251F660A-CB07-4CF0-9E74-200C87C5BF25}">
      <dgm:prSet/>
      <dgm:spPr/>
      <dgm:t>
        <a:bodyPr/>
        <a:lstStyle/>
        <a:p>
          <a:endParaRPr lang="cs-CZ"/>
        </a:p>
      </dgm:t>
    </dgm:pt>
    <dgm:pt modelId="{B7A6993B-809A-4359-AF1F-52713607E43C}">
      <dgm:prSet phldrT="[Text]"/>
      <dgm:spPr>
        <a:scene3d>
          <a:camera prst="orthographicFront"/>
          <a:lightRig rig="threePt" dir="t"/>
        </a:scene3d>
        <a:sp3d>
          <a:bevelT/>
        </a:sp3d>
      </dgm:spPr>
      <dgm:t>
        <a:bodyPr/>
        <a:lstStyle/>
        <a:p>
          <a:r>
            <a:rPr lang="cs-CZ" b="1" dirty="0" err="1" smtClean="0">
              <a:solidFill>
                <a:srgbClr val="002060"/>
              </a:solidFill>
            </a:rPr>
            <a:t>Paclitaxel</a:t>
          </a:r>
          <a:r>
            <a:rPr lang="cs-CZ" b="1" dirty="0" smtClean="0">
              <a:solidFill>
                <a:srgbClr val="002060"/>
              </a:solidFill>
            </a:rPr>
            <a:t> + </a:t>
          </a:r>
          <a:r>
            <a:rPr lang="cs-CZ" b="1" dirty="0" err="1" smtClean="0">
              <a:solidFill>
                <a:srgbClr val="002060"/>
              </a:solidFill>
            </a:rPr>
            <a:t>Avastin</a:t>
          </a:r>
          <a:endParaRPr lang="cs-CZ" b="1" dirty="0">
            <a:solidFill>
              <a:srgbClr val="002060"/>
            </a:solidFill>
          </a:endParaRPr>
        </a:p>
      </dgm:t>
    </dgm:pt>
    <dgm:pt modelId="{D2EDAB03-E436-4DF2-A646-7DC0B48B407B}" type="parTrans" cxnId="{F09D2020-5B26-4517-93E9-4B809EC8CB3C}">
      <dgm:prSet/>
      <dgm:spPr/>
      <dgm:t>
        <a:bodyPr/>
        <a:lstStyle/>
        <a:p>
          <a:endParaRPr lang="cs-CZ"/>
        </a:p>
      </dgm:t>
    </dgm:pt>
    <dgm:pt modelId="{EF5048B2-1B87-4A1F-9EF9-70A36E1C2DCF}" type="sibTrans" cxnId="{F09D2020-5B26-4517-93E9-4B809EC8CB3C}">
      <dgm:prSet/>
      <dgm:spPr/>
      <dgm:t>
        <a:bodyPr/>
        <a:lstStyle/>
        <a:p>
          <a:endParaRPr lang="cs-CZ"/>
        </a:p>
      </dgm:t>
    </dgm:pt>
    <dgm:pt modelId="{1CC181CD-D6C1-469D-BE93-E34A5B5E5EE8}">
      <dgm:prSet phldrT="[Text]" custT="1"/>
      <dgm:spPr>
        <a:scene3d>
          <a:camera prst="orthographicFront"/>
          <a:lightRig rig="threePt" dir="t"/>
        </a:scene3d>
        <a:sp3d>
          <a:bevelT/>
        </a:sp3d>
      </dgm:spPr>
      <dgm:t>
        <a:bodyPr/>
        <a:lstStyle/>
        <a:p>
          <a:r>
            <a:rPr lang="cs-CZ" sz="1100" b="1" dirty="0" smtClean="0">
              <a:solidFill>
                <a:srgbClr val="002060"/>
              </a:solidFill>
            </a:rPr>
            <a:t>TNBC</a:t>
          </a:r>
          <a:endParaRPr lang="cs-CZ" sz="1100" b="1" dirty="0">
            <a:solidFill>
              <a:srgbClr val="002060"/>
            </a:solidFill>
          </a:endParaRPr>
        </a:p>
      </dgm:t>
    </dgm:pt>
    <dgm:pt modelId="{B077E62F-110F-4928-B815-1114C7A81CBF}" type="parTrans" cxnId="{34533F26-6368-4372-92D3-9AF1FF6741CB}">
      <dgm:prSet/>
      <dgm:spPr/>
      <dgm:t>
        <a:bodyPr/>
        <a:lstStyle/>
        <a:p>
          <a:endParaRPr lang="cs-CZ"/>
        </a:p>
      </dgm:t>
    </dgm:pt>
    <dgm:pt modelId="{499DA33B-EDBE-4B4C-B788-87B7D5C524D7}" type="sibTrans" cxnId="{34533F26-6368-4372-92D3-9AF1FF6741CB}">
      <dgm:prSet/>
      <dgm:spPr/>
      <dgm:t>
        <a:bodyPr/>
        <a:lstStyle/>
        <a:p>
          <a:endParaRPr lang="cs-CZ"/>
        </a:p>
      </dgm:t>
    </dgm:pt>
    <dgm:pt modelId="{CD322F34-0F00-44C5-9ADF-819F02B00B5E}">
      <dgm:prSet phldrT="[Text]" custT="1"/>
      <dgm:spPr>
        <a:solidFill>
          <a:srgbClr val="FFC000"/>
        </a:solidFill>
        <a:scene3d>
          <a:camera prst="orthographicFront"/>
          <a:lightRig rig="threePt" dir="t"/>
        </a:scene3d>
        <a:sp3d>
          <a:bevelT/>
        </a:sp3d>
      </dgm:spPr>
      <dgm:t>
        <a:bodyPr/>
        <a:lstStyle/>
        <a:p>
          <a:r>
            <a:rPr lang="cs-CZ" sz="1100" b="1" dirty="0" err="1" smtClean="0">
              <a:solidFill>
                <a:srgbClr val="002060"/>
              </a:solidFill>
            </a:rPr>
            <a:t>Taxan</a:t>
          </a:r>
          <a:r>
            <a:rPr lang="cs-CZ" sz="1100" b="1" dirty="0" smtClean="0">
              <a:solidFill>
                <a:srgbClr val="002060"/>
              </a:solidFill>
            </a:rPr>
            <a:t>+ AVA bulky</a:t>
          </a:r>
          <a:endParaRPr lang="cs-CZ" sz="1100" b="1" dirty="0">
            <a:solidFill>
              <a:srgbClr val="002060"/>
            </a:solidFill>
          </a:endParaRPr>
        </a:p>
      </dgm:t>
    </dgm:pt>
    <dgm:pt modelId="{98A87C14-6865-4BBA-8C8E-A15E0EF99577}" type="parTrans" cxnId="{C1DE4948-A305-43B9-A782-0C35252EFFCC}">
      <dgm:prSet/>
      <dgm:spPr/>
      <dgm:t>
        <a:bodyPr/>
        <a:lstStyle/>
        <a:p>
          <a:endParaRPr lang="cs-CZ"/>
        </a:p>
      </dgm:t>
    </dgm:pt>
    <dgm:pt modelId="{FA746E53-E40B-4F99-9FA7-E20D63780C10}" type="sibTrans" cxnId="{C1DE4948-A305-43B9-A782-0C35252EFFCC}">
      <dgm:prSet/>
      <dgm:spPr/>
      <dgm:t>
        <a:bodyPr/>
        <a:lstStyle/>
        <a:p>
          <a:endParaRPr lang="cs-CZ"/>
        </a:p>
      </dgm:t>
    </dgm:pt>
    <dgm:pt modelId="{B2DD1F39-BDF6-40C5-84D0-E72052926C98}">
      <dgm:prSet phldrT="[Text]" custT="1"/>
      <dgm:spPr>
        <a:solidFill>
          <a:srgbClr val="92D050"/>
        </a:solidFill>
        <a:scene3d>
          <a:camera prst="orthographicFront"/>
          <a:lightRig rig="threePt" dir="t"/>
        </a:scene3d>
        <a:sp3d>
          <a:bevelT/>
        </a:sp3d>
      </dgm:spPr>
      <dgm:t>
        <a:bodyPr/>
        <a:lstStyle/>
        <a:p>
          <a:r>
            <a:rPr lang="cs-CZ" sz="1100" b="1" dirty="0" smtClean="0">
              <a:solidFill>
                <a:srgbClr val="002060"/>
              </a:solidFill>
            </a:rPr>
            <a:t>BRCA1-CBDCA?? DDP??</a:t>
          </a:r>
          <a:endParaRPr lang="cs-CZ" sz="1100" b="1" dirty="0">
            <a:solidFill>
              <a:srgbClr val="002060"/>
            </a:solidFill>
          </a:endParaRPr>
        </a:p>
      </dgm:t>
    </dgm:pt>
    <dgm:pt modelId="{A581EEF2-3A72-4B4A-B3BD-B35464F18721}" type="parTrans" cxnId="{2AA7C329-7A6A-46B8-B2C2-1D20FB22E2AC}">
      <dgm:prSet/>
      <dgm:spPr/>
      <dgm:t>
        <a:bodyPr/>
        <a:lstStyle/>
        <a:p>
          <a:endParaRPr lang="cs-CZ"/>
        </a:p>
      </dgm:t>
    </dgm:pt>
    <dgm:pt modelId="{9285B79E-5834-4B05-AEAE-214B24118C98}" type="sibTrans" cxnId="{2AA7C329-7A6A-46B8-B2C2-1D20FB22E2AC}">
      <dgm:prSet/>
      <dgm:spPr/>
      <dgm:t>
        <a:bodyPr/>
        <a:lstStyle/>
        <a:p>
          <a:endParaRPr lang="cs-CZ"/>
        </a:p>
      </dgm:t>
    </dgm:pt>
    <dgm:pt modelId="{1E50A23B-1EB6-4A7A-9D21-BF56075E483F}">
      <dgm:prSet phldrT="[Text]" custT="1"/>
      <dgm:spPr>
        <a:solidFill>
          <a:srgbClr val="DE60C3"/>
        </a:solidFill>
        <a:scene3d>
          <a:camera prst="orthographicFront"/>
          <a:lightRig rig="threePt" dir="t"/>
        </a:scene3d>
        <a:sp3d>
          <a:bevelT/>
        </a:sp3d>
      </dgm:spPr>
      <dgm:t>
        <a:bodyPr/>
        <a:lstStyle/>
        <a:p>
          <a:r>
            <a:rPr lang="cs-CZ" sz="1100" b="1" dirty="0" err="1" smtClean="0">
              <a:solidFill>
                <a:srgbClr val="002060"/>
              </a:solidFill>
            </a:rPr>
            <a:t>Antracyklin</a:t>
          </a:r>
          <a:endParaRPr lang="cs-CZ" sz="1100" b="1" dirty="0">
            <a:solidFill>
              <a:srgbClr val="002060"/>
            </a:solidFill>
          </a:endParaRPr>
        </a:p>
      </dgm:t>
    </dgm:pt>
    <dgm:pt modelId="{5FFCB047-F5B2-47AE-A2D8-364F3D485188}" type="parTrans" cxnId="{1F51756D-9BB2-47E4-99E7-63C9D2B26D4A}">
      <dgm:prSet/>
      <dgm:spPr/>
      <dgm:t>
        <a:bodyPr/>
        <a:lstStyle/>
        <a:p>
          <a:endParaRPr lang="cs-CZ"/>
        </a:p>
      </dgm:t>
    </dgm:pt>
    <dgm:pt modelId="{DE91AD43-1457-4FF8-B4E2-B7C6F7BF5C95}" type="sibTrans" cxnId="{1F51756D-9BB2-47E4-99E7-63C9D2B26D4A}">
      <dgm:prSet/>
      <dgm:spPr/>
      <dgm:t>
        <a:bodyPr/>
        <a:lstStyle/>
        <a:p>
          <a:endParaRPr lang="cs-CZ"/>
        </a:p>
      </dgm:t>
    </dgm:pt>
    <dgm:pt modelId="{452DB396-EC88-45C8-A4BF-0B97D0D9AB04}">
      <dgm:prSet phldrT="[Text]" custT="1"/>
      <dgm:spPr>
        <a:solidFill>
          <a:srgbClr val="00B0F0"/>
        </a:solidFill>
        <a:scene3d>
          <a:camera prst="orthographicFront"/>
          <a:lightRig rig="threePt" dir="t"/>
        </a:scene3d>
        <a:sp3d>
          <a:bevelT/>
        </a:sp3d>
      </dgm:spPr>
      <dgm:t>
        <a:bodyPr/>
        <a:lstStyle/>
        <a:p>
          <a:r>
            <a:rPr lang="cs-CZ" sz="1100" b="1" dirty="0" err="1" smtClean="0">
              <a:solidFill>
                <a:srgbClr val="002060"/>
              </a:solidFill>
            </a:rPr>
            <a:t>Lapatinib</a:t>
          </a:r>
          <a:r>
            <a:rPr lang="cs-CZ" sz="1100" b="1" dirty="0" smtClean="0">
              <a:solidFill>
                <a:srgbClr val="002060"/>
              </a:solidFill>
            </a:rPr>
            <a:t>+ cape</a:t>
          </a:r>
          <a:endParaRPr lang="cs-CZ" sz="1100" b="1" dirty="0">
            <a:solidFill>
              <a:srgbClr val="002060"/>
            </a:solidFill>
          </a:endParaRPr>
        </a:p>
      </dgm:t>
    </dgm:pt>
    <dgm:pt modelId="{2DD5BB4C-44A0-4959-B6D5-2C484F1AA644}" type="parTrans" cxnId="{13D20ED8-A418-4688-B678-0235A76D4573}">
      <dgm:prSet/>
      <dgm:spPr/>
      <dgm:t>
        <a:bodyPr/>
        <a:lstStyle/>
        <a:p>
          <a:endParaRPr lang="cs-CZ"/>
        </a:p>
      </dgm:t>
    </dgm:pt>
    <dgm:pt modelId="{998F59C5-B438-4CFC-84BF-D2A589D17287}" type="sibTrans" cxnId="{13D20ED8-A418-4688-B678-0235A76D4573}">
      <dgm:prSet/>
      <dgm:spPr/>
      <dgm:t>
        <a:bodyPr/>
        <a:lstStyle/>
        <a:p>
          <a:endParaRPr lang="cs-CZ"/>
        </a:p>
      </dgm:t>
    </dgm:pt>
    <dgm:pt modelId="{380E5FDB-CDDD-46E5-BB1F-69248D8BEE54}">
      <dgm:prSet phldrT="[Text]" custT="1"/>
      <dgm:spPr>
        <a:solidFill>
          <a:srgbClr val="DE60C3"/>
        </a:solidFill>
        <a:scene3d>
          <a:camera prst="orthographicFront"/>
          <a:lightRig rig="threePt" dir="t"/>
        </a:scene3d>
        <a:sp3d>
          <a:bevelT/>
        </a:sp3d>
      </dgm:spPr>
      <dgm:t>
        <a:bodyPr/>
        <a:lstStyle/>
        <a:p>
          <a:r>
            <a:rPr lang="cs-CZ" sz="1100" b="1" dirty="0" err="1" smtClean="0">
              <a:solidFill>
                <a:srgbClr val="002060"/>
              </a:solidFill>
            </a:rPr>
            <a:t>myocet</a:t>
          </a:r>
          <a:endParaRPr lang="cs-CZ" sz="1100" b="1" dirty="0">
            <a:solidFill>
              <a:srgbClr val="002060"/>
            </a:solidFill>
          </a:endParaRPr>
        </a:p>
      </dgm:t>
    </dgm:pt>
    <dgm:pt modelId="{36C00F1F-11CB-493F-AB5F-805FECAD1341}" type="parTrans" cxnId="{48AB6B8D-7547-45F0-8832-14D6941660DB}">
      <dgm:prSet/>
      <dgm:spPr/>
      <dgm:t>
        <a:bodyPr/>
        <a:lstStyle/>
        <a:p>
          <a:endParaRPr lang="cs-CZ"/>
        </a:p>
      </dgm:t>
    </dgm:pt>
    <dgm:pt modelId="{4E1DCEEC-7A13-489A-8580-CC73F4E7B639}" type="sibTrans" cxnId="{48AB6B8D-7547-45F0-8832-14D6941660DB}">
      <dgm:prSet/>
      <dgm:spPr/>
      <dgm:t>
        <a:bodyPr/>
        <a:lstStyle/>
        <a:p>
          <a:endParaRPr lang="cs-CZ"/>
        </a:p>
      </dgm:t>
    </dgm:pt>
    <dgm:pt modelId="{0D7D0EE8-E2C2-49D0-A388-35DC0CA2E53C}" type="pres">
      <dgm:prSet presAssocID="{A31C4841-6ED9-46FB-8E69-C273649A2343}" presName="diagram" presStyleCnt="0">
        <dgm:presLayoutVars>
          <dgm:chPref val="1"/>
          <dgm:dir/>
          <dgm:animOne val="branch"/>
          <dgm:animLvl val="lvl"/>
          <dgm:resizeHandles val="exact"/>
        </dgm:presLayoutVars>
      </dgm:prSet>
      <dgm:spPr/>
      <dgm:t>
        <a:bodyPr/>
        <a:lstStyle/>
        <a:p>
          <a:endParaRPr lang="cs-CZ"/>
        </a:p>
      </dgm:t>
    </dgm:pt>
    <dgm:pt modelId="{1A6FA774-3A8D-4DB4-894B-7D5BAC56885C}" type="pres">
      <dgm:prSet presAssocID="{5CA86C62-7340-4426-82F5-46FD6C10219C}" presName="root1" presStyleCnt="0"/>
      <dgm:spPr/>
    </dgm:pt>
    <dgm:pt modelId="{DEC00642-F854-492D-B7DB-3FC443E0BAE1}" type="pres">
      <dgm:prSet presAssocID="{5CA86C62-7340-4426-82F5-46FD6C10219C}" presName="LevelOneTextNode" presStyleLbl="node0" presStyleIdx="0" presStyleCnt="3">
        <dgm:presLayoutVars>
          <dgm:chPref val="3"/>
        </dgm:presLayoutVars>
      </dgm:prSet>
      <dgm:spPr/>
      <dgm:t>
        <a:bodyPr/>
        <a:lstStyle/>
        <a:p>
          <a:endParaRPr lang="cs-CZ"/>
        </a:p>
      </dgm:t>
    </dgm:pt>
    <dgm:pt modelId="{9B48B3C1-F8BE-447C-970C-69644752443A}" type="pres">
      <dgm:prSet presAssocID="{5CA86C62-7340-4426-82F5-46FD6C10219C}" presName="level2hierChild" presStyleCnt="0"/>
      <dgm:spPr/>
    </dgm:pt>
    <dgm:pt modelId="{940056B3-EFEA-4D26-86A7-A36DF207D04F}" type="pres">
      <dgm:prSet presAssocID="{A9BFDFC7-1940-49B8-8D7D-16B5A503C886}" presName="conn2-1" presStyleLbl="parChTrans1D2" presStyleIdx="0" presStyleCnt="7"/>
      <dgm:spPr/>
      <dgm:t>
        <a:bodyPr/>
        <a:lstStyle/>
        <a:p>
          <a:endParaRPr lang="cs-CZ"/>
        </a:p>
      </dgm:t>
    </dgm:pt>
    <dgm:pt modelId="{248CD7F0-DF95-4522-B714-A10A68C2613E}" type="pres">
      <dgm:prSet presAssocID="{A9BFDFC7-1940-49B8-8D7D-16B5A503C886}" presName="connTx" presStyleLbl="parChTrans1D2" presStyleIdx="0" presStyleCnt="7"/>
      <dgm:spPr/>
      <dgm:t>
        <a:bodyPr/>
        <a:lstStyle/>
        <a:p>
          <a:endParaRPr lang="cs-CZ"/>
        </a:p>
      </dgm:t>
    </dgm:pt>
    <dgm:pt modelId="{7ADAA4DE-CF9A-44BA-8B0A-5DFCBC3A6FAD}" type="pres">
      <dgm:prSet presAssocID="{E8391551-61BE-437C-B9D3-6A366CFC6739}" presName="root2" presStyleCnt="0"/>
      <dgm:spPr/>
    </dgm:pt>
    <dgm:pt modelId="{955E9AD7-7B00-4E5E-BB41-271AB39D80E6}" type="pres">
      <dgm:prSet presAssocID="{E8391551-61BE-437C-B9D3-6A366CFC6739}" presName="LevelTwoTextNode" presStyleLbl="node2" presStyleIdx="0" presStyleCnt="7">
        <dgm:presLayoutVars>
          <dgm:chPref val="3"/>
        </dgm:presLayoutVars>
      </dgm:prSet>
      <dgm:spPr/>
      <dgm:t>
        <a:bodyPr/>
        <a:lstStyle/>
        <a:p>
          <a:endParaRPr lang="cs-CZ"/>
        </a:p>
      </dgm:t>
    </dgm:pt>
    <dgm:pt modelId="{99C15F8A-BD13-40BD-B9F7-D7CB069F6DBF}" type="pres">
      <dgm:prSet presAssocID="{E8391551-61BE-437C-B9D3-6A366CFC6739}" presName="level3hierChild" presStyleCnt="0"/>
      <dgm:spPr/>
    </dgm:pt>
    <dgm:pt modelId="{DFD40308-2216-4EA3-BBDC-96AA42DE9901}" type="pres">
      <dgm:prSet presAssocID="{E2FB7055-6C39-40F7-BD7F-EFC30576AA09}" presName="conn2-1" presStyleLbl="parChTrans1D3" presStyleIdx="0" presStyleCnt="6"/>
      <dgm:spPr/>
      <dgm:t>
        <a:bodyPr/>
        <a:lstStyle/>
        <a:p>
          <a:endParaRPr lang="cs-CZ"/>
        </a:p>
      </dgm:t>
    </dgm:pt>
    <dgm:pt modelId="{380DC32A-5A3B-41D4-B653-93A6CE5EEEF3}" type="pres">
      <dgm:prSet presAssocID="{E2FB7055-6C39-40F7-BD7F-EFC30576AA09}" presName="connTx" presStyleLbl="parChTrans1D3" presStyleIdx="0" presStyleCnt="6"/>
      <dgm:spPr/>
      <dgm:t>
        <a:bodyPr/>
        <a:lstStyle/>
        <a:p>
          <a:endParaRPr lang="cs-CZ"/>
        </a:p>
      </dgm:t>
    </dgm:pt>
    <dgm:pt modelId="{2912D38E-C1E7-4009-B523-87729A798C27}" type="pres">
      <dgm:prSet presAssocID="{DC1B2BBD-8F23-459B-951C-345882474895}" presName="root2" presStyleCnt="0"/>
      <dgm:spPr/>
    </dgm:pt>
    <dgm:pt modelId="{8C9275FF-2E27-42B7-A5C0-EDC95509CB92}" type="pres">
      <dgm:prSet presAssocID="{DC1B2BBD-8F23-459B-951C-345882474895}" presName="LevelTwoTextNode" presStyleLbl="node3" presStyleIdx="0" presStyleCnt="6">
        <dgm:presLayoutVars>
          <dgm:chPref val="3"/>
        </dgm:presLayoutVars>
      </dgm:prSet>
      <dgm:spPr/>
      <dgm:t>
        <a:bodyPr/>
        <a:lstStyle/>
        <a:p>
          <a:endParaRPr lang="cs-CZ"/>
        </a:p>
      </dgm:t>
    </dgm:pt>
    <dgm:pt modelId="{721865CF-F709-49C6-8A4C-F32DEECD802F}" type="pres">
      <dgm:prSet presAssocID="{DC1B2BBD-8F23-459B-951C-345882474895}" presName="level3hierChild" presStyleCnt="0"/>
      <dgm:spPr/>
    </dgm:pt>
    <dgm:pt modelId="{26295C94-9905-454B-97C3-1B3E6AF5F097}" type="pres">
      <dgm:prSet presAssocID="{4D67CED7-268A-44AA-8C37-B02BDE3C7F1B}" presName="conn2-1" presStyleLbl="parChTrans1D4" presStyleIdx="0" presStyleCnt="10"/>
      <dgm:spPr/>
      <dgm:t>
        <a:bodyPr/>
        <a:lstStyle/>
        <a:p>
          <a:endParaRPr lang="cs-CZ"/>
        </a:p>
      </dgm:t>
    </dgm:pt>
    <dgm:pt modelId="{F8EA5EDF-041C-47E6-8132-0287218386BC}" type="pres">
      <dgm:prSet presAssocID="{4D67CED7-268A-44AA-8C37-B02BDE3C7F1B}" presName="connTx" presStyleLbl="parChTrans1D4" presStyleIdx="0" presStyleCnt="10"/>
      <dgm:spPr/>
      <dgm:t>
        <a:bodyPr/>
        <a:lstStyle/>
        <a:p>
          <a:endParaRPr lang="cs-CZ"/>
        </a:p>
      </dgm:t>
    </dgm:pt>
    <dgm:pt modelId="{77E5B988-AF3F-45DF-9F2E-00E799C4EFAE}" type="pres">
      <dgm:prSet presAssocID="{4C05DE61-0AC7-43C5-A56B-9433C332FE91}" presName="root2" presStyleCnt="0"/>
      <dgm:spPr/>
    </dgm:pt>
    <dgm:pt modelId="{40537534-D122-4FAD-B0A8-4AD81648353E}" type="pres">
      <dgm:prSet presAssocID="{4C05DE61-0AC7-43C5-A56B-9433C332FE91}" presName="LevelTwoTextNode" presStyleLbl="node4" presStyleIdx="0" presStyleCnt="10">
        <dgm:presLayoutVars>
          <dgm:chPref val="3"/>
        </dgm:presLayoutVars>
      </dgm:prSet>
      <dgm:spPr/>
      <dgm:t>
        <a:bodyPr/>
        <a:lstStyle/>
        <a:p>
          <a:endParaRPr lang="cs-CZ"/>
        </a:p>
      </dgm:t>
    </dgm:pt>
    <dgm:pt modelId="{38E4DAC0-D42A-4DD0-A58B-579F4DC57A00}" type="pres">
      <dgm:prSet presAssocID="{4C05DE61-0AC7-43C5-A56B-9433C332FE91}" presName="level3hierChild" presStyleCnt="0"/>
      <dgm:spPr/>
    </dgm:pt>
    <dgm:pt modelId="{AB7D710D-D773-45AE-9936-E1ADC3FBEF15}" type="pres">
      <dgm:prSet presAssocID="{6A8C59AA-BDFE-44CD-8418-DC34931804A2}" presName="conn2-1" presStyleLbl="parChTrans1D4" presStyleIdx="1" presStyleCnt="10"/>
      <dgm:spPr/>
      <dgm:t>
        <a:bodyPr/>
        <a:lstStyle/>
        <a:p>
          <a:endParaRPr lang="cs-CZ"/>
        </a:p>
      </dgm:t>
    </dgm:pt>
    <dgm:pt modelId="{F4608C2D-2261-44BB-84D8-7A2D30DCAB97}" type="pres">
      <dgm:prSet presAssocID="{6A8C59AA-BDFE-44CD-8418-DC34931804A2}" presName="connTx" presStyleLbl="parChTrans1D4" presStyleIdx="1" presStyleCnt="10"/>
      <dgm:spPr/>
      <dgm:t>
        <a:bodyPr/>
        <a:lstStyle/>
        <a:p>
          <a:endParaRPr lang="cs-CZ"/>
        </a:p>
      </dgm:t>
    </dgm:pt>
    <dgm:pt modelId="{D59F5BB5-197D-4010-BC17-5B029C994E40}" type="pres">
      <dgm:prSet presAssocID="{3D9CC55B-A5B0-46E6-BBFA-EFC16E04C95B}" presName="root2" presStyleCnt="0"/>
      <dgm:spPr/>
    </dgm:pt>
    <dgm:pt modelId="{1176E678-9898-47F7-A561-AED8D01B3F6B}" type="pres">
      <dgm:prSet presAssocID="{3D9CC55B-A5B0-46E6-BBFA-EFC16E04C95B}" presName="LevelTwoTextNode" presStyleLbl="node4" presStyleIdx="1" presStyleCnt="10">
        <dgm:presLayoutVars>
          <dgm:chPref val="3"/>
        </dgm:presLayoutVars>
      </dgm:prSet>
      <dgm:spPr/>
      <dgm:t>
        <a:bodyPr/>
        <a:lstStyle/>
        <a:p>
          <a:endParaRPr lang="cs-CZ"/>
        </a:p>
      </dgm:t>
    </dgm:pt>
    <dgm:pt modelId="{D10F98D7-2D8D-4C58-B02F-0D04A7E2BFC2}" type="pres">
      <dgm:prSet presAssocID="{3D9CC55B-A5B0-46E6-BBFA-EFC16E04C95B}" presName="level3hierChild" presStyleCnt="0"/>
      <dgm:spPr/>
    </dgm:pt>
    <dgm:pt modelId="{CC424FE2-7016-4DBC-BEC6-74EF39A0D9F9}" type="pres">
      <dgm:prSet presAssocID="{D2EDAB03-E436-4DF2-A646-7DC0B48B407B}" presName="conn2-1" presStyleLbl="parChTrans1D4" presStyleIdx="2" presStyleCnt="10"/>
      <dgm:spPr/>
      <dgm:t>
        <a:bodyPr/>
        <a:lstStyle/>
        <a:p>
          <a:endParaRPr lang="cs-CZ"/>
        </a:p>
      </dgm:t>
    </dgm:pt>
    <dgm:pt modelId="{7ADDFCB1-6389-476C-B875-6061AAAC50CE}" type="pres">
      <dgm:prSet presAssocID="{D2EDAB03-E436-4DF2-A646-7DC0B48B407B}" presName="connTx" presStyleLbl="parChTrans1D4" presStyleIdx="2" presStyleCnt="10"/>
      <dgm:spPr/>
      <dgm:t>
        <a:bodyPr/>
        <a:lstStyle/>
        <a:p>
          <a:endParaRPr lang="cs-CZ"/>
        </a:p>
      </dgm:t>
    </dgm:pt>
    <dgm:pt modelId="{C6D32462-67A6-4668-96EF-1B254D7E17D7}" type="pres">
      <dgm:prSet presAssocID="{B7A6993B-809A-4359-AF1F-52713607E43C}" presName="root2" presStyleCnt="0"/>
      <dgm:spPr/>
    </dgm:pt>
    <dgm:pt modelId="{E330B1FA-DBF9-4CA5-AE71-90C3DA273382}" type="pres">
      <dgm:prSet presAssocID="{B7A6993B-809A-4359-AF1F-52713607E43C}" presName="LevelTwoTextNode" presStyleLbl="node4" presStyleIdx="2" presStyleCnt="10">
        <dgm:presLayoutVars>
          <dgm:chPref val="3"/>
        </dgm:presLayoutVars>
      </dgm:prSet>
      <dgm:spPr/>
      <dgm:t>
        <a:bodyPr/>
        <a:lstStyle/>
        <a:p>
          <a:endParaRPr lang="cs-CZ"/>
        </a:p>
      </dgm:t>
    </dgm:pt>
    <dgm:pt modelId="{B48B9F44-4032-4761-86F0-C5943A1A34FC}" type="pres">
      <dgm:prSet presAssocID="{B7A6993B-809A-4359-AF1F-52713607E43C}" presName="level3hierChild" presStyleCnt="0"/>
      <dgm:spPr/>
    </dgm:pt>
    <dgm:pt modelId="{71999618-5E7B-49E3-ACDD-FE5148C6E1FD}" type="pres">
      <dgm:prSet presAssocID="{2704F720-13A0-41F5-8F2C-5C3870E90922}" presName="conn2-1" presStyleLbl="parChTrans1D4" presStyleIdx="3" presStyleCnt="10"/>
      <dgm:spPr/>
      <dgm:t>
        <a:bodyPr/>
        <a:lstStyle/>
        <a:p>
          <a:endParaRPr lang="cs-CZ"/>
        </a:p>
      </dgm:t>
    </dgm:pt>
    <dgm:pt modelId="{0DCF2E30-DB1F-4DE1-A998-A992541B5502}" type="pres">
      <dgm:prSet presAssocID="{2704F720-13A0-41F5-8F2C-5C3870E90922}" presName="connTx" presStyleLbl="parChTrans1D4" presStyleIdx="3" presStyleCnt="10"/>
      <dgm:spPr/>
      <dgm:t>
        <a:bodyPr/>
        <a:lstStyle/>
        <a:p>
          <a:endParaRPr lang="cs-CZ"/>
        </a:p>
      </dgm:t>
    </dgm:pt>
    <dgm:pt modelId="{E7EFD1AA-1AEE-4A0F-962B-DD96A74E5113}" type="pres">
      <dgm:prSet presAssocID="{AB27C9BC-E304-4D4F-82BC-D932DB9590ED}" presName="root2" presStyleCnt="0"/>
      <dgm:spPr/>
    </dgm:pt>
    <dgm:pt modelId="{0F77FCB4-C48F-4BAA-A7D7-B0630994CBB4}" type="pres">
      <dgm:prSet presAssocID="{AB27C9BC-E304-4D4F-82BC-D932DB9590ED}" presName="LevelTwoTextNode" presStyleLbl="node4" presStyleIdx="3" presStyleCnt="10">
        <dgm:presLayoutVars>
          <dgm:chPref val="3"/>
        </dgm:presLayoutVars>
      </dgm:prSet>
      <dgm:spPr/>
      <dgm:t>
        <a:bodyPr/>
        <a:lstStyle/>
        <a:p>
          <a:endParaRPr lang="cs-CZ"/>
        </a:p>
      </dgm:t>
    </dgm:pt>
    <dgm:pt modelId="{825AFAE6-A0C3-4DB8-BAF9-DE0480CB8416}" type="pres">
      <dgm:prSet presAssocID="{AB27C9BC-E304-4D4F-82BC-D932DB9590ED}" presName="level3hierChild" presStyleCnt="0"/>
      <dgm:spPr/>
    </dgm:pt>
    <dgm:pt modelId="{5AF922E3-2564-4188-AA43-B46EF4C0BF81}" type="pres">
      <dgm:prSet presAssocID="{70289C13-B00E-4DDC-9FD3-A77A47B2EBD3}" presName="conn2-1" presStyleLbl="parChTrans1D3" presStyleIdx="1" presStyleCnt="6"/>
      <dgm:spPr/>
      <dgm:t>
        <a:bodyPr/>
        <a:lstStyle/>
        <a:p>
          <a:endParaRPr lang="cs-CZ"/>
        </a:p>
      </dgm:t>
    </dgm:pt>
    <dgm:pt modelId="{70F171BE-69E2-4B2F-8E8F-498A00F0225B}" type="pres">
      <dgm:prSet presAssocID="{70289C13-B00E-4DDC-9FD3-A77A47B2EBD3}" presName="connTx" presStyleLbl="parChTrans1D3" presStyleIdx="1" presStyleCnt="6"/>
      <dgm:spPr/>
      <dgm:t>
        <a:bodyPr/>
        <a:lstStyle/>
        <a:p>
          <a:endParaRPr lang="cs-CZ"/>
        </a:p>
      </dgm:t>
    </dgm:pt>
    <dgm:pt modelId="{EEDF8983-7E2A-4CA0-9F5D-5C8890E910CC}" type="pres">
      <dgm:prSet presAssocID="{DEE0B131-7A03-41E0-A9CB-089671A841CD}" presName="root2" presStyleCnt="0"/>
      <dgm:spPr/>
    </dgm:pt>
    <dgm:pt modelId="{D1914508-FCBF-4DF6-92AC-7B8CD6409D1B}" type="pres">
      <dgm:prSet presAssocID="{DEE0B131-7A03-41E0-A9CB-089671A841CD}" presName="LevelTwoTextNode" presStyleLbl="node3" presStyleIdx="1" presStyleCnt="6">
        <dgm:presLayoutVars>
          <dgm:chPref val="3"/>
        </dgm:presLayoutVars>
      </dgm:prSet>
      <dgm:spPr/>
      <dgm:t>
        <a:bodyPr/>
        <a:lstStyle/>
        <a:p>
          <a:endParaRPr lang="cs-CZ"/>
        </a:p>
      </dgm:t>
    </dgm:pt>
    <dgm:pt modelId="{72B86783-4006-43C7-935B-6ECE24405410}" type="pres">
      <dgm:prSet presAssocID="{DEE0B131-7A03-41E0-A9CB-089671A841CD}" presName="level3hierChild" presStyleCnt="0"/>
      <dgm:spPr/>
    </dgm:pt>
    <dgm:pt modelId="{9C1B9D1C-753E-45FD-BCE0-34CC3871BD97}" type="pres">
      <dgm:prSet presAssocID="{C817612B-C3A7-423F-AFDB-9945FBE2A206}" presName="conn2-1" presStyleLbl="parChTrans1D4" presStyleIdx="4" presStyleCnt="10"/>
      <dgm:spPr/>
      <dgm:t>
        <a:bodyPr/>
        <a:lstStyle/>
        <a:p>
          <a:endParaRPr lang="cs-CZ"/>
        </a:p>
      </dgm:t>
    </dgm:pt>
    <dgm:pt modelId="{FD774258-3A20-431C-8610-E80A385BB9F2}" type="pres">
      <dgm:prSet presAssocID="{C817612B-C3A7-423F-AFDB-9945FBE2A206}" presName="connTx" presStyleLbl="parChTrans1D4" presStyleIdx="4" presStyleCnt="10"/>
      <dgm:spPr/>
      <dgm:t>
        <a:bodyPr/>
        <a:lstStyle/>
        <a:p>
          <a:endParaRPr lang="cs-CZ"/>
        </a:p>
      </dgm:t>
    </dgm:pt>
    <dgm:pt modelId="{2073092B-2B1E-44E4-A3FA-3208360B4685}" type="pres">
      <dgm:prSet presAssocID="{DF00E556-9076-469C-960E-E232806E7157}" presName="root2" presStyleCnt="0"/>
      <dgm:spPr/>
    </dgm:pt>
    <dgm:pt modelId="{860AD402-D9E0-418D-BC54-67C5D9B65845}" type="pres">
      <dgm:prSet presAssocID="{DF00E556-9076-469C-960E-E232806E7157}" presName="LevelTwoTextNode" presStyleLbl="node4" presStyleIdx="4" presStyleCnt="10">
        <dgm:presLayoutVars>
          <dgm:chPref val="3"/>
        </dgm:presLayoutVars>
      </dgm:prSet>
      <dgm:spPr/>
      <dgm:t>
        <a:bodyPr/>
        <a:lstStyle/>
        <a:p>
          <a:endParaRPr lang="cs-CZ"/>
        </a:p>
      </dgm:t>
    </dgm:pt>
    <dgm:pt modelId="{89E24BAD-7882-4D65-A294-BAE9D68778A6}" type="pres">
      <dgm:prSet presAssocID="{DF00E556-9076-469C-960E-E232806E7157}" presName="level3hierChild" presStyleCnt="0"/>
      <dgm:spPr/>
    </dgm:pt>
    <dgm:pt modelId="{955BD5C3-66D0-438A-8150-BDEB97E5C02B}" type="pres">
      <dgm:prSet presAssocID="{E3B75368-3D87-4064-9662-66906DD46320}" presName="conn2-1" presStyleLbl="parChTrans1D4" presStyleIdx="5" presStyleCnt="10"/>
      <dgm:spPr/>
      <dgm:t>
        <a:bodyPr/>
        <a:lstStyle/>
        <a:p>
          <a:endParaRPr lang="cs-CZ"/>
        </a:p>
      </dgm:t>
    </dgm:pt>
    <dgm:pt modelId="{B0BFC0A4-0F65-4F2C-A799-8755F6CA7353}" type="pres">
      <dgm:prSet presAssocID="{E3B75368-3D87-4064-9662-66906DD46320}" presName="connTx" presStyleLbl="parChTrans1D4" presStyleIdx="5" presStyleCnt="10"/>
      <dgm:spPr/>
      <dgm:t>
        <a:bodyPr/>
        <a:lstStyle/>
        <a:p>
          <a:endParaRPr lang="cs-CZ"/>
        </a:p>
      </dgm:t>
    </dgm:pt>
    <dgm:pt modelId="{056E9A1B-8200-41C7-A33E-0FA119ECE3B8}" type="pres">
      <dgm:prSet presAssocID="{36BE1CDE-D3CD-4FD8-8C40-DED1E2ADE3F2}" presName="root2" presStyleCnt="0"/>
      <dgm:spPr/>
    </dgm:pt>
    <dgm:pt modelId="{612C8C7A-C366-45D5-84FA-8EFBAC30E151}" type="pres">
      <dgm:prSet presAssocID="{36BE1CDE-D3CD-4FD8-8C40-DED1E2ADE3F2}" presName="LevelTwoTextNode" presStyleLbl="node4" presStyleIdx="5" presStyleCnt="10">
        <dgm:presLayoutVars>
          <dgm:chPref val="3"/>
        </dgm:presLayoutVars>
      </dgm:prSet>
      <dgm:spPr/>
      <dgm:t>
        <a:bodyPr/>
        <a:lstStyle/>
        <a:p>
          <a:endParaRPr lang="cs-CZ"/>
        </a:p>
      </dgm:t>
    </dgm:pt>
    <dgm:pt modelId="{C6B952FB-EC5D-4FDD-9A5B-DE03873A2C61}" type="pres">
      <dgm:prSet presAssocID="{36BE1CDE-D3CD-4FD8-8C40-DED1E2ADE3F2}" presName="level3hierChild" presStyleCnt="0"/>
      <dgm:spPr/>
    </dgm:pt>
    <dgm:pt modelId="{DD69E090-36CC-432B-B764-8230B2B208FF}" type="pres">
      <dgm:prSet presAssocID="{2A7EADE2-6F3B-4ED2-80A5-28F4CF374127}" presName="conn2-1" presStyleLbl="parChTrans1D4" presStyleIdx="6" presStyleCnt="10"/>
      <dgm:spPr/>
      <dgm:t>
        <a:bodyPr/>
        <a:lstStyle/>
        <a:p>
          <a:endParaRPr lang="cs-CZ"/>
        </a:p>
      </dgm:t>
    </dgm:pt>
    <dgm:pt modelId="{C2472EB2-40EF-4DCA-8F37-FB8C66DD6A43}" type="pres">
      <dgm:prSet presAssocID="{2A7EADE2-6F3B-4ED2-80A5-28F4CF374127}" presName="connTx" presStyleLbl="parChTrans1D4" presStyleIdx="6" presStyleCnt="10"/>
      <dgm:spPr/>
      <dgm:t>
        <a:bodyPr/>
        <a:lstStyle/>
        <a:p>
          <a:endParaRPr lang="cs-CZ"/>
        </a:p>
      </dgm:t>
    </dgm:pt>
    <dgm:pt modelId="{32D3A195-A193-4CFE-BF40-379A3F931E2E}" type="pres">
      <dgm:prSet presAssocID="{4D89F0A3-B1E3-47D9-925B-C349FDDF5DB6}" presName="root2" presStyleCnt="0"/>
      <dgm:spPr/>
    </dgm:pt>
    <dgm:pt modelId="{0DF6F5DD-B529-437D-845D-5294DC57E5B4}" type="pres">
      <dgm:prSet presAssocID="{4D89F0A3-B1E3-47D9-925B-C349FDDF5DB6}" presName="LevelTwoTextNode" presStyleLbl="node4" presStyleIdx="6" presStyleCnt="10">
        <dgm:presLayoutVars>
          <dgm:chPref val="3"/>
        </dgm:presLayoutVars>
      </dgm:prSet>
      <dgm:spPr/>
      <dgm:t>
        <a:bodyPr/>
        <a:lstStyle/>
        <a:p>
          <a:endParaRPr lang="cs-CZ"/>
        </a:p>
      </dgm:t>
    </dgm:pt>
    <dgm:pt modelId="{56A72B73-070F-4A35-9BB5-85A2D5302F88}" type="pres">
      <dgm:prSet presAssocID="{4D89F0A3-B1E3-47D9-925B-C349FDDF5DB6}" presName="level3hierChild" presStyleCnt="0"/>
      <dgm:spPr/>
    </dgm:pt>
    <dgm:pt modelId="{8DF999D5-6960-44B4-AE23-31A417BB1202}" type="pres">
      <dgm:prSet presAssocID="{56A819CB-304C-40C4-B7B5-324946B407ED}" presName="conn2-1" presStyleLbl="parChTrans1D4" presStyleIdx="7" presStyleCnt="10"/>
      <dgm:spPr/>
      <dgm:t>
        <a:bodyPr/>
        <a:lstStyle/>
        <a:p>
          <a:endParaRPr lang="cs-CZ"/>
        </a:p>
      </dgm:t>
    </dgm:pt>
    <dgm:pt modelId="{301EFF6F-A23D-40EA-BF33-8575F70644D1}" type="pres">
      <dgm:prSet presAssocID="{56A819CB-304C-40C4-B7B5-324946B407ED}" presName="connTx" presStyleLbl="parChTrans1D4" presStyleIdx="7" presStyleCnt="10"/>
      <dgm:spPr/>
      <dgm:t>
        <a:bodyPr/>
        <a:lstStyle/>
        <a:p>
          <a:endParaRPr lang="cs-CZ"/>
        </a:p>
      </dgm:t>
    </dgm:pt>
    <dgm:pt modelId="{5D2BAC43-A394-4A95-8C2F-C70FAFD48EDA}" type="pres">
      <dgm:prSet presAssocID="{3D6518B8-CB74-4591-A50C-BDFF2E6EEF38}" presName="root2" presStyleCnt="0"/>
      <dgm:spPr/>
    </dgm:pt>
    <dgm:pt modelId="{892C99C1-4D5B-4384-A54A-DC7FAD1C1B9B}" type="pres">
      <dgm:prSet presAssocID="{3D6518B8-CB74-4591-A50C-BDFF2E6EEF38}" presName="LevelTwoTextNode" presStyleLbl="node4" presStyleIdx="7" presStyleCnt="10">
        <dgm:presLayoutVars>
          <dgm:chPref val="3"/>
        </dgm:presLayoutVars>
      </dgm:prSet>
      <dgm:spPr/>
      <dgm:t>
        <a:bodyPr/>
        <a:lstStyle/>
        <a:p>
          <a:endParaRPr lang="cs-CZ"/>
        </a:p>
      </dgm:t>
    </dgm:pt>
    <dgm:pt modelId="{64B0EA4B-E45B-4DE2-850C-4457D9A20B1D}" type="pres">
      <dgm:prSet presAssocID="{3D6518B8-CB74-4591-A50C-BDFF2E6EEF38}" presName="level3hierChild" presStyleCnt="0"/>
      <dgm:spPr/>
    </dgm:pt>
    <dgm:pt modelId="{B14541DA-4E6B-42D7-97E5-909DEB565E0C}" type="pres">
      <dgm:prSet presAssocID="{F0AC2467-80C3-46F9-A754-9CAB8DFBE778}" presName="root1" presStyleCnt="0"/>
      <dgm:spPr/>
    </dgm:pt>
    <dgm:pt modelId="{4582E842-60D8-4A43-A135-02B42A77DD7F}" type="pres">
      <dgm:prSet presAssocID="{F0AC2467-80C3-46F9-A754-9CAB8DFBE778}" presName="LevelOneTextNode" presStyleLbl="node0" presStyleIdx="1" presStyleCnt="3">
        <dgm:presLayoutVars>
          <dgm:chPref val="3"/>
        </dgm:presLayoutVars>
      </dgm:prSet>
      <dgm:spPr/>
      <dgm:t>
        <a:bodyPr/>
        <a:lstStyle/>
        <a:p>
          <a:endParaRPr lang="cs-CZ"/>
        </a:p>
      </dgm:t>
    </dgm:pt>
    <dgm:pt modelId="{12461F2E-C365-4ECE-BF7F-7F89824F84EE}" type="pres">
      <dgm:prSet presAssocID="{F0AC2467-80C3-46F9-A754-9CAB8DFBE778}" presName="level2hierChild" presStyleCnt="0"/>
      <dgm:spPr/>
    </dgm:pt>
    <dgm:pt modelId="{42A4978F-D6F3-4BB0-9AF6-3E0204822DC4}" type="pres">
      <dgm:prSet presAssocID="{0AF27D6B-5D50-4C71-992A-C091849A4820}" presName="conn2-1" presStyleLbl="parChTrans1D2" presStyleIdx="1" presStyleCnt="7"/>
      <dgm:spPr/>
      <dgm:t>
        <a:bodyPr/>
        <a:lstStyle/>
        <a:p>
          <a:endParaRPr lang="cs-CZ"/>
        </a:p>
      </dgm:t>
    </dgm:pt>
    <dgm:pt modelId="{2A725689-1238-421A-92C8-EBC6DFFC86BE}" type="pres">
      <dgm:prSet presAssocID="{0AF27D6B-5D50-4C71-992A-C091849A4820}" presName="connTx" presStyleLbl="parChTrans1D2" presStyleIdx="1" presStyleCnt="7"/>
      <dgm:spPr/>
      <dgm:t>
        <a:bodyPr/>
        <a:lstStyle/>
        <a:p>
          <a:endParaRPr lang="cs-CZ"/>
        </a:p>
      </dgm:t>
    </dgm:pt>
    <dgm:pt modelId="{68D5B9CF-047D-49E6-8BF6-E56E587A4FC7}" type="pres">
      <dgm:prSet presAssocID="{505336F6-CA19-4BE6-B724-0AB590955FE1}" presName="root2" presStyleCnt="0"/>
      <dgm:spPr/>
    </dgm:pt>
    <dgm:pt modelId="{9C4066F0-6311-4F05-A2C3-779F81033687}" type="pres">
      <dgm:prSet presAssocID="{505336F6-CA19-4BE6-B724-0AB590955FE1}" presName="LevelTwoTextNode" presStyleLbl="node2" presStyleIdx="1" presStyleCnt="7">
        <dgm:presLayoutVars>
          <dgm:chPref val="3"/>
        </dgm:presLayoutVars>
      </dgm:prSet>
      <dgm:spPr/>
      <dgm:t>
        <a:bodyPr/>
        <a:lstStyle/>
        <a:p>
          <a:endParaRPr lang="cs-CZ"/>
        </a:p>
      </dgm:t>
    </dgm:pt>
    <dgm:pt modelId="{7A50CD72-6248-465F-B7E0-7C9C3B30200A}" type="pres">
      <dgm:prSet presAssocID="{505336F6-CA19-4BE6-B724-0AB590955FE1}" presName="level3hierChild" presStyleCnt="0"/>
      <dgm:spPr/>
    </dgm:pt>
    <dgm:pt modelId="{A243A783-A117-4567-A8CD-8A70B4FD6FFA}" type="pres">
      <dgm:prSet presAssocID="{22497AB8-F794-4EE7-AD00-6D0D5EA433A1}" presName="conn2-1" presStyleLbl="parChTrans1D3" presStyleIdx="2" presStyleCnt="6"/>
      <dgm:spPr/>
      <dgm:t>
        <a:bodyPr/>
        <a:lstStyle/>
        <a:p>
          <a:endParaRPr lang="cs-CZ"/>
        </a:p>
      </dgm:t>
    </dgm:pt>
    <dgm:pt modelId="{BB11A4F4-EA78-46E2-B416-9AEE05C371C0}" type="pres">
      <dgm:prSet presAssocID="{22497AB8-F794-4EE7-AD00-6D0D5EA433A1}" presName="connTx" presStyleLbl="parChTrans1D3" presStyleIdx="2" presStyleCnt="6"/>
      <dgm:spPr/>
      <dgm:t>
        <a:bodyPr/>
        <a:lstStyle/>
        <a:p>
          <a:endParaRPr lang="cs-CZ"/>
        </a:p>
      </dgm:t>
    </dgm:pt>
    <dgm:pt modelId="{481022BB-9411-4536-BCD5-9D7622ECB71A}" type="pres">
      <dgm:prSet presAssocID="{533D2CAD-B314-4EE7-B62A-15561911BFAD}" presName="root2" presStyleCnt="0"/>
      <dgm:spPr/>
    </dgm:pt>
    <dgm:pt modelId="{69FB3081-8C18-4496-A678-3695C7BAA30D}" type="pres">
      <dgm:prSet presAssocID="{533D2CAD-B314-4EE7-B62A-15561911BFAD}" presName="LevelTwoTextNode" presStyleLbl="node3" presStyleIdx="2" presStyleCnt="6">
        <dgm:presLayoutVars>
          <dgm:chPref val="3"/>
        </dgm:presLayoutVars>
      </dgm:prSet>
      <dgm:spPr/>
      <dgm:t>
        <a:bodyPr/>
        <a:lstStyle/>
        <a:p>
          <a:endParaRPr lang="cs-CZ"/>
        </a:p>
      </dgm:t>
    </dgm:pt>
    <dgm:pt modelId="{8A5B6CA8-7764-4820-8370-B988D1194765}" type="pres">
      <dgm:prSet presAssocID="{533D2CAD-B314-4EE7-B62A-15561911BFAD}" presName="level3hierChild" presStyleCnt="0"/>
      <dgm:spPr/>
    </dgm:pt>
    <dgm:pt modelId="{E672556B-699E-4375-AE43-53055FE60D1C}" type="pres">
      <dgm:prSet presAssocID="{2DD5BB4C-44A0-4959-B6D5-2C484F1AA644}" presName="conn2-1" presStyleLbl="parChTrans1D4" presStyleIdx="8" presStyleCnt="10"/>
      <dgm:spPr/>
      <dgm:t>
        <a:bodyPr/>
        <a:lstStyle/>
        <a:p>
          <a:endParaRPr lang="cs-CZ"/>
        </a:p>
      </dgm:t>
    </dgm:pt>
    <dgm:pt modelId="{4D0C3934-9D57-4372-A54A-FB6F10A79492}" type="pres">
      <dgm:prSet presAssocID="{2DD5BB4C-44A0-4959-B6D5-2C484F1AA644}" presName="connTx" presStyleLbl="parChTrans1D4" presStyleIdx="8" presStyleCnt="10"/>
      <dgm:spPr/>
      <dgm:t>
        <a:bodyPr/>
        <a:lstStyle/>
        <a:p>
          <a:endParaRPr lang="cs-CZ"/>
        </a:p>
      </dgm:t>
    </dgm:pt>
    <dgm:pt modelId="{DA649BE7-8CA2-4903-8374-AE15664321DA}" type="pres">
      <dgm:prSet presAssocID="{452DB396-EC88-45C8-A4BF-0B97D0D9AB04}" presName="root2" presStyleCnt="0"/>
      <dgm:spPr/>
    </dgm:pt>
    <dgm:pt modelId="{3F770BC7-7180-41EF-9B35-F9290B530D7C}" type="pres">
      <dgm:prSet presAssocID="{452DB396-EC88-45C8-A4BF-0B97D0D9AB04}" presName="LevelTwoTextNode" presStyleLbl="node4" presStyleIdx="8" presStyleCnt="10">
        <dgm:presLayoutVars>
          <dgm:chPref val="3"/>
        </dgm:presLayoutVars>
      </dgm:prSet>
      <dgm:spPr/>
      <dgm:t>
        <a:bodyPr/>
        <a:lstStyle/>
        <a:p>
          <a:endParaRPr lang="cs-CZ"/>
        </a:p>
      </dgm:t>
    </dgm:pt>
    <dgm:pt modelId="{F496B2E4-F472-40C4-ACB5-0347A2AA7E40}" type="pres">
      <dgm:prSet presAssocID="{452DB396-EC88-45C8-A4BF-0B97D0D9AB04}" presName="level3hierChild" presStyleCnt="0"/>
      <dgm:spPr/>
    </dgm:pt>
    <dgm:pt modelId="{5A809F4B-CFA4-4539-838B-3FC4D27D2968}" type="pres">
      <dgm:prSet presAssocID="{36C00F1F-11CB-493F-AB5F-805FECAD1341}" presName="conn2-1" presStyleLbl="parChTrans1D4" presStyleIdx="9" presStyleCnt="10"/>
      <dgm:spPr/>
      <dgm:t>
        <a:bodyPr/>
        <a:lstStyle/>
        <a:p>
          <a:endParaRPr lang="cs-CZ"/>
        </a:p>
      </dgm:t>
    </dgm:pt>
    <dgm:pt modelId="{45C05D8F-EA68-4555-B78E-86F88A2BBB48}" type="pres">
      <dgm:prSet presAssocID="{36C00F1F-11CB-493F-AB5F-805FECAD1341}" presName="connTx" presStyleLbl="parChTrans1D4" presStyleIdx="9" presStyleCnt="10"/>
      <dgm:spPr/>
      <dgm:t>
        <a:bodyPr/>
        <a:lstStyle/>
        <a:p>
          <a:endParaRPr lang="cs-CZ"/>
        </a:p>
      </dgm:t>
    </dgm:pt>
    <dgm:pt modelId="{2359B290-DDC3-47E3-B2F0-A2E3D2235A87}" type="pres">
      <dgm:prSet presAssocID="{380E5FDB-CDDD-46E5-BB1F-69248D8BEE54}" presName="root2" presStyleCnt="0"/>
      <dgm:spPr/>
    </dgm:pt>
    <dgm:pt modelId="{ADA7CF6A-9DD3-4851-9184-AEEB510D7597}" type="pres">
      <dgm:prSet presAssocID="{380E5FDB-CDDD-46E5-BB1F-69248D8BEE54}" presName="LevelTwoTextNode" presStyleLbl="node4" presStyleIdx="9" presStyleCnt="10">
        <dgm:presLayoutVars>
          <dgm:chPref val="3"/>
        </dgm:presLayoutVars>
      </dgm:prSet>
      <dgm:spPr/>
      <dgm:t>
        <a:bodyPr/>
        <a:lstStyle/>
        <a:p>
          <a:endParaRPr lang="cs-CZ"/>
        </a:p>
      </dgm:t>
    </dgm:pt>
    <dgm:pt modelId="{B66E4CB0-D73E-4F41-B87C-A8E2D6C53FCB}" type="pres">
      <dgm:prSet presAssocID="{380E5FDB-CDDD-46E5-BB1F-69248D8BEE54}" presName="level3hierChild" presStyleCnt="0"/>
      <dgm:spPr/>
    </dgm:pt>
    <dgm:pt modelId="{026C7EF2-93A0-4782-828D-AE2602749840}" type="pres">
      <dgm:prSet presAssocID="{C4B8CAD0-23E7-4C1A-B42D-E598F6E877E8}" presName="conn2-1" presStyleLbl="parChTrans1D2" presStyleIdx="2" presStyleCnt="7"/>
      <dgm:spPr/>
      <dgm:t>
        <a:bodyPr/>
        <a:lstStyle/>
        <a:p>
          <a:endParaRPr lang="cs-CZ"/>
        </a:p>
      </dgm:t>
    </dgm:pt>
    <dgm:pt modelId="{8F716DD5-9E38-4325-B572-50280EA3900F}" type="pres">
      <dgm:prSet presAssocID="{C4B8CAD0-23E7-4C1A-B42D-E598F6E877E8}" presName="connTx" presStyleLbl="parChTrans1D2" presStyleIdx="2" presStyleCnt="7"/>
      <dgm:spPr/>
      <dgm:t>
        <a:bodyPr/>
        <a:lstStyle/>
        <a:p>
          <a:endParaRPr lang="cs-CZ"/>
        </a:p>
      </dgm:t>
    </dgm:pt>
    <dgm:pt modelId="{0D93B3C5-5587-4ABE-B0B3-EC7C4FBC6497}" type="pres">
      <dgm:prSet presAssocID="{66197874-B3A0-4C8E-96E7-3B2050CD9B80}" presName="root2" presStyleCnt="0"/>
      <dgm:spPr/>
    </dgm:pt>
    <dgm:pt modelId="{856E24E3-32DA-4F6A-82D9-FD0332839499}" type="pres">
      <dgm:prSet presAssocID="{66197874-B3A0-4C8E-96E7-3B2050CD9B80}" presName="LevelTwoTextNode" presStyleLbl="node2" presStyleIdx="2" presStyleCnt="7" custLinFactNeighborX="66893" custLinFactNeighborY="18162">
        <dgm:presLayoutVars>
          <dgm:chPref val="3"/>
        </dgm:presLayoutVars>
      </dgm:prSet>
      <dgm:spPr/>
      <dgm:t>
        <a:bodyPr/>
        <a:lstStyle/>
        <a:p>
          <a:endParaRPr lang="cs-CZ"/>
        </a:p>
      </dgm:t>
    </dgm:pt>
    <dgm:pt modelId="{CD4CCE8A-DC5D-406C-8855-A484294A4EA3}" type="pres">
      <dgm:prSet presAssocID="{66197874-B3A0-4C8E-96E7-3B2050CD9B80}" presName="level3hierChild" presStyleCnt="0"/>
      <dgm:spPr/>
    </dgm:pt>
    <dgm:pt modelId="{12F38B36-3120-441A-A32E-8FE0A6BB4882}" type="pres">
      <dgm:prSet presAssocID="{D2929444-2E6D-44BF-9FC0-8D8F6264F5D5}" presName="conn2-1" presStyleLbl="parChTrans1D3" presStyleIdx="3" presStyleCnt="6"/>
      <dgm:spPr/>
      <dgm:t>
        <a:bodyPr/>
        <a:lstStyle/>
        <a:p>
          <a:endParaRPr lang="cs-CZ"/>
        </a:p>
      </dgm:t>
    </dgm:pt>
    <dgm:pt modelId="{ADD207BD-30D7-4F73-A029-06BB4AA6624C}" type="pres">
      <dgm:prSet presAssocID="{D2929444-2E6D-44BF-9FC0-8D8F6264F5D5}" presName="connTx" presStyleLbl="parChTrans1D3" presStyleIdx="3" presStyleCnt="6"/>
      <dgm:spPr/>
      <dgm:t>
        <a:bodyPr/>
        <a:lstStyle/>
        <a:p>
          <a:endParaRPr lang="cs-CZ"/>
        </a:p>
      </dgm:t>
    </dgm:pt>
    <dgm:pt modelId="{E082C844-EC87-402D-AFC6-E4D1AD9897AB}" type="pres">
      <dgm:prSet presAssocID="{3694E34E-7929-487B-96C4-C01997932354}" presName="root2" presStyleCnt="0"/>
      <dgm:spPr/>
    </dgm:pt>
    <dgm:pt modelId="{E68E928C-2D99-4055-85C9-13B65F57AA8D}" type="pres">
      <dgm:prSet presAssocID="{3694E34E-7929-487B-96C4-C01997932354}" presName="LevelTwoTextNode" presStyleLbl="node3" presStyleIdx="3" presStyleCnt="6" custLinFactNeighborX="73084" custLinFactNeighborY="13117">
        <dgm:presLayoutVars>
          <dgm:chPref val="3"/>
        </dgm:presLayoutVars>
      </dgm:prSet>
      <dgm:spPr/>
      <dgm:t>
        <a:bodyPr/>
        <a:lstStyle/>
        <a:p>
          <a:endParaRPr lang="cs-CZ"/>
        </a:p>
      </dgm:t>
    </dgm:pt>
    <dgm:pt modelId="{17115D1D-0688-43E6-AA9B-AFFC9A718E9E}" type="pres">
      <dgm:prSet presAssocID="{3694E34E-7929-487B-96C4-C01997932354}" presName="level3hierChild" presStyleCnt="0"/>
      <dgm:spPr/>
    </dgm:pt>
    <dgm:pt modelId="{F6EE9CB4-FE3A-4408-A89E-63EDBC15405C}" type="pres">
      <dgm:prSet presAssocID="{11754362-CBE6-4895-8350-8597A2647EFF}" presName="conn2-1" presStyleLbl="parChTrans1D2" presStyleIdx="3" presStyleCnt="7"/>
      <dgm:spPr/>
      <dgm:t>
        <a:bodyPr/>
        <a:lstStyle/>
        <a:p>
          <a:endParaRPr lang="cs-CZ"/>
        </a:p>
      </dgm:t>
    </dgm:pt>
    <dgm:pt modelId="{49F6327C-E747-467F-A4BA-DE08F3A822EB}" type="pres">
      <dgm:prSet presAssocID="{11754362-CBE6-4895-8350-8597A2647EFF}" presName="connTx" presStyleLbl="parChTrans1D2" presStyleIdx="3" presStyleCnt="7"/>
      <dgm:spPr/>
      <dgm:t>
        <a:bodyPr/>
        <a:lstStyle/>
        <a:p>
          <a:endParaRPr lang="cs-CZ"/>
        </a:p>
      </dgm:t>
    </dgm:pt>
    <dgm:pt modelId="{F54B6B3D-FEA2-4A03-AEC9-CAB8394618B8}" type="pres">
      <dgm:prSet presAssocID="{2F9EF446-ACCC-4882-874B-E9AD36665EBF}" presName="root2" presStyleCnt="0"/>
      <dgm:spPr/>
    </dgm:pt>
    <dgm:pt modelId="{D9C59E67-B1B8-4BCD-91FC-ADDC02781226}" type="pres">
      <dgm:prSet presAssocID="{2F9EF446-ACCC-4882-874B-E9AD36665EBF}" presName="LevelTwoTextNode" presStyleLbl="node2" presStyleIdx="3" presStyleCnt="7" custScaleX="200212" custLinFactNeighborX="83035" custLinFactNeighborY="49415">
        <dgm:presLayoutVars>
          <dgm:chPref val="3"/>
        </dgm:presLayoutVars>
      </dgm:prSet>
      <dgm:spPr/>
      <dgm:t>
        <a:bodyPr/>
        <a:lstStyle/>
        <a:p>
          <a:endParaRPr lang="cs-CZ"/>
        </a:p>
      </dgm:t>
    </dgm:pt>
    <dgm:pt modelId="{A5AD45EE-53AC-4107-9079-BD541A635DB3}" type="pres">
      <dgm:prSet presAssocID="{2F9EF446-ACCC-4882-874B-E9AD36665EBF}" presName="level3hierChild" presStyleCnt="0"/>
      <dgm:spPr/>
    </dgm:pt>
    <dgm:pt modelId="{34189D81-1564-402F-899F-161E8FD8F00B}" type="pres">
      <dgm:prSet presAssocID="{C7B33846-23FA-4AAA-B94F-AF6452C95671}" presName="conn2-1" presStyleLbl="parChTrans1D3" presStyleIdx="4" presStyleCnt="6"/>
      <dgm:spPr/>
      <dgm:t>
        <a:bodyPr/>
        <a:lstStyle/>
        <a:p>
          <a:endParaRPr lang="cs-CZ"/>
        </a:p>
      </dgm:t>
    </dgm:pt>
    <dgm:pt modelId="{7428F0FC-3910-4E7C-AABD-AB1136D553AB}" type="pres">
      <dgm:prSet presAssocID="{C7B33846-23FA-4AAA-B94F-AF6452C95671}" presName="connTx" presStyleLbl="parChTrans1D3" presStyleIdx="4" presStyleCnt="6"/>
      <dgm:spPr/>
      <dgm:t>
        <a:bodyPr/>
        <a:lstStyle/>
        <a:p>
          <a:endParaRPr lang="cs-CZ"/>
        </a:p>
      </dgm:t>
    </dgm:pt>
    <dgm:pt modelId="{3F3FA967-8CA5-4403-957D-7A2E67958170}" type="pres">
      <dgm:prSet presAssocID="{2DBBEF1C-AF31-4510-99A8-B9EA8DF9F2D1}" presName="root2" presStyleCnt="0"/>
      <dgm:spPr/>
    </dgm:pt>
    <dgm:pt modelId="{6545497B-E52F-44C4-8BD6-81A188FE1887}" type="pres">
      <dgm:prSet presAssocID="{2DBBEF1C-AF31-4510-99A8-B9EA8DF9F2D1}" presName="LevelTwoTextNode" presStyleLbl="node3" presStyleIdx="4" presStyleCnt="6" custLinFactX="40872" custLinFactNeighborX="100000" custLinFactNeighborY="34521">
        <dgm:presLayoutVars>
          <dgm:chPref val="3"/>
        </dgm:presLayoutVars>
      </dgm:prSet>
      <dgm:spPr/>
      <dgm:t>
        <a:bodyPr/>
        <a:lstStyle/>
        <a:p>
          <a:endParaRPr lang="cs-CZ"/>
        </a:p>
      </dgm:t>
    </dgm:pt>
    <dgm:pt modelId="{6A12AD0E-4356-4ADF-AE2E-039FCE101434}" type="pres">
      <dgm:prSet presAssocID="{2DBBEF1C-AF31-4510-99A8-B9EA8DF9F2D1}" presName="level3hierChild" presStyleCnt="0"/>
      <dgm:spPr/>
    </dgm:pt>
    <dgm:pt modelId="{3572CBF6-E7EF-46A6-A4FE-292DDA879480}" type="pres">
      <dgm:prSet presAssocID="{E9FA71AC-1CF5-4400-A811-A0F97E3429CB}" presName="conn2-1" presStyleLbl="parChTrans1D3" presStyleIdx="5" presStyleCnt="6"/>
      <dgm:spPr/>
      <dgm:t>
        <a:bodyPr/>
        <a:lstStyle/>
        <a:p>
          <a:endParaRPr lang="cs-CZ"/>
        </a:p>
      </dgm:t>
    </dgm:pt>
    <dgm:pt modelId="{A06CE8B0-213C-4033-BCA6-95AE429040DF}" type="pres">
      <dgm:prSet presAssocID="{E9FA71AC-1CF5-4400-A811-A0F97E3429CB}" presName="connTx" presStyleLbl="parChTrans1D3" presStyleIdx="5" presStyleCnt="6"/>
      <dgm:spPr/>
      <dgm:t>
        <a:bodyPr/>
        <a:lstStyle/>
        <a:p>
          <a:endParaRPr lang="cs-CZ"/>
        </a:p>
      </dgm:t>
    </dgm:pt>
    <dgm:pt modelId="{21783CC8-C531-44CB-8730-FDFF7126B5BE}" type="pres">
      <dgm:prSet presAssocID="{893814DE-85D9-44C7-B014-E7CEB25C22E6}" presName="root2" presStyleCnt="0"/>
      <dgm:spPr/>
    </dgm:pt>
    <dgm:pt modelId="{C971F07C-AE42-4BCE-BC92-93D0D6FECC4E}" type="pres">
      <dgm:prSet presAssocID="{893814DE-85D9-44C7-B014-E7CEB25C22E6}" presName="LevelTwoTextNode" presStyleLbl="node3" presStyleIdx="5" presStyleCnt="6" custLinFactX="28100" custLinFactNeighborX="100000" custLinFactNeighborY="52531">
        <dgm:presLayoutVars>
          <dgm:chPref val="3"/>
        </dgm:presLayoutVars>
      </dgm:prSet>
      <dgm:spPr/>
      <dgm:t>
        <a:bodyPr/>
        <a:lstStyle/>
        <a:p>
          <a:endParaRPr lang="cs-CZ"/>
        </a:p>
      </dgm:t>
    </dgm:pt>
    <dgm:pt modelId="{8CAEAC43-5C23-4E1A-9AC2-8B686B193F58}" type="pres">
      <dgm:prSet presAssocID="{893814DE-85D9-44C7-B014-E7CEB25C22E6}" presName="level3hierChild" presStyleCnt="0"/>
      <dgm:spPr/>
    </dgm:pt>
    <dgm:pt modelId="{FAE3DA5A-799E-470C-B89A-8340C8717950}" type="pres">
      <dgm:prSet presAssocID="{1CC181CD-D6C1-469D-BE93-E34A5B5E5EE8}" presName="root1" presStyleCnt="0"/>
      <dgm:spPr/>
    </dgm:pt>
    <dgm:pt modelId="{44D46EA0-C309-4E98-863E-12D9DE0D02A4}" type="pres">
      <dgm:prSet presAssocID="{1CC181CD-D6C1-469D-BE93-E34A5B5E5EE8}" presName="LevelOneTextNode" presStyleLbl="node0" presStyleIdx="2" presStyleCnt="3" custLinFactNeighborX="-23969" custLinFactNeighborY="-4358">
        <dgm:presLayoutVars>
          <dgm:chPref val="3"/>
        </dgm:presLayoutVars>
      </dgm:prSet>
      <dgm:spPr/>
      <dgm:t>
        <a:bodyPr/>
        <a:lstStyle/>
        <a:p>
          <a:endParaRPr lang="cs-CZ"/>
        </a:p>
      </dgm:t>
    </dgm:pt>
    <dgm:pt modelId="{A7BC3041-8CB5-4530-BD7F-3871E87F559F}" type="pres">
      <dgm:prSet presAssocID="{1CC181CD-D6C1-469D-BE93-E34A5B5E5EE8}" presName="level2hierChild" presStyleCnt="0"/>
      <dgm:spPr/>
    </dgm:pt>
    <dgm:pt modelId="{949B704D-7364-4F56-8EED-0DB19FE60216}" type="pres">
      <dgm:prSet presAssocID="{98A87C14-6865-4BBA-8C8E-A15E0EF99577}" presName="conn2-1" presStyleLbl="parChTrans1D2" presStyleIdx="4" presStyleCnt="7"/>
      <dgm:spPr/>
      <dgm:t>
        <a:bodyPr/>
        <a:lstStyle/>
        <a:p>
          <a:endParaRPr lang="cs-CZ"/>
        </a:p>
      </dgm:t>
    </dgm:pt>
    <dgm:pt modelId="{C2137E20-3C6F-46D3-AB81-72BAC817004F}" type="pres">
      <dgm:prSet presAssocID="{98A87C14-6865-4BBA-8C8E-A15E0EF99577}" presName="connTx" presStyleLbl="parChTrans1D2" presStyleIdx="4" presStyleCnt="7"/>
      <dgm:spPr/>
      <dgm:t>
        <a:bodyPr/>
        <a:lstStyle/>
        <a:p>
          <a:endParaRPr lang="cs-CZ"/>
        </a:p>
      </dgm:t>
    </dgm:pt>
    <dgm:pt modelId="{2B4ADDC1-1935-4AA1-B7B8-2F07158E225F}" type="pres">
      <dgm:prSet presAssocID="{CD322F34-0F00-44C5-9ADF-819F02B00B5E}" presName="root2" presStyleCnt="0"/>
      <dgm:spPr/>
    </dgm:pt>
    <dgm:pt modelId="{0B266BB3-4473-4400-BB86-6B04711BDFE7}" type="pres">
      <dgm:prSet presAssocID="{CD322F34-0F00-44C5-9ADF-819F02B00B5E}" presName="LevelTwoTextNode" presStyleLbl="node2" presStyleIdx="4" presStyleCnt="7" custLinFactNeighborX="-21790" custLinFactNeighborY="2179">
        <dgm:presLayoutVars>
          <dgm:chPref val="3"/>
        </dgm:presLayoutVars>
      </dgm:prSet>
      <dgm:spPr/>
      <dgm:t>
        <a:bodyPr/>
        <a:lstStyle/>
        <a:p>
          <a:endParaRPr lang="cs-CZ"/>
        </a:p>
      </dgm:t>
    </dgm:pt>
    <dgm:pt modelId="{863F3D12-E10B-443F-A207-998E0ADF07A9}" type="pres">
      <dgm:prSet presAssocID="{CD322F34-0F00-44C5-9ADF-819F02B00B5E}" presName="level3hierChild" presStyleCnt="0"/>
      <dgm:spPr/>
    </dgm:pt>
    <dgm:pt modelId="{7A88E2FE-A31F-4607-88C2-C26C5A6CAA7D}" type="pres">
      <dgm:prSet presAssocID="{A581EEF2-3A72-4B4A-B3BD-B35464F18721}" presName="conn2-1" presStyleLbl="parChTrans1D2" presStyleIdx="5" presStyleCnt="7"/>
      <dgm:spPr/>
      <dgm:t>
        <a:bodyPr/>
        <a:lstStyle/>
        <a:p>
          <a:endParaRPr lang="cs-CZ"/>
        </a:p>
      </dgm:t>
    </dgm:pt>
    <dgm:pt modelId="{3FBA7193-54B4-446B-9C51-A2DDEF687007}" type="pres">
      <dgm:prSet presAssocID="{A581EEF2-3A72-4B4A-B3BD-B35464F18721}" presName="connTx" presStyleLbl="parChTrans1D2" presStyleIdx="5" presStyleCnt="7"/>
      <dgm:spPr/>
      <dgm:t>
        <a:bodyPr/>
        <a:lstStyle/>
        <a:p>
          <a:endParaRPr lang="cs-CZ"/>
        </a:p>
      </dgm:t>
    </dgm:pt>
    <dgm:pt modelId="{1B18186B-1EAA-4A18-A772-F36E9024DBFB}" type="pres">
      <dgm:prSet presAssocID="{B2DD1F39-BDF6-40C5-84D0-E72052926C98}" presName="root2" presStyleCnt="0"/>
      <dgm:spPr/>
    </dgm:pt>
    <dgm:pt modelId="{1F2C8039-E9CD-4A86-97A3-E215DCB05256}" type="pres">
      <dgm:prSet presAssocID="{B2DD1F39-BDF6-40C5-84D0-E72052926C98}" presName="LevelTwoTextNode" presStyleLbl="node2" presStyleIdx="5" presStyleCnt="7" custLinFactNeighborX="26148" custLinFactNeighborY="-2179">
        <dgm:presLayoutVars>
          <dgm:chPref val="3"/>
        </dgm:presLayoutVars>
      </dgm:prSet>
      <dgm:spPr/>
      <dgm:t>
        <a:bodyPr/>
        <a:lstStyle/>
        <a:p>
          <a:endParaRPr lang="cs-CZ"/>
        </a:p>
      </dgm:t>
    </dgm:pt>
    <dgm:pt modelId="{56D90308-85D6-4C7B-A751-BE2E65D80708}" type="pres">
      <dgm:prSet presAssocID="{B2DD1F39-BDF6-40C5-84D0-E72052926C98}" presName="level3hierChild" presStyleCnt="0"/>
      <dgm:spPr/>
    </dgm:pt>
    <dgm:pt modelId="{3A158FC7-D9DB-4948-B1CD-533C946533B9}" type="pres">
      <dgm:prSet presAssocID="{5FFCB047-F5B2-47AE-A2D8-364F3D485188}" presName="conn2-1" presStyleLbl="parChTrans1D2" presStyleIdx="6" presStyleCnt="7"/>
      <dgm:spPr/>
      <dgm:t>
        <a:bodyPr/>
        <a:lstStyle/>
        <a:p>
          <a:endParaRPr lang="cs-CZ"/>
        </a:p>
      </dgm:t>
    </dgm:pt>
    <dgm:pt modelId="{DBFA61EC-A7F0-4B5D-8438-D2CD2AEC9162}" type="pres">
      <dgm:prSet presAssocID="{5FFCB047-F5B2-47AE-A2D8-364F3D485188}" presName="connTx" presStyleLbl="parChTrans1D2" presStyleIdx="6" presStyleCnt="7"/>
      <dgm:spPr/>
      <dgm:t>
        <a:bodyPr/>
        <a:lstStyle/>
        <a:p>
          <a:endParaRPr lang="cs-CZ"/>
        </a:p>
      </dgm:t>
    </dgm:pt>
    <dgm:pt modelId="{E914DD5C-2845-46BD-93A7-245277058788}" type="pres">
      <dgm:prSet presAssocID="{1E50A23B-1EB6-4A7A-9D21-BF56075E483F}" presName="root2" presStyleCnt="0"/>
      <dgm:spPr/>
    </dgm:pt>
    <dgm:pt modelId="{BB064112-048F-49A8-A7DB-26322D47E8BC}" type="pres">
      <dgm:prSet presAssocID="{1E50A23B-1EB6-4A7A-9D21-BF56075E483F}" presName="LevelTwoTextNode" presStyleLbl="node2" presStyleIdx="6" presStyleCnt="7" custLinFactX="11129" custLinFactNeighborX="100000" custLinFactNeighborY="1155">
        <dgm:presLayoutVars>
          <dgm:chPref val="3"/>
        </dgm:presLayoutVars>
      </dgm:prSet>
      <dgm:spPr/>
      <dgm:t>
        <a:bodyPr/>
        <a:lstStyle/>
        <a:p>
          <a:endParaRPr lang="cs-CZ"/>
        </a:p>
      </dgm:t>
    </dgm:pt>
    <dgm:pt modelId="{83C350F5-8D80-4E40-81CC-3BE1BB86AB6F}" type="pres">
      <dgm:prSet presAssocID="{1E50A23B-1EB6-4A7A-9D21-BF56075E483F}" presName="level3hierChild" presStyleCnt="0"/>
      <dgm:spPr/>
    </dgm:pt>
  </dgm:ptLst>
  <dgm:cxnLst>
    <dgm:cxn modelId="{CC823F7A-A866-45F8-B82F-CE275C3D38C7}" type="presOf" srcId="{3D6518B8-CB74-4591-A50C-BDFF2E6EEF38}" destId="{892C99C1-4D5B-4384-A54A-DC7FAD1C1B9B}" srcOrd="0" destOrd="0" presId="urn:microsoft.com/office/officeart/2005/8/layout/hierarchy2"/>
    <dgm:cxn modelId="{41911DFF-F1A8-48A4-8586-014C6F5D7576}" type="presOf" srcId="{2DBBEF1C-AF31-4510-99A8-B9EA8DF9F2D1}" destId="{6545497B-E52F-44C4-8BD6-81A188FE1887}" srcOrd="0" destOrd="0" presId="urn:microsoft.com/office/officeart/2005/8/layout/hierarchy2"/>
    <dgm:cxn modelId="{0B04EBFB-9442-408D-8D6F-13438627647B}" type="presOf" srcId="{11754362-CBE6-4895-8350-8597A2647EFF}" destId="{F6EE9CB4-FE3A-4408-A89E-63EDBC15405C}" srcOrd="0" destOrd="0" presId="urn:microsoft.com/office/officeart/2005/8/layout/hierarchy2"/>
    <dgm:cxn modelId="{AEC0BCE5-C227-423A-93B7-1D3857B1FB3E}" srcId="{E8391551-61BE-437C-B9D3-6A366CFC6739}" destId="{DEE0B131-7A03-41E0-A9CB-089671A841CD}" srcOrd="1" destOrd="0" parTransId="{70289C13-B00E-4DDC-9FD3-A77A47B2EBD3}" sibTransId="{B18049A0-8575-4CB2-9ECB-7A1C201522F4}"/>
    <dgm:cxn modelId="{007BC453-404D-4B83-ABE6-427D750B47D8}" type="presOf" srcId="{2DD5BB4C-44A0-4959-B6D5-2C484F1AA644}" destId="{4D0C3934-9D57-4372-A54A-FB6F10A79492}" srcOrd="1" destOrd="0" presId="urn:microsoft.com/office/officeart/2005/8/layout/hierarchy2"/>
    <dgm:cxn modelId="{F5D628C0-2B14-4C13-87A8-20F7E335D19C}" type="presOf" srcId="{4D89F0A3-B1E3-47D9-925B-C349FDDF5DB6}" destId="{0DF6F5DD-B529-437D-845D-5294DC57E5B4}" srcOrd="0" destOrd="0" presId="urn:microsoft.com/office/officeart/2005/8/layout/hierarchy2"/>
    <dgm:cxn modelId="{EAB4B4EF-93D3-4FC4-B3B1-59BB040EA4ED}" srcId="{66197874-B3A0-4C8E-96E7-3B2050CD9B80}" destId="{3694E34E-7929-487B-96C4-C01997932354}" srcOrd="0" destOrd="0" parTransId="{D2929444-2E6D-44BF-9FC0-8D8F6264F5D5}" sibTransId="{25A04C9C-FF4E-4814-995F-CBB838BF9396}"/>
    <dgm:cxn modelId="{F2803328-FC4D-43DC-8B83-2009D617EDDF}" type="presOf" srcId="{E2FB7055-6C39-40F7-BD7F-EFC30576AA09}" destId="{380DC32A-5A3B-41D4-B653-93A6CE5EEEF3}" srcOrd="1" destOrd="0" presId="urn:microsoft.com/office/officeart/2005/8/layout/hierarchy2"/>
    <dgm:cxn modelId="{C7C33CB1-5E4F-46BD-BBB1-3CA8E120F357}" type="presOf" srcId="{505336F6-CA19-4BE6-B724-0AB590955FE1}" destId="{9C4066F0-6311-4F05-A2C3-779F81033687}" srcOrd="0" destOrd="0" presId="urn:microsoft.com/office/officeart/2005/8/layout/hierarchy2"/>
    <dgm:cxn modelId="{0311F6F9-6253-47CA-9891-7C687C69B711}" type="presOf" srcId="{66197874-B3A0-4C8E-96E7-3B2050CD9B80}" destId="{856E24E3-32DA-4F6A-82D9-FD0332839499}" srcOrd="0" destOrd="0" presId="urn:microsoft.com/office/officeart/2005/8/layout/hierarchy2"/>
    <dgm:cxn modelId="{EA36DE35-E870-43F8-B7FC-4A571A5D834D}" type="presOf" srcId="{36C00F1F-11CB-493F-AB5F-805FECAD1341}" destId="{5A809F4B-CFA4-4539-838B-3FC4D27D2968}" srcOrd="0" destOrd="0" presId="urn:microsoft.com/office/officeart/2005/8/layout/hierarchy2"/>
    <dgm:cxn modelId="{96F93472-0E6A-4906-940D-AE76C34B4936}" type="presOf" srcId="{3D9CC55B-A5B0-46E6-BBFA-EFC16E04C95B}" destId="{1176E678-9898-47F7-A561-AED8D01B3F6B}" srcOrd="0" destOrd="0" presId="urn:microsoft.com/office/officeart/2005/8/layout/hierarchy2"/>
    <dgm:cxn modelId="{33C94105-69FE-40C7-A3B3-659BE8FA3C4F}" type="presOf" srcId="{22497AB8-F794-4EE7-AD00-6D0D5EA433A1}" destId="{A243A783-A117-4567-A8CD-8A70B4FD6FFA}" srcOrd="0" destOrd="0" presId="urn:microsoft.com/office/officeart/2005/8/layout/hierarchy2"/>
    <dgm:cxn modelId="{8409D125-12B7-42B2-B2D9-E18D41938D4A}" type="presOf" srcId="{CD322F34-0F00-44C5-9ADF-819F02B00B5E}" destId="{0B266BB3-4473-4400-BB86-6B04711BDFE7}" srcOrd="0" destOrd="0" presId="urn:microsoft.com/office/officeart/2005/8/layout/hierarchy2"/>
    <dgm:cxn modelId="{F572760F-292D-4106-9483-ACD2EE68E1B5}" type="presOf" srcId="{DF00E556-9076-469C-960E-E232806E7157}" destId="{860AD402-D9E0-418D-BC54-67C5D9B65845}" srcOrd="0" destOrd="0" presId="urn:microsoft.com/office/officeart/2005/8/layout/hierarchy2"/>
    <dgm:cxn modelId="{EB8F0D95-C146-4750-8799-3D42458F5768}" srcId="{5CA86C62-7340-4426-82F5-46FD6C10219C}" destId="{E8391551-61BE-437C-B9D3-6A366CFC6739}" srcOrd="0" destOrd="0" parTransId="{A9BFDFC7-1940-49B8-8D7D-16B5A503C886}" sibTransId="{38E6887D-43B0-4C90-80ED-B99DC5376DF7}"/>
    <dgm:cxn modelId="{8770F52A-50C6-4A42-B9AB-2BFD14624C8D}" type="presOf" srcId="{C4B8CAD0-23E7-4C1A-B42D-E598F6E877E8}" destId="{8F716DD5-9E38-4325-B572-50280EA3900F}" srcOrd="1" destOrd="0" presId="urn:microsoft.com/office/officeart/2005/8/layout/hierarchy2"/>
    <dgm:cxn modelId="{5EEE7448-255E-4123-8503-1B171F01A8F5}" type="presOf" srcId="{A581EEF2-3A72-4B4A-B3BD-B35464F18721}" destId="{3FBA7193-54B4-446B-9C51-A2DDEF687007}" srcOrd="1" destOrd="0" presId="urn:microsoft.com/office/officeart/2005/8/layout/hierarchy2"/>
    <dgm:cxn modelId="{582596CC-FD3D-4834-9273-8135F1AC2464}" type="presOf" srcId="{70289C13-B00E-4DDC-9FD3-A77A47B2EBD3}" destId="{5AF922E3-2564-4188-AA43-B46EF4C0BF81}" srcOrd="0" destOrd="0" presId="urn:microsoft.com/office/officeart/2005/8/layout/hierarchy2"/>
    <dgm:cxn modelId="{DB754B51-59AE-4CD0-AC89-13464E76874D}" srcId="{DEE0B131-7A03-41E0-A9CB-089671A841CD}" destId="{DF00E556-9076-469C-960E-E232806E7157}" srcOrd="0" destOrd="0" parTransId="{C817612B-C3A7-423F-AFDB-9945FBE2A206}" sibTransId="{B5019A7B-6F02-4CDB-8129-DFCD83406933}"/>
    <dgm:cxn modelId="{48AB6B8D-7547-45F0-8832-14D6941660DB}" srcId="{452DB396-EC88-45C8-A4BF-0B97D0D9AB04}" destId="{380E5FDB-CDDD-46E5-BB1F-69248D8BEE54}" srcOrd="0" destOrd="0" parTransId="{36C00F1F-11CB-493F-AB5F-805FECAD1341}" sibTransId="{4E1DCEEC-7A13-489A-8580-CC73F4E7B639}"/>
    <dgm:cxn modelId="{A46EB1E0-9AA6-41CF-8C13-E1B65BF6DC38}" type="presOf" srcId="{DEE0B131-7A03-41E0-A9CB-089671A841CD}" destId="{D1914508-FCBF-4DF6-92AC-7B8CD6409D1B}" srcOrd="0" destOrd="0" presId="urn:microsoft.com/office/officeart/2005/8/layout/hierarchy2"/>
    <dgm:cxn modelId="{0F6E2F23-03F7-43D6-9D86-FAFE35535D3D}" type="presOf" srcId="{0AF27D6B-5D50-4C71-992A-C091849A4820}" destId="{42A4978F-D6F3-4BB0-9AF6-3E0204822DC4}" srcOrd="0" destOrd="0" presId="urn:microsoft.com/office/officeart/2005/8/layout/hierarchy2"/>
    <dgm:cxn modelId="{4BF5FC18-5EAC-4E6D-9E09-461429905357}" type="presOf" srcId="{C817612B-C3A7-423F-AFDB-9945FBE2A206}" destId="{FD774258-3A20-431C-8610-E80A385BB9F2}" srcOrd="1" destOrd="0" presId="urn:microsoft.com/office/officeart/2005/8/layout/hierarchy2"/>
    <dgm:cxn modelId="{8DD664CB-AA2F-406C-828A-596403FAE445}" type="presOf" srcId="{893814DE-85D9-44C7-B014-E7CEB25C22E6}" destId="{C971F07C-AE42-4BCE-BC92-93D0D6FECC4E}" srcOrd="0" destOrd="0" presId="urn:microsoft.com/office/officeart/2005/8/layout/hierarchy2"/>
    <dgm:cxn modelId="{E31D9194-8D09-4F0F-8336-AD7168BEE610}" type="presOf" srcId="{5CA86C62-7340-4426-82F5-46FD6C10219C}" destId="{DEC00642-F854-492D-B7DB-3FC443E0BAE1}" srcOrd="0" destOrd="0" presId="urn:microsoft.com/office/officeart/2005/8/layout/hierarchy2"/>
    <dgm:cxn modelId="{459775E5-39AC-42CD-B2CF-0F4FDD45925C}" type="presOf" srcId="{1E50A23B-1EB6-4A7A-9D21-BF56075E483F}" destId="{BB064112-048F-49A8-A7DB-26322D47E8BC}" srcOrd="0" destOrd="0" presId="urn:microsoft.com/office/officeart/2005/8/layout/hierarchy2"/>
    <dgm:cxn modelId="{4E04B22F-2365-4B30-8C57-88A0086C49F6}" type="presOf" srcId="{2704F720-13A0-41F5-8F2C-5C3870E90922}" destId="{71999618-5E7B-49E3-ACDD-FE5148C6E1FD}" srcOrd="0" destOrd="0" presId="urn:microsoft.com/office/officeart/2005/8/layout/hierarchy2"/>
    <dgm:cxn modelId="{F09D2020-5B26-4517-93E9-4B809EC8CB3C}" srcId="{4C05DE61-0AC7-43C5-A56B-9433C332FE91}" destId="{B7A6993B-809A-4359-AF1F-52713607E43C}" srcOrd="1" destOrd="0" parTransId="{D2EDAB03-E436-4DF2-A646-7DC0B48B407B}" sibTransId="{EF5048B2-1B87-4A1F-9EF9-70A36E1C2DCF}"/>
    <dgm:cxn modelId="{67562A5F-933F-4C97-82F5-4B927AABD7CF}" type="presOf" srcId="{E9FA71AC-1CF5-4400-A811-A0F97E3429CB}" destId="{3572CBF6-E7EF-46A6-A4FE-292DDA879480}" srcOrd="0" destOrd="0" presId="urn:microsoft.com/office/officeart/2005/8/layout/hierarchy2"/>
    <dgm:cxn modelId="{13D20ED8-A418-4688-B678-0235A76D4573}" srcId="{533D2CAD-B314-4EE7-B62A-15561911BFAD}" destId="{452DB396-EC88-45C8-A4BF-0B97D0D9AB04}" srcOrd="0" destOrd="0" parTransId="{2DD5BB4C-44A0-4959-B6D5-2C484F1AA644}" sibTransId="{998F59C5-B438-4CFC-84BF-D2A589D17287}"/>
    <dgm:cxn modelId="{1C856D49-2980-4658-A28B-8C15216A47FD}" type="presOf" srcId="{5FFCB047-F5B2-47AE-A2D8-364F3D485188}" destId="{DBFA61EC-A7F0-4B5D-8438-D2CD2AEC9162}" srcOrd="1" destOrd="0" presId="urn:microsoft.com/office/officeart/2005/8/layout/hierarchy2"/>
    <dgm:cxn modelId="{46F115D1-369C-4753-84D9-1F724985AD0F}" type="presOf" srcId="{452DB396-EC88-45C8-A4BF-0B97D0D9AB04}" destId="{3F770BC7-7180-41EF-9B35-F9290B530D7C}" srcOrd="0" destOrd="0" presId="urn:microsoft.com/office/officeart/2005/8/layout/hierarchy2"/>
    <dgm:cxn modelId="{F19537E3-43EA-4C57-853D-4840B1609789}" type="presOf" srcId="{4D67CED7-268A-44AA-8C37-B02BDE3C7F1B}" destId="{F8EA5EDF-041C-47E6-8132-0287218386BC}" srcOrd="1" destOrd="0" presId="urn:microsoft.com/office/officeart/2005/8/layout/hierarchy2"/>
    <dgm:cxn modelId="{06FED142-C82F-43E7-99E4-1BE863C00F6B}" type="presOf" srcId="{A9BFDFC7-1940-49B8-8D7D-16B5A503C886}" destId="{940056B3-EFEA-4D26-86A7-A36DF207D04F}" srcOrd="0" destOrd="0" presId="urn:microsoft.com/office/officeart/2005/8/layout/hierarchy2"/>
    <dgm:cxn modelId="{E5A4213C-0C94-4442-86C8-CFC55AF510FC}" type="presOf" srcId="{2DD5BB4C-44A0-4959-B6D5-2C484F1AA644}" destId="{E672556B-699E-4375-AE43-53055FE60D1C}" srcOrd="0" destOrd="0" presId="urn:microsoft.com/office/officeart/2005/8/layout/hierarchy2"/>
    <dgm:cxn modelId="{A4A9B21E-E2CD-45D9-AE2A-342703725005}" srcId="{F0AC2467-80C3-46F9-A754-9CAB8DFBE778}" destId="{2F9EF446-ACCC-4882-874B-E9AD36665EBF}" srcOrd="2" destOrd="0" parTransId="{11754362-CBE6-4895-8350-8597A2647EFF}" sibTransId="{C2F8C6C9-FEFA-4FB9-8FB1-B8493CF1BFA7}"/>
    <dgm:cxn modelId="{0D7A9C1C-9966-4644-B021-C68E36B339E8}" type="presOf" srcId="{3694E34E-7929-487B-96C4-C01997932354}" destId="{E68E928C-2D99-4055-85C9-13B65F57AA8D}" srcOrd="0" destOrd="0" presId="urn:microsoft.com/office/officeart/2005/8/layout/hierarchy2"/>
    <dgm:cxn modelId="{9008E5A7-4440-4767-98DB-0A076850C285}" type="presOf" srcId="{A9BFDFC7-1940-49B8-8D7D-16B5A503C886}" destId="{248CD7F0-DF95-4522-B714-A10A68C2613E}" srcOrd="1" destOrd="0" presId="urn:microsoft.com/office/officeart/2005/8/layout/hierarchy2"/>
    <dgm:cxn modelId="{1AFD159A-D7E4-444F-812F-66BB940CABE5}" type="presOf" srcId="{1CC181CD-D6C1-469D-BE93-E34A5B5E5EE8}" destId="{44D46EA0-C309-4E98-863E-12D9DE0D02A4}" srcOrd="0" destOrd="0" presId="urn:microsoft.com/office/officeart/2005/8/layout/hierarchy2"/>
    <dgm:cxn modelId="{E81E1F43-BDCE-46E5-873F-2776EC868DEF}" type="presOf" srcId="{36C00F1F-11CB-493F-AB5F-805FECAD1341}" destId="{45C05D8F-EA68-4555-B78E-86F88A2BBB48}" srcOrd="1" destOrd="0" presId="urn:microsoft.com/office/officeart/2005/8/layout/hierarchy2"/>
    <dgm:cxn modelId="{BD95AAEB-DA7E-4F90-8F10-67A9F28C963A}" type="presOf" srcId="{D2929444-2E6D-44BF-9FC0-8D8F6264F5D5}" destId="{ADD207BD-30D7-4F73-A029-06BB4AA6624C}" srcOrd="1" destOrd="0" presId="urn:microsoft.com/office/officeart/2005/8/layout/hierarchy2"/>
    <dgm:cxn modelId="{34533F26-6368-4372-92D3-9AF1FF6741CB}" srcId="{A31C4841-6ED9-46FB-8E69-C273649A2343}" destId="{1CC181CD-D6C1-469D-BE93-E34A5B5E5EE8}" srcOrd="2" destOrd="0" parTransId="{B077E62F-110F-4928-B815-1114C7A81CBF}" sibTransId="{499DA33B-EDBE-4B4C-B788-87B7D5C524D7}"/>
    <dgm:cxn modelId="{813970C9-B40B-43F3-A1DD-52499B1622F4}" type="presOf" srcId="{533D2CAD-B314-4EE7-B62A-15561911BFAD}" destId="{69FB3081-8C18-4496-A678-3695C7BAA30D}" srcOrd="0" destOrd="0" presId="urn:microsoft.com/office/officeart/2005/8/layout/hierarchy2"/>
    <dgm:cxn modelId="{628CBFC3-4A75-4ADB-B95E-E60E6CBE4655}" type="presOf" srcId="{D2929444-2E6D-44BF-9FC0-8D8F6264F5D5}" destId="{12F38B36-3120-441A-A32E-8FE0A6BB4882}" srcOrd="0" destOrd="0" presId="urn:microsoft.com/office/officeart/2005/8/layout/hierarchy2"/>
    <dgm:cxn modelId="{99EAE77C-A455-4F58-8114-29395AB3346B}" type="presOf" srcId="{22497AB8-F794-4EE7-AD00-6D0D5EA433A1}" destId="{BB11A4F4-EA78-46E2-B416-9AEE05C371C0}" srcOrd="1" destOrd="0" presId="urn:microsoft.com/office/officeart/2005/8/layout/hierarchy2"/>
    <dgm:cxn modelId="{446B3DB8-919E-4098-A3AB-F94D16FB2179}" type="presOf" srcId="{4C05DE61-0AC7-43C5-A56B-9433C332FE91}" destId="{40537534-D122-4FAD-B0A8-4AD81648353E}" srcOrd="0" destOrd="0" presId="urn:microsoft.com/office/officeart/2005/8/layout/hierarchy2"/>
    <dgm:cxn modelId="{203167AF-2AEF-49E3-BDEA-B8686D09A275}" type="presOf" srcId="{E9FA71AC-1CF5-4400-A811-A0F97E3429CB}" destId="{A06CE8B0-213C-4033-BCA6-95AE429040DF}" srcOrd="1" destOrd="0" presId="urn:microsoft.com/office/officeart/2005/8/layout/hierarchy2"/>
    <dgm:cxn modelId="{C1DE4948-A305-43B9-A782-0C35252EFFCC}" srcId="{1CC181CD-D6C1-469D-BE93-E34A5B5E5EE8}" destId="{CD322F34-0F00-44C5-9ADF-819F02B00B5E}" srcOrd="0" destOrd="0" parTransId="{98A87C14-6865-4BBA-8C8E-A15E0EF99577}" sibTransId="{FA746E53-E40B-4F99-9FA7-E20D63780C10}"/>
    <dgm:cxn modelId="{ABD44674-CBC3-48B0-97B3-0218BEE59C3C}" type="presOf" srcId="{2A7EADE2-6F3B-4ED2-80A5-28F4CF374127}" destId="{C2472EB2-40EF-4DCA-8F37-FB8C66DD6A43}" srcOrd="1" destOrd="0" presId="urn:microsoft.com/office/officeart/2005/8/layout/hierarchy2"/>
    <dgm:cxn modelId="{012E496C-BAF3-47EC-9360-CAB8E288C248}" srcId="{4D89F0A3-B1E3-47D9-925B-C349FDDF5DB6}" destId="{3D6518B8-CB74-4591-A50C-BDFF2E6EEF38}" srcOrd="0" destOrd="0" parTransId="{56A819CB-304C-40C4-B7B5-324946B407ED}" sibTransId="{C9F344D8-F2EE-4F9C-BC12-E3AB1324B095}"/>
    <dgm:cxn modelId="{C364DD65-55D6-48E9-8C78-0F6DB38C4815}" srcId="{2F9EF446-ACCC-4882-874B-E9AD36665EBF}" destId="{2DBBEF1C-AF31-4510-99A8-B9EA8DF9F2D1}" srcOrd="0" destOrd="0" parTransId="{C7B33846-23FA-4AAA-B94F-AF6452C95671}" sibTransId="{2A1E2DF3-F641-4EE7-A389-A529C75708EB}"/>
    <dgm:cxn modelId="{F20A02EB-9679-470B-873B-6B919E463FFC}" type="presOf" srcId="{E3B75368-3D87-4064-9662-66906DD46320}" destId="{B0BFC0A4-0F65-4F2C-A799-8755F6CA7353}" srcOrd="1" destOrd="0" presId="urn:microsoft.com/office/officeart/2005/8/layout/hierarchy2"/>
    <dgm:cxn modelId="{CCD56C6D-0677-4F12-A4BD-8BD16BD1BE1D}" srcId="{DEE0B131-7A03-41E0-A9CB-089671A841CD}" destId="{4D89F0A3-B1E3-47D9-925B-C349FDDF5DB6}" srcOrd="1" destOrd="0" parTransId="{2A7EADE2-6F3B-4ED2-80A5-28F4CF374127}" sibTransId="{2D2F31DD-4106-435E-B120-A8606EB2F4B3}"/>
    <dgm:cxn modelId="{C0351D86-796E-4CA5-BD53-A47827D50ED9}" srcId="{DC1B2BBD-8F23-459B-951C-345882474895}" destId="{4C05DE61-0AC7-43C5-A56B-9433C332FE91}" srcOrd="0" destOrd="0" parTransId="{4D67CED7-268A-44AA-8C37-B02BDE3C7F1B}" sibTransId="{FD3548C4-02D0-418A-9372-F3D0C48437D8}"/>
    <dgm:cxn modelId="{BF555511-5129-4C62-955F-1A95178166C9}" type="presOf" srcId="{C7B33846-23FA-4AAA-B94F-AF6452C95671}" destId="{7428F0FC-3910-4E7C-AABD-AB1136D553AB}" srcOrd="1" destOrd="0" presId="urn:microsoft.com/office/officeart/2005/8/layout/hierarchy2"/>
    <dgm:cxn modelId="{66BD6B1F-BEC8-452F-B9CD-560BD042A3BF}" type="presOf" srcId="{C817612B-C3A7-423F-AFDB-9945FBE2A206}" destId="{9C1B9D1C-753E-45FD-BCE0-34CC3871BD97}" srcOrd="0" destOrd="0" presId="urn:microsoft.com/office/officeart/2005/8/layout/hierarchy2"/>
    <dgm:cxn modelId="{F05CDB53-DD88-414B-8341-9AF618596DCD}" type="presOf" srcId="{E2FB7055-6C39-40F7-BD7F-EFC30576AA09}" destId="{DFD40308-2216-4EA3-BBDC-96AA42DE9901}" srcOrd="0" destOrd="0" presId="urn:microsoft.com/office/officeart/2005/8/layout/hierarchy2"/>
    <dgm:cxn modelId="{C63F9C17-5717-4EAE-B50C-7EE42FD2AD24}" type="presOf" srcId="{98A87C14-6865-4BBA-8C8E-A15E0EF99577}" destId="{949B704D-7364-4F56-8EED-0DB19FE60216}" srcOrd="0" destOrd="0" presId="urn:microsoft.com/office/officeart/2005/8/layout/hierarchy2"/>
    <dgm:cxn modelId="{35370479-BE9A-432D-A884-87E27856AE56}" type="presOf" srcId="{E3B75368-3D87-4064-9662-66906DD46320}" destId="{955BD5C3-66D0-438A-8150-BDEB97E5C02B}" srcOrd="0" destOrd="0" presId="urn:microsoft.com/office/officeart/2005/8/layout/hierarchy2"/>
    <dgm:cxn modelId="{4C212A2E-08C2-4210-A797-08B93780CD94}" srcId="{A31C4841-6ED9-46FB-8E69-C273649A2343}" destId="{5CA86C62-7340-4426-82F5-46FD6C10219C}" srcOrd="0" destOrd="0" parTransId="{B23768C2-4A50-4491-8DA2-3094A5B4B2A8}" sibTransId="{55DB52D6-A808-45A2-9D61-0B5465BF4F24}"/>
    <dgm:cxn modelId="{DC8A42ED-F705-41C3-B531-3E3506ACA304}" type="presOf" srcId="{C4B8CAD0-23E7-4C1A-B42D-E598F6E877E8}" destId="{026C7EF2-93A0-4782-828D-AE2602749840}" srcOrd="0" destOrd="0" presId="urn:microsoft.com/office/officeart/2005/8/layout/hierarchy2"/>
    <dgm:cxn modelId="{82F2B09A-B52C-4DAA-87E1-9F766C1F8BBB}" type="presOf" srcId="{E8391551-61BE-437C-B9D3-6A366CFC6739}" destId="{955E9AD7-7B00-4E5E-BB41-271AB39D80E6}" srcOrd="0" destOrd="0" presId="urn:microsoft.com/office/officeart/2005/8/layout/hierarchy2"/>
    <dgm:cxn modelId="{ADB138BB-E639-445E-9276-C12F5C92302C}" type="presOf" srcId="{36BE1CDE-D3CD-4FD8-8C40-DED1E2ADE3F2}" destId="{612C8C7A-C366-45D5-84FA-8EFBAC30E151}" srcOrd="0" destOrd="0" presId="urn:microsoft.com/office/officeart/2005/8/layout/hierarchy2"/>
    <dgm:cxn modelId="{B49728BC-5FFA-4DEB-A469-9C283AC9E6A6}" type="presOf" srcId="{70289C13-B00E-4DDC-9FD3-A77A47B2EBD3}" destId="{70F171BE-69E2-4B2F-8E8F-498A00F0225B}" srcOrd="1" destOrd="0" presId="urn:microsoft.com/office/officeart/2005/8/layout/hierarchy2"/>
    <dgm:cxn modelId="{5A33329D-A5BC-4FC1-B115-2B383205A636}" type="presOf" srcId="{2704F720-13A0-41F5-8F2C-5C3870E90922}" destId="{0DCF2E30-DB1F-4DE1-A998-A992541B5502}" srcOrd="1" destOrd="0" presId="urn:microsoft.com/office/officeart/2005/8/layout/hierarchy2"/>
    <dgm:cxn modelId="{124D8DA7-0332-483E-842B-3C3024A00656}" srcId="{DF00E556-9076-469C-960E-E232806E7157}" destId="{36BE1CDE-D3CD-4FD8-8C40-DED1E2ADE3F2}" srcOrd="0" destOrd="0" parTransId="{E3B75368-3D87-4064-9662-66906DD46320}" sibTransId="{1EC7CB6A-818D-4D59-B739-16D0B60BC130}"/>
    <dgm:cxn modelId="{CEC9C2B4-C520-4B11-B443-506DDD8EE469}" type="presOf" srcId="{A31C4841-6ED9-46FB-8E69-C273649A2343}" destId="{0D7D0EE8-E2C2-49D0-A388-35DC0CA2E53C}" srcOrd="0" destOrd="0" presId="urn:microsoft.com/office/officeart/2005/8/layout/hierarchy2"/>
    <dgm:cxn modelId="{B3F83D80-CCEC-4F21-AB90-27429F5D5D68}" type="presOf" srcId="{2F9EF446-ACCC-4882-874B-E9AD36665EBF}" destId="{D9C59E67-B1B8-4BCD-91FC-ADDC02781226}" srcOrd="0" destOrd="0" presId="urn:microsoft.com/office/officeart/2005/8/layout/hierarchy2"/>
    <dgm:cxn modelId="{64F00061-7D88-4354-ACC2-FAA2C9F220CD}" type="presOf" srcId="{98A87C14-6865-4BBA-8C8E-A15E0EF99577}" destId="{C2137E20-3C6F-46D3-AB81-72BAC817004F}" srcOrd="1" destOrd="0" presId="urn:microsoft.com/office/officeart/2005/8/layout/hierarchy2"/>
    <dgm:cxn modelId="{1F51756D-9BB2-47E4-99E7-63C9D2B26D4A}" srcId="{1CC181CD-D6C1-469D-BE93-E34A5B5E5EE8}" destId="{1E50A23B-1EB6-4A7A-9D21-BF56075E483F}" srcOrd="2" destOrd="0" parTransId="{5FFCB047-F5B2-47AE-A2D8-364F3D485188}" sibTransId="{DE91AD43-1457-4FF8-B4E2-B7C6F7BF5C95}"/>
    <dgm:cxn modelId="{76B99C05-A54B-4689-8332-E7D7E6E31234}" type="presOf" srcId="{11754362-CBE6-4895-8350-8597A2647EFF}" destId="{49F6327C-E747-467F-A4BA-DE08F3A822EB}" srcOrd="1" destOrd="0" presId="urn:microsoft.com/office/officeart/2005/8/layout/hierarchy2"/>
    <dgm:cxn modelId="{5D19F59D-0039-4174-8A2E-DE3E55D7D340}" type="presOf" srcId="{D2EDAB03-E436-4DF2-A646-7DC0B48B407B}" destId="{7ADDFCB1-6389-476C-B875-6061AAAC50CE}" srcOrd="1" destOrd="0" presId="urn:microsoft.com/office/officeart/2005/8/layout/hierarchy2"/>
    <dgm:cxn modelId="{0ACAD97C-957F-4617-944C-3BC73E2FC361}" type="presOf" srcId="{56A819CB-304C-40C4-B7B5-324946B407ED}" destId="{301EFF6F-A23D-40EA-BF33-8575F70644D1}" srcOrd="1" destOrd="0" presId="urn:microsoft.com/office/officeart/2005/8/layout/hierarchy2"/>
    <dgm:cxn modelId="{3355E833-8031-4EB7-A680-21F85C6CA2C3}" srcId="{505336F6-CA19-4BE6-B724-0AB590955FE1}" destId="{533D2CAD-B314-4EE7-B62A-15561911BFAD}" srcOrd="0" destOrd="0" parTransId="{22497AB8-F794-4EE7-AD00-6D0D5EA433A1}" sibTransId="{08367EAB-4CDB-4BEA-AE00-827835C0BF35}"/>
    <dgm:cxn modelId="{64FE210C-F27D-47FA-B890-E9B58AF55811}" type="presOf" srcId="{A581EEF2-3A72-4B4A-B3BD-B35464F18721}" destId="{7A88E2FE-A31F-4607-88C2-C26C5A6CAA7D}" srcOrd="0" destOrd="0" presId="urn:microsoft.com/office/officeart/2005/8/layout/hierarchy2"/>
    <dgm:cxn modelId="{93F378FA-9BFF-4452-B2B6-352BBA4E36E8}" type="presOf" srcId="{B7A6993B-809A-4359-AF1F-52713607E43C}" destId="{E330B1FA-DBF9-4CA5-AE71-90C3DA273382}" srcOrd="0" destOrd="0" presId="urn:microsoft.com/office/officeart/2005/8/layout/hierarchy2"/>
    <dgm:cxn modelId="{160ED437-0BF2-491E-ADE3-3EA0A69960FF}" srcId="{A31C4841-6ED9-46FB-8E69-C273649A2343}" destId="{F0AC2467-80C3-46F9-A754-9CAB8DFBE778}" srcOrd="1" destOrd="0" parTransId="{602ED966-79EF-47AE-8048-7F93885C8F0B}" sibTransId="{6B3775BF-85D7-457C-8F30-76A677F240DE}"/>
    <dgm:cxn modelId="{7CA35864-0930-41F4-9E43-17714F358153}" type="presOf" srcId="{C7B33846-23FA-4AAA-B94F-AF6452C95671}" destId="{34189D81-1564-402F-899F-161E8FD8F00B}" srcOrd="0" destOrd="0" presId="urn:microsoft.com/office/officeart/2005/8/layout/hierarchy2"/>
    <dgm:cxn modelId="{5C24DBAD-932E-4FEA-B12F-8E87272BB321}" type="presOf" srcId="{4D67CED7-268A-44AA-8C37-B02BDE3C7F1B}" destId="{26295C94-9905-454B-97C3-1B3E6AF5F097}" srcOrd="0" destOrd="0" presId="urn:microsoft.com/office/officeart/2005/8/layout/hierarchy2"/>
    <dgm:cxn modelId="{A4D40C50-8116-45C2-A77C-D6E1E3253FB9}" srcId="{2F9EF446-ACCC-4882-874B-E9AD36665EBF}" destId="{893814DE-85D9-44C7-B014-E7CEB25C22E6}" srcOrd="1" destOrd="0" parTransId="{E9FA71AC-1CF5-4400-A811-A0F97E3429CB}" sibTransId="{660BD372-4AA8-410E-8077-1C2EA7315D21}"/>
    <dgm:cxn modelId="{2AA7C329-7A6A-46B8-B2C2-1D20FB22E2AC}" srcId="{1CC181CD-D6C1-469D-BE93-E34A5B5E5EE8}" destId="{B2DD1F39-BDF6-40C5-84D0-E72052926C98}" srcOrd="1" destOrd="0" parTransId="{A581EEF2-3A72-4B4A-B3BD-B35464F18721}" sibTransId="{9285B79E-5834-4B05-AEAE-214B24118C98}"/>
    <dgm:cxn modelId="{B8A6A771-04D4-425D-B7DE-C230150FFEE0}" type="presOf" srcId="{2A7EADE2-6F3B-4ED2-80A5-28F4CF374127}" destId="{DD69E090-36CC-432B-B764-8230B2B208FF}" srcOrd="0" destOrd="0" presId="urn:microsoft.com/office/officeart/2005/8/layout/hierarchy2"/>
    <dgm:cxn modelId="{24F4B8FC-6871-4C21-9598-45EAFAF8A926}" type="presOf" srcId="{F0AC2467-80C3-46F9-A754-9CAB8DFBE778}" destId="{4582E842-60D8-4A43-A135-02B42A77DD7F}" srcOrd="0" destOrd="0" presId="urn:microsoft.com/office/officeart/2005/8/layout/hierarchy2"/>
    <dgm:cxn modelId="{5BBD8C06-A38D-4B9A-A66B-2A95D1A556FB}" type="presOf" srcId="{56A819CB-304C-40C4-B7B5-324946B407ED}" destId="{8DF999D5-6960-44B4-AE23-31A417BB1202}" srcOrd="0" destOrd="0" presId="urn:microsoft.com/office/officeart/2005/8/layout/hierarchy2"/>
    <dgm:cxn modelId="{8A5C95EA-C67A-4854-917B-FB43B3811431}" type="presOf" srcId="{D2EDAB03-E436-4DF2-A646-7DC0B48B407B}" destId="{CC424FE2-7016-4DBC-BEC6-74EF39A0D9F9}" srcOrd="0" destOrd="0" presId="urn:microsoft.com/office/officeart/2005/8/layout/hierarchy2"/>
    <dgm:cxn modelId="{16B3CDCC-B65F-4A6D-9DE9-6B495DFD5FB1}" srcId="{E8391551-61BE-437C-B9D3-6A366CFC6739}" destId="{DC1B2BBD-8F23-459B-951C-345882474895}" srcOrd="0" destOrd="0" parTransId="{E2FB7055-6C39-40F7-BD7F-EFC30576AA09}" sibTransId="{C93320AD-8EAB-4A2E-97FD-96A59CD0163E}"/>
    <dgm:cxn modelId="{1A16F7D5-AD12-4E1D-B7FF-1EF76E50638E}" type="presOf" srcId="{6A8C59AA-BDFE-44CD-8418-DC34931804A2}" destId="{F4608C2D-2261-44BB-84D8-7A2D30DCAB97}" srcOrd="1" destOrd="0" presId="urn:microsoft.com/office/officeart/2005/8/layout/hierarchy2"/>
    <dgm:cxn modelId="{71BFB159-E699-4A0B-AC68-B84FB0C6D3C0}" type="presOf" srcId="{B2DD1F39-BDF6-40C5-84D0-E72052926C98}" destId="{1F2C8039-E9CD-4A86-97A3-E215DCB05256}" srcOrd="0" destOrd="0" presId="urn:microsoft.com/office/officeart/2005/8/layout/hierarchy2"/>
    <dgm:cxn modelId="{F0D8F79A-FF05-4BAC-A183-2F6EC7EACE6D}" srcId="{F0AC2467-80C3-46F9-A754-9CAB8DFBE778}" destId="{66197874-B3A0-4C8E-96E7-3B2050CD9B80}" srcOrd="1" destOrd="0" parTransId="{C4B8CAD0-23E7-4C1A-B42D-E598F6E877E8}" sibTransId="{CD8C7C17-4191-4527-9C0F-E469EA1FC0F4}"/>
    <dgm:cxn modelId="{D4B628DE-7C63-43E1-B9C6-605F98A9AEF0}" srcId="{DC1B2BBD-8F23-459B-951C-345882474895}" destId="{AB27C9BC-E304-4D4F-82BC-D932DB9590ED}" srcOrd="1" destOrd="0" parTransId="{2704F720-13A0-41F5-8F2C-5C3870E90922}" sibTransId="{CDE88719-75A5-4BB5-BF6C-C522C7EF702F}"/>
    <dgm:cxn modelId="{9729E4B0-7F8A-4039-889D-D890E22F9A24}" type="presOf" srcId="{5FFCB047-F5B2-47AE-A2D8-364F3D485188}" destId="{3A158FC7-D9DB-4948-B1CD-533C946533B9}" srcOrd="0" destOrd="0" presId="urn:microsoft.com/office/officeart/2005/8/layout/hierarchy2"/>
    <dgm:cxn modelId="{72531E97-ECCD-479A-A177-87DC86749F4F}" type="presOf" srcId="{6A8C59AA-BDFE-44CD-8418-DC34931804A2}" destId="{AB7D710D-D773-45AE-9936-E1ADC3FBEF15}" srcOrd="0" destOrd="0" presId="urn:microsoft.com/office/officeart/2005/8/layout/hierarchy2"/>
    <dgm:cxn modelId="{C6082AED-5526-41A8-B6F9-E57AAEF477AA}" type="presOf" srcId="{AB27C9BC-E304-4D4F-82BC-D932DB9590ED}" destId="{0F77FCB4-C48F-4BAA-A7D7-B0630994CBB4}" srcOrd="0" destOrd="0" presId="urn:microsoft.com/office/officeart/2005/8/layout/hierarchy2"/>
    <dgm:cxn modelId="{5E0B95C9-15E5-4922-B8D0-BCE35C82D123}" type="presOf" srcId="{380E5FDB-CDDD-46E5-BB1F-69248D8BEE54}" destId="{ADA7CF6A-9DD3-4851-9184-AEEB510D7597}" srcOrd="0" destOrd="0" presId="urn:microsoft.com/office/officeart/2005/8/layout/hierarchy2"/>
    <dgm:cxn modelId="{F1A64C1D-DB24-4C73-9299-4FD772F79B93}" type="presOf" srcId="{DC1B2BBD-8F23-459B-951C-345882474895}" destId="{8C9275FF-2E27-42B7-A5C0-EDC95509CB92}" srcOrd="0" destOrd="0" presId="urn:microsoft.com/office/officeart/2005/8/layout/hierarchy2"/>
    <dgm:cxn modelId="{BBB3CFA4-5612-4426-A92F-2C0FCA6F0F10}" type="presOf" srcId="{0AF27D6B-5D50-4C71-992A-C091849A4820}" destId="{2A725689-1238-421A-92C8-EBC6DFFC86BE}" srcOrd="1" destOrd="0" presId="urn:microsoft.com/office/officeart/2005/8/layout/hierarchy2"/>
    <dgm:cxn modelId="{872A458D-EE0A-4591-B4FC-22B72BE1F0A2}" srcId="{F0AC2467-80C3-46F9-A754-9CAB8DFBE778}" destId="{505336F6-CA19-4BE6-B724-0AB590955FE1}" srcOrd="0" destOrd="0" parTransId="{0AF27D6B-5D50-4C71-992A-C091849A4820}" sibTransId="{6C6A6C78-CBD7-41CD-8A7C-C04380E5FC5A}"/>
    <dgm:cxn modelId="{251F660A-CB07-4CF0-9E74-200C87C5BF25}" srcId="{4C05DE61-0AC7-43C5-A56B-9433C332FE91}" destId="{3D9CC55B-A5B0-46E6-BBFA-EFC16E04C95B}" srcOrd="0" destOrd="0" parTransId="{6A8C59AA-BDFE-44CD-8418-DC34931804A2}" sibTransId="{DE72E91A-61E0-4C7A-93DC-D21D73B6EE1C}"/>
    <dgm:cxn modelId="{93A4418A-AFB6-4A80-8461-5F09587E43A6}" type="presParOf" srcId="{0D7D0EE8-E2C2-49D0-A388-35DC0CA2E53C}" destId="{1A6FA774-3A8D-4DB4-894B-7D5BAC56885C}" srcOrd="0" destOrd="0" presId="urn:microsoft.com/office/officeart/2005/8/layout/hierarchy2"/>
    <dgm:cxn modelId="{2C4F6409-4B8A-4AD0-B725-AFA640BF4A42}" type="presParOf" srcId="{1A6FA774-3A8D-4DB4-894B-7D5BAC56885C}" destId="{DEC00642-F854-492D-B7DB-3FC443E0BAE1}" srcOrd="0" destOrd="0" presId="urn:microsoft.com/office/officeart/2005/8/layout/hierarchy2"/>
    <dgm:cxn modelId="{9AA80711-88B5-4831-A744-751670162E82}" type="presParOf" srcId="{1A6FA774-3A8D-4DB4-894B-7D5BAC56885C}" destId="{9B48B3C1-F8BE-447C-970C-69644752443A}" srcOrd="1" destOrd="0" presId="urn:microsoft.com/office/officeart/2005/8/layout/hierarchy2"/>
    <dgm:cxn modelId="{0A13EBCB-6A4B-4F75-9EB5-04AE3CEE4E7A}" type="presParOf" srcId="{9B48B3C1-F8BE-447C-970C-69644752443A}" destId="{940056B3-EFEA-4D26-86A7-A36DF207D04F}" srcOrd="0" destOrd="0" presId="urn:microsoft.com/office/officeart/2005/8/layout/hierarchy2"/>
    <dgm:cxn modelId="{49634E50-C08B-46EA-A79B-1C6F200E6577}" type="presParOf" srcId="{940056B3-EFEA-4D26-86A7-A36DF207D04F}" destId="{248CD7F0-DF95-4522-B714-A10A68C2613E}" srcOrd="0" destOrd="0" presId="urn:microsoft.com/office/officeart/2005/8/layout/hierarchy2"/>
    <dgm:cxn modelId="{03D4E7C8-3DFD-4B29-A11D-68CDAF4ECE99}" type="presParOf" srcId="{9B48B3C1-F8BE-447C-970C-69644752443A}" destId="{7ADAA4DE-CF9A-44BA-8B0A-5DFCBC3A6FAD}" srcOrd="1" destOrd="0" presId="urn:microsoft.com/office/officeart/2005/8/layout/hierarchy2"/>
    <dgm:cxn modelId="{D48FA085-0EE3-40C2-B538-A6D2D2FF6BD4}" type="presParOf" srcId="{7ADAA4DE-CF9A-44BA-8B0A-5DFCBC3A6FAD}" destId="{955E9AD7-7B00-4E5E-BB41-271AB39D80E6}" srcOrd="0" destOrd="0" presId="urn:microsoft.com/office/officeart/2005/8/layout/hierarchy2"/>
    <dgm:cxn modelId="{DF874718-5BF8-4F3A-B08F-CFC88ED18948}" type="presParOf" srcId="{7ADAA4DE-CF9A-44BA-8B0A-5DFCBC3A6FAD}" destId="{99C15F8A-BD13-40BD-B9F7-D7CB069F6DBF}" srcOrd="1" destOrd="0" presId="urn:microsoft.com/office/officeart/2005/8/layout/hierarchy2"/>
    <dgm:cxn modelId="{7BD46BC1-D023-475A-BA1F-E65C1E320B72}" type="presParOf" srcId="{99C15F8A-BD13-40BD-B9F7-D7CB069F6DBF}" destId="{DFD40308-2216-4EA3-BBDC-96AA42DE9901}" srcOrd="0" destOrd="0" presId="urn:microsoft.com/office/officeart/2005/8/layout/hierarchy2"/>
    <dgm:cxn modelId="{DAC6CF2C-99DD-4BEB-AF4F-75068A0A9829}" type="presParOf" srcId="{DFD40308-2216-4EA3-BBDC-96AA42DE9901}" destId="{380DC32A-5A3B-41D4-B653-93A6CE5EEEF3}" srcOrd="0" destOrd="0" presId="urn:microsoft.com/office/officeart/2005/8/layout/hierarchy2"/>
    <dgm:cxn modelId="{D2E9C93A-B417-40E6-9145-CBC71E8E9395}" type="presParOf" srcId="{99C15F8A-BD13-40BD-B9F7-D7CB069F6DBF}" destId="{2912D38E-C1E7-4009-B523-87729A798C27}" srcOrd="1" destOrd="0" presId="urn:microsoft.com/office/officeart/2005/8/layout/hierarchy2"/>
    <dgm:cxn modelId="{A4C564AD-00B7-4122-943E-E047EFD2D241}" type="presParOf" srcId="{2912D38E-C1E7-4009-B523-87729A798C27}" destId="{8C9275FF-2E27-42B7-A5C0-EDC95509CB92}" srcOrd="0" destOrd="0" presId="urn:microsoft.com/office/officeart/2005/8/layout/hierarchy2"/>
    <dgm:cxn modelId="{ABCDA198-7EEB-4E36-A4F5-28ADEA6641B7}" type="presParOf" srcId="{2912D38E-C1E7-4009-B523-87729A798C27}" destId="{721865CF-F709-49C6-8A4C-F32DEECD802F}" srcOrd="1" destOrd="0" presId="urn:microsoft.com/office/officeart/2005/8/layout/hierarchy2"/>
    <dgm:cxn modelId="{1C6240ED-EE64-497C-BF4D-945C73825D09}" type="presParOf" srcId="{721865CF-F709-49C6-8A4C-F32DEECD802F}" destId="{26295C94-9905-454B-97C3-1B3E6AF5F097}" srcOrd="0" destOrd="0" presId="urn:microsoft.com/office/officeart/2005/8/layout/hierarchy2"/>
    <dgm:cxn modelId="{D67ADCD6-4216-48EF-A156-0DDE9914A855}" type="presParOf" srcId="{26295C94-9905-454B-97C3-1B3E6AF5F097}" destId="{F8EA5EDF-041C-47E6-8132-0287218386BC}" srcOrd="0" destOrd="0" presId="urn:microsoft.com/office/officeart/2005/8/layout/hierarchy2"/>
    <dgm:cxn modelId="{E21E90E7-B6A7-4E3E-988A-86E63AD813BC}" type="presParOf" srcId="{721865CF-F709-49C6-8A4C-F32DEECD802F}" destId="{77E5B988-AF3F-45DF-9F2E-00E799C4EFAE}" srcOrd="1" destOrd="0" presId="urn:microsoft.com/office/officeart/2005/8/layout/hierarchy2"/>
    <dgm:cxn modelId="{F41F9B5C-9933-4A06-8D6B-2D3926BF4C5D}" type="presParOf" srcId="{77E5B988-AF3F-45DF-9F2E-00E799C4EFAE}" destId="{40537534-D122-4FAD-B0A8-4AD81648353E}" srcOrd="0" destOrd="0" presId="urn:microsoft.com/office/officeart/2005/8/layout/hierarchy2"/>
    <dgm:cxn modelId="{4048665D-9A18-4EF1-955C-022F8B1C7851}" type="presParOf" srcId="{77E5B988-AF3F-45DF-9F2E-00E799C4EFAE}" destId="{38E4DAC0-D42A-4DD0-A58B-579F4DC57A00}" srcOrd="1" destOrd="0" presId="urn:microsoft.com/office/officeart/2005/8/layout/hierarchy2"/>
    <dgm:cxn modelId="{8D64CE95-8AD6-4E98-862F-13B67D4B4D44}" type="presParOf" srcId="{38E4DAC0-D42A-4DD0-A58B-579F4DC57A00}" destId="{AB7D710D-D773-45AE-9936-E1ADC3FBEF15}" srcOrd="0" destOrd="0" presId="urn:microsoft.com/office/officeart/2005/8/layout/hierarchy2"/>
    <dgm:cxn modelId="{FDE2ABFA-F04A-48BC-A174-FE24C897C17C}" type="presParOf" srcId="{AB7D710D-D773-45AE-9936-E1ADC3FBEF15}" destId="{F4608C2D-2261-44BB-84D8-7A2D30DCAB97}" srcOrd="0" destOrd="0" presId="urn:microsoft.com/office/officeart/2005/8/layout/hierarchy2"/>
    <dgm:cxn modelId="{0E251259-06AD-4D2C-A522-18BEB461E3E8}" type="presParOf" srcId="{38E4DAC0-D42A-4DD0-A58B-579F4DC57A00}" destId="{D59F5BB5-197D-4010-BC17-5B029C994E40}" srcOrd="1" destOrd="0" presId="urn:microsoft.com/office/officeart/2005/8/layout/hierarchy2"/>
    <dgm:cxn modelId="{C9A24109-7CAB-45B1-824C-8063574815B6}" type="presParOf" srcId="{D59F5BB5-197D-4010-BC17-5B029C994E40}" destId="{1176E678-9898-47F7-A561-AED8D01B3F6B}" srcOrd="0" destOrd="0" presId="urn:microsoft.com/office/officeart/2005/8/layout/hierarchy2"/>
    <dgm:cxn modelId="{259AFEA9-F47A-4C27-8C42-B4263C982208}" type="presParOf" srcId="{D59F5BB5-197D-4010-BC17-5B029C994E40}" destId="{D10F98D7-2D8D-4C58-B02F-0D04A7E2BFC2}" srcOrd="1" destOrd="0" presId="urn:microsoft.com/office/officeart/2005/8/layout/hierarchy2"/>
    <dgm:cxn modelId="{665C450F-E0B3-45EB-A1EA-6B8E64763EE4}" type="presParOf" srcId="{38E4DAC0-D42A-4DD0-A58B-579F4DC57A00}" destId="{CC424FE2-7016-4DBC-BEC6-74EF39A0D9F9}" srcOrd="2" destOrd="0" presId="urn:microsoft.com/office/officeart/2005/8/layout/hierarchy2"/>
    <dgm:cxn modelId="{9856646D-03B6-4107-B6FF-C01ED3150DB0}" type="presParOf" srcId="{CC424FE2-7016-4DBC-BEC6-74EF39A0D9F9}" destId="{7ADDFCB1-6389-476C-B875-6061AAAC50CE}" srcOrd="0" destOrd="0" presId="urn:microsoft.com/office/officeart/2005/8/layout/hierarchy2"/>
    <dgm:cxn modelId="{681268B3-6877-467B-9734-CF6DBED6ADD5}" type="presParOf" srcId="{38E4DAC0-D42A-4DD0-A58B-579F4DC57A00}" destId="{C6D32462-67A6-4668-96EF-1B254D7E17D7}" srcOrd="3" destOrd="0" presId="urn:microsoft.com/office/officeart/2005/8/layout/hierarchy2"/>
    <dgm:cxn modelId="{BBB286D8-8C12-4A1F-9292-474F3CC8577B}" type="presParOf" srcId="{C6D32462-67A6-4668-96EF-1B254D7E17D7}" destId="{E330B1FA-DBF9-4CA5-AE71-90C3DA273382}" srcOrd="0" destOrd="0" presId="urn:microsoft.com/office/officeart/2005/8/layout/hierarchy2"/>
    <dgm:cxn modelId="{9A11A796-2B2D-4D0E-9C65-C650CC5D5E25}" type="presParOf" srcId="{C6D32462-67A6-4668-96EF-1B254D7E17D7}" destId="{B48B9F44-4032-4761-86F0-C5943A1A34FC}" srcOrd="1" destOrd="0" presId="urn:microsoft.com/office/officeart/2005/8/layout/hierarchy2"/>
    <dgm:cxn modelId="{84E447A8-2227-423E-99F6-8F10160B7E68}" type="presParOf" srcId="{721865CF-F709-49C6-8A4C-F32DEECD802F}" destId="{71999618-5E7B-49E3-ACDD-FE5148C6E1FD}" srcOrd="2" destOrd="0" presId="urn:microsoft.com/office/officeart/2005/8/layout/hierarchy2"/>
    <dgm:cxn modelId="{694B4F3C-1A37-40E0-8F9C-580187DF963D}" type="presParOf" srcId="{71999618-5E7B-49E3-ACDD-FE5148C6E1FD}" destId="{0DCF2E30-DB1F-4DE1-A998-A992541B5502}" srcOrd="0" destOrd="0" presId="urn:microsoft.com/office/officeart/2005/8/layout/hierarchy2"/>
    <dgm:cxn modelId="{862D6991-AE0D-4D6A-A11E-3EFC885B0435}" type="presParOf" srcId="{721865CF-F709-49C6-8A4C-F32DEECD802F}" destId="{E7EFD1AA-1AEE-4A0F-962B-DD96A74E5113}" srcOrd="3" destOrd="0" presId="urn:microsoft.com/office/officeart/2005/8/layout/hierarchy2"/>
    <dgm:cxn modelId="{03CDD0BF-CE5B-44FA-9B30-9302189C0203}" type="presParOf" srcId="{E7EFD1AA-1AEE-4A0F-962B-DD96A74E5113}" destId="{0F77FCB4-C48F-4BAA-A7D7-B0630994CBB4}" srcOrd="0" destOrd="0" presId="urn:microsoft.com/office/officeart/2005/8/layout/hierarchy2"/>
    <dgm:cxn modelId="{78B5C3B2-8EA9-4351-A29A-6E9E3963E7F6}" type="presParOf" srcId="{E7EFD1AA-1AEE-4A0F-962B-DD96A74E5113}" destId="{825AFAE6-A0C3-4DB8-BAF9-DE0480CB8416}" srcOrd="1" destOrd="0" presId="urn:microsoft.com/office/officeart/2005/8/layout/hierarchy2"/>
    <dgm:cxn modelId="{0C30C687-16AC-4533-88CB-175F3CD0EDCF}" type="presParOf" srcId="{99C15F8A-BD13-40BD-B9F7-D7CB069F6DBF}" destId="{5AF922E3-2564-4188-AA43-B46EF4C0BF81}" srcOrd="2" destOrd="0" presId="urn:microsoft.com/office/officeart/2005/8/layout/hierarchy2"/>
    <dgm:cxn modelId="{B144DF40-7BB3-4A62-A7CB-6AD018AF3343}" type="presParOf" srcId="{5AF922E3-2564-4188-AA43-B46EF4C0BF81}" destId="{70F171BE-69E2-4B2F-8E8F-498A00F0225B}" srcOrd="0" destOrd="0" presId="urn:microsoft.com/office/officeart/2005/8/layout/hierarchy2"/>
    <dgm:cxn modelId="{5B4F4FAE-FF6F-41E4-AD5D-A8D3CB4CF86C}" type="presParOf" srcId="{99C15F8A-BD13-40BD-B9F7-D7CB069F6DBF}" destId="{EEDF8983-7E2A-4CA0-9F5D-5C8890E910CC}" srcOrd="3" destOrd="0" presId="urn:microsoft.com/office/officeart/2005/8/layout/hierarchy2"/>
    <dgm:cxn modelId="{0085DE05-43CF-4B21-9752-634442F902D4}" type="presParOf" srcId="{EEDF8983-7E2A-4CA0-9F5D-5C8890E910CC}" destId="{D1914508-FCBF-4DF6-92AC-7B8CD6409D1B}" srcOrd="0" destOrd="0" presId="urn:microsoft.com/office/officeart/2005/8/layout/hierarchy2"/>
    <dgm:cxn modelId="{AB8A8E10-F1CD-4EDF-ADC4-5A7CC05AF289}" type="presParOf" srcId="{EEDF8983-7E2A-4CA0-9F5D-5C8890E910CC}" destId="{72B86783-4006-43C7-935B-6ECE24405410}" srcOrd="1" destOrd="0" presId="urn:microsoft.com/office/officeart/2005/8/layout/hierarchy2"/>
    <dgm:cxn modelId="{88A641D5-CB23-4F8A-97C6-1466F2C6E66F}" type="presParOf" srcId="{72B86783-4006-43C7-935B-6ECE24405410}" destId="{9C1B9D1C-753E-45FD-BCE0-34CC3871BD97}" srcOrd="0" destOrd="0" presId="urn:microsoft.com/office/officeart/2005/8/layout/hierarchy2"/>
    <dgm:cxn modelId="{BCEDB471-8DD1-4D65-A46B-C8B801AB2002}" type="presParOf" srcId="{9C1B9D1C-753E-45FD-BCE0-34CC3871BD97}" destId="{FD774258-3A20-431C-8610-E80A385BB9F2}" srcOrd="0" destOrd="0" presId="urn:microsoft.com/office/officeart/2005/8/layout/hierarchy2"/>
    <dgm:cxn modelId="{90227DDD-7CB2-442B-8456-9A747815729D}" type="presParOf" srcId="{72B86783-4006-43C7-935B-6ECE24405410}" destId="{2073092B-2B1E-44E4-A3FA-3208360B4685}" srcOrd="1" destOrd="0" presId="urn:microsoft.com/office/officeart/2005/8/layout/hierarchy2"/>
    <dgm:cxn modelId="{023870C5-E8DD-419A-A85E-344BC4FB541D}" type="presParOf" srcId="{2073092B-2B1E-44E4-A3FA-3208360B4685}" destId="{860AD402-D9E0-418D-BC54-67C5D9B65845}" srcOrd="0" destOrd="0" presId="urn:microsoft.com/office/officeart/2005/8/layout/hierarchy2"/>
    <dgm:cxn modelId="{5B4A5F6B-29D8-4E25-8345-E862C8CF7303}" type="presParOf" srcId="{2073092B-2B1E-44E4-A3FA-3208360B4685}" destId="{89E24BAD-7882-4D65-A294-BAE9D68778A6}" srcOrd="1" destOrd="0" presId="urn:microsoft.com/office/officeart/2005/8/layout/hierarchy2"/>
    <dgm:cxn modelId="{4321F7D9-8728-4819-8D43-142CE1857BFF}" type="presParOf" srcId="{89E24BAD-7882-4D65-A294-BAE9D68778A6}" destId="{955BD5C3-66D0-438A-8150-BDEB97E5C02B}" srcOrd="0" destOrd="0" presId="urn:microsoft.com/office/officeart/2005/8/layout/hierarchy2"/>
    <dgm:cxn modelId="{B1E2F169-D313-4147-8F01-8CBA01BD7495}" type="presParOf" srcId="{955BD5C3-66D0-438A-8150-BDEB97E5C02B}" destId="{B0BFC0A4-0F65-4F2C-A799-8755F6CA7353}" srcOrd="0" destOrd="0" presId="urn:microsoft.com/office/officeart/2005/8/layout/hierarchy2"/>
    <dgm:cxn modelId="{BDFB1657-6571-469E-BA5E-23DFBB04648C}" type="presParOf" srcId="{89E24BAD-7882-4D65-A294-BAE9D68778A6}" destId="{056E9A1B-8200-41C7-A33E-0FA119ECE3B8}" srcOrd="1" destOrd="0" presId="urn:microsoft.com/office/officeart/2005/8/layout/hierarchy2"/>
    <dgm:cxn modelId="{A188DF35-8DD1-4A25-9489-3A29FA8E2F26}" type="presParOf" srcId="{056E9A1B-8200-41C7-A33E-0FA119ECE3B8}" destId="{612C8C7A-C366-45D5-84FA-8EFBAC30E151}" srcOrd="0" destOrd="0" presId="urn:microsoft.com/office/officeart/2005/8/layout/hierarchy2"/>
    <dgm:cxn modelId="{9F773F01-0C66-41A4-A0EB-681DC6E625AC}" type="presParOf" srcId="{056E9A1B-8200-41C7-A33E-0FA119ECE3B8}" destId="{C6B952FB-EC5D-4FDD-9A5B-DE03873A2C61}" srcOrd="1" destOrd="0" presId="urn:microsoft.com/office/officeart/2005/8/layout/hierarchy2"/>
    <dgm:cxn modelId="{8A30E78D-D2BD-4F35-BDA7-75BB2BA773F9}" type="presParOf" srcId="{72B86783-4006-43C7-935B-6ECE24405410}" destId="{DD69E090-36CC-432B-B764-8230B2B208FF}" srcOrd="2" destOrd="0" presId="urn:microsoft.com/office/officeart/2005/8/layout/hierarchy2"/>
    <dgm:cxn modelId="{1BDFB357-F4FD-4CCF-834A-DBC553C05891}" type="presParOf" srcId="{DD69E090-36CC-432B-B764-8230B2B208FF}" destId="{C2472EB2-40EF-4DCA-8F37-FB8C66DD6A43}" srcOrd="0" destOrd="0" presId="urn:microsoft.com/office/officeart/2005/8/layout/hierarchy2"/>
    <dgm:cxn modelId="{2A803CC6-FA38-4B04-83C1-4B5B28D13E5A}" type="presParOf" srcId="{72B86783-4006-43C7-935B-6ECE24405410}" destId="{32D3A195-A193-4CFE-BF40-379A3F931E2E}" srcOrd="3" destOrd="0" presId="urn:microsoft.com/office/officeart/2005/8/layout/hierarchy2"/>
    <dgm:cxn modelId="{D01CBF03-2A9A-4752-BD49-F41FE57F77F7}" type="presParOf" srcId="{32D3A195-A193-4CFE-BF40-379A3F931E2E}" destId="{0DF6F5DD-B529-437D-845D-5294DC57E5B4}" srcOrd="0" destOrd="0" presId="urn:microsoft.com/office/officeart/2005/8/layout/hierarchy2"/>
    <dgm:cxn modelId="{1C0C9434-0919-41F2-BBA7-D1DB028E109C}" type="presParOf" srcId="{32D3A195-A193-4CFE-BF40-379A3F931E2E}" destId="{56A72B73-070F-4A35-9BB5-85A2D5302F88}" srcOrd="1" destOrd="0" presId="urn:microsoft.com/office/officeart/2005/8/layout/hierarchy2"/>
    <dgm:cxn modelId="{867624C1-6A8C-4452-BC23-69C3EE056F93}" type="presParOf" srcId="{56A72B73-070F-4A35-9BB5-85A2D5302F88}" destId="{8DF999D5-6960-44B4-AE23-31A417BB1202}" srcOrd="0" destOrd="0" presId="urn:microsoft.com/office/officeart/2005/8/layout/hierarchy2"/>
    <dgm:cxn modelId="{4BDE7FBD-3E5B-4B1E-8DB6-A5C15CFBDDB5}" type="presParOf" srcId="{8DF999D5-6960-44B4-AE23-31A417BB1202}" destId="{301EFF6F-A23D-40EA-BF33-8575F70644D1}" srcOrd="0" destOrd="0" presId="urn:microsoft.com/office/officeart/2005/8/layout/hierarchy2"/>
    <dgm:cxn modelId="{FEB88828-965F-46E0-975C-DF4FC1722654}" type="presParOf" srcId="{56A72B73-070F-4A35-9BB5-85A2D5302F88}" destId="{5D2BAC43-A394-4A95-8C2F-C70FAFD48EDA}" srcOrd="1" destOrd="0" presId="urn:microsoft.com/office/officeart/2005/8/layout/hierarchy2"/>
    <dgm:cxn modelId="{0FFBF5E6-4898-4D38-8914-A9BC378F6F10}" type="presParOf" srcId="{5D2BAC43-A394-4A95-8C2F-C70FAFD48EDA}" destId="{892C99C1-4D5B-4384-A54A-DC7FAD1C1B9B}" srcOrd="0" destOrd="0" presId="urn:microsoft.com/office/officeart/2005/8/layout/hierarchy2"/>
    <dgm:cxn modelId="{ECF12457-176A-4D2D-B843-19260035A59C}" type="presParOf" srcId="{5D2BAC43-A394-4A95-8C2F-C70FAFD48EDA}" destId="{64B0EA4B-E45B-4DE2-850C-4457D9A20B1D}" srcOrd="1" destOrd="0" presId="urn:microsoft.com/office/officeart/2005/8/layout/hierarchy2"/>
    <dgm:cxn modelId="{386D8EB9-14DC-45BB-95F0-6579470092ED}" type="presParOf" srcId="{0D7D0EE8-E2C2-49D0-A388-35DC0CA2E53C}" destId="{B14541DA-4E6B-42D7-97E5-909DEB565E0C}" srcOrd="1" destOrd="0" presId="urn:microsoft.com/office/officeart/2005/8/layout/hierarchy2"/>
    <dgm:cxn modelId="{31772FA4-5CBE-407F-8785-7E8349BB25C2}" type="presParOf" srcId="{B14541DA-4E6B-42D7-97E5-909DEB565E0C}" destId="{4582E842-60D8-4A43-A135-02B42A77DD7F}" srcOrd="0" destOrd="0" presId="urn:microsoft.com/office/officeart/2005/8/layout/hierarchy2"/>
    <dgm:cxn modelId="{DEB622BA-107E-41D0-AD51-4A87513BC20F}" type="presParOf" srcId="{B14541DA-4E6B-42D7-97E5-909DEB565E0C}" destId="{12461F2E-C365-4ECE-BF7F-7F89824F84EE}" srcOrd="1" destOrd="0" presId="urn:microsoft.com/office/officeart/2005/8/layout/hierarchy2"/>
    <dgm:cxn modelId="{26F5AAC8-B19D-4235-9821-DA4C21720AFB}" type="presParOf" srcId="{12461F2E-C365-4ECE-BF7F-7F89824F84EE}" destId="{42A4978F-D6F3-4BB0-9AF6-3E0204822DC4}" srcOrd="0" destOrd="0" presId="urn:microsoft.com/office/officeart/2005/8/layout/hierarchy2"/>
    <dgm:cxn modelId="{4A5CBD11-DD04-40F9-A90B-3F3635EF9968}" type="presParOf" srcId="{42A4978F-D6F3-4BB0-9AF6-3E0204822DC4}" destId="{2A725689-1238-421A-92C8-EBC6DFFC86BE}" srcOrd="0" destOrd="0" presId="urn:microsoft.com/office/officeart/2005/8/layout/hierarchy2"/>
    <dgm:cxn modelId="{A1C2AED7-89F1-448C-902A-58B4E4D6B439}" type="presParOf" srcId="{12461F2E-C365-4ECE-BF7F-7F89824F84EE}" destId="{68D5B9CF-047D-49E6-8BF6-E56E587A4FC7}" srcOrd="1" destOrd="0" presId="urn:microsoft.com/office/officeart/2005/8/layout/hierarchy2"/>
    <dgm:cxn modelId="{E4EFEBD1-F4B0-4F85-8680-2EF050EF7612}" type="presParOf" srcId="{68D5B9CF-047D-49E6-8BF6-E56E587A4FC7}" destId="{9C4066F0-6311-4F05-A2C3-779F81033687}" srcOrd="0" destOrd="0" presId="urn:microsoft.com/office/officeart/2005/8/layout/hierarchy2"/>
    <dgm:cxn modelId="{991F8981-795B-4EAA-9C06-619051D8C611}" type="presParOf" srcId="{68D5B9CF-047D-49E6-8BF6-E56E587A4FC7}" destId="{7A50CD72-6248-465F-B7E0-7C9C3B30200A}" srcOrd="1" destOrd="0" presId="urn:microsoft.com/office/officeart/2005/8/layout/hierarchy2"/>
    <dgm:cxn modelId="{83F687C5-90C8-413B-A3AE-5A9729F947C9}" type="presParOf" srcId="{7A50CD72-6248-465F-B7E0-7C9C3B30200A}" destId="{A243A783-A117-4567-A8CD-8A70B4FD6FFA}" srcOrd="0" destOrd="0" presId="urn:microsoft.com/office/officeart/2005/8/layout/hierarchy2"/>
    <dgm:cxn modelId="{58E7C047-FF5B-4349-8534-D77C9226BB34}" type="presParOf" srcId="{A243A783-A117-4567-A8CD-8A70B4FD6FFA}" destId="{BB11A4F4-EA78-46E2-B416-9AEE05C371C0}" srcOrd="0" destOrd="0" presId="urn:microsoft.com/office/officeart/2005/8/layout/hierarchy2"/>
    <dgm:cxn modelId="{3257C79F-E4FB-4A04-86BB-047A37D0961F}" type="presParOf" srcId="{7A50CD72-6248-465F-B7E0-7C9C3B30200A}" destId="{481022BB-9411-4536-BCD5-9D7622ECB71A}" srcOrd="1" destOrd="0" presId="urn:microsoft.com/office/officeart/2005/8/layout/hierarchy2"/>
    <dgm:cxn modelId="{1128928A-BC70-4AF8-BA9E-02386B51075A}" type="presParOf" srcId="{481022BB-9411-4536-BCD5-9D7622ECB71A}" destId="{69FB3081-8C18-4496-A678-3695C7BAA30D}" srcOrd="0" destOrd="0" presId="urn:microsoft.com/office/officeart/2005/8/layout/hierarchy2"/>
    <dgm:cxn modelId="{A0DF0C47-8C88-4FEC-BA13-5A53B3A953A0}" type="presParOf" srcId="{481022BB-9411-4536-BCD5-9D7622ECB71A}" destId="{8A5B6CA8-7764-4820-8370-B988D1194765}" srcOrd="1" destOrd="0" presId="urn:microsoft.com/office/officeart/2005/8/layout/hierarchy2"/>
    <dgm:cxn modelId="{C4280AA8-32E4-465D-8677-AB5EE4CEC945}" type="presParOf" srcId="{8A5B6CA8-7764-4820-8370-B988D1194765}" destId="{E672556B-699E-4375-AE43-53055FE60D1C}" srcOrd="0" destOrd="0" presId="urn:microsoft.com/office/officeart/2005/8/layout/hierarchy2"/>
    <dgm:cxn modelId="{3FA15064-4462-4A0F-BDFC-6447A2B86F3B}" type="presParOf" srcId="{E672556B-699E-4375-AE43-53055FE60D1C}" destId="{4D0C3934-9D57-4372-A54A-FB6F10A79492}" srcOrd="0" destOrd="0" presId="urn:microsoft.com/office/officeart/2005/8/layout/hierarchy2"/>
    <dgm:cxn modelId="{B267FFBA-E67D-47E8-A853-3FA63E1C0E30}" type="presParOf" srcId="{8A5B6CA8-7764-4820-8370-B988D1194765}" destId="{DA649BE7-8CA2-4903-8374-AE15664321DA}" srcOrd="1" destOrd="0" presId="urn:microsoft.com/office/officeart/2005/8/layout/hierarchy2"/>
    <dgm:cxn modelId="{1CC7C750-9A9D-41F7-820A-9883265C2D36}" type="presParOf" srcId="{DA649BE7-8CA2-4903-8374-AE15664321DA}" destId="{3F770BC7-7180-41EF-9B35-F9290B530D7C}" srcOrd="0" destOrd="0" presId="urn:microsoft.com/office/officeart/2005/8/layout/hierarchy2"/>
    <dgm:cxn modelId="{D141C0EB-E03D-49EB-BFEE-FFBE6A326DE1}" type="presParOf" srcId="{DA649BE7-8CA2-4903-8374-AE15664321DA}" destId="{F496B2E4-F472-40C4-ACB5-0347A2AA7E40}" srcOrd="1" destOrd="0" presId="urn:microsoft.com/office/officeart/2005/8/layout/hierarchy2"/>
    <dgm:cxn modelId="{94569F38-788C-47AD-AF28-389D6F1AB810}" type="presParOf" srcId="{F496B2E4-F472-40C4-ACB5-0347A2AA7E40}" destId="{5A809F4B-CFA4-4539-838B-3FC4D27D2968}" srcOrd="0" destOrd="0" presId="urn:microsoft.com/office/officeart/2005/8/layout/hierarchy2"/>
    <dgm:cxn modelId="{E51E8840-CC3D-4769-AE27-876D17B30C8C}" type="presParOf" srcId="{5A809F4B-CFA4-4539-838B-3FC4D27D2968}" destId="{45C05D8F-EA68-4555-B78E-86F88A2BBB48}" srcOrd="0" destOrd="0" presId="urn:microsoft.com/office/officeart/2005/8/layout/hierarchy2"/>
    <dgm:cxn modelId="{EF94AD30-E930-412E-9BE9-9E4B476CE8AC}" type="presParOf" srcId="{F496B2E4-F472-40C4-ACB5-0347A2AA7E40}" destId="{2359B290-DDC3-47E3-B2F0-A2E3D2235A87}" srcOrd="1" destOrd="0" presId="urn:microsoft.com/office/officeart/2005/8/layout/hierarchy2"/>
    <dgm:cxn modelId="{A6833195-4DC2-4317-86D4-B2EAB2FEB111}" type="presParOf" srcId="{2359B290-DDC3-47E3-B2F0-A2E3D2235A87}" destId="{ADA7CF6A-9DD3-4851-9184-AEEB510D7597}" srcOrd="0" destOrd="0" presId="urn:microsoft.com/office/officeart/2005/8/layout/hierarchy2"/>
    <dgm:cxn modelId="{2E2ED1E0-82DA-4C18-95A4-3A9F66D1BA5F}" type="presParOf" srcId="{2359B290-DDC3-47E3-B2F0-A2E3D2235A87}" destId="{B66E4CB0-D73E-4F41-B87C-A8E2D6C53FCB}" srcOrd="1" destOrd="0" presId="urn:microsoft.com/office/officeart/2005/8/layout/hierarchy2"/>
    <dgm:cxn modelId="{5EACFEC8-B0DD-4299-A5C5-BF57D7BD9275}" type="presParOf" srcId="{12461F2E-C365-4ECE-BF7F-7F89824F84EE}" destId="{026C7EF2-93A0-4782-828D-AE2602749840}" srcOrd="2" destOrd="0" presId="urn:microsoft.com/office/officeart/2005/8/layout/hierarchy2"/>
    <dgm:cxn modelId="{2AF153BE-FF0E-47FB-91D1-B35D9BEBF380}" type="presParOf" srcId="{026C7EF2-93A0-4782-828D-AE2602749840}" destId="{8F716DD5-9E38-4325-B572-50280EA3900F}" srcOrd="0" destOrd="0" presId="urn:microsoft.com/office/officeart/2005/8/layout/hierarchy2"/>
    <dgm:cxn modelId="{2C1DD7EC-1F40-4DB7-931C-1A371352C3FD}" type="presParOf" srcId="{12461F2E-C365-4ECE-BF7F-7F89824F84EE}" destId="{0D93B3C5-5587-4ABE-B0B3-EC7C4FBC6497}" srcOrd="3" destOrd="0" presId="urn:microsoft.com/office/officeart/2005/8/layout/hierarchy2"/>
    <dgm:cxn modelId="{F695FFD7-0A4A-4593-8993-1C0D6A7D1EEB}" type="presParOf" srcId="{0D93B3C5-5587-4ABE-B0B3-EC7C4FBC6497}" destId="{856E24E3-32DA-4F6A-82D9-FD0332839499}" srcOrd="0" destOrd="0" presId="urn:microsoft.com/office/officeart/2005/8/layout/hierarchy2"/>
    <dgm:cxn modelId="{CB0D86F1-8DD2-4217-8F93-E1329D3DEA8F}" type="presParOf" srcId="{0D93B3C5-5587-4ABE-B0B3-EC7C4FBC6497}" destId="{CD4CCE8A-DC5D-406C-8855-A484294A4EA3}" srcOrd="1" destOrd="0" presId="urn:microsoft.com/office/officeart/2005/8/layout/hierarchy2"/>
    <dgm:cxn modelId="{C3BDAF81-B43A-4265-AA07-D6F59FD8BA1E}" type="presParOf" srcId="{CD4CCE8A-DC5D-406C-8855-A484294A4EA3}" destId="{12F38B36-3120-441A-A32E-8FE0A6BB4882}" srcOrd="0" destOrd="0" presId="urn:microsoft.com/office/officeart/2005/8/layout/hierarchy2"/>
    <dgm:cxn modelId="{C7907CCC-E382-470B-8A48-9CAC4F079A64}" type="presParOf" srcId="{12F38B36-3120-441A-A32E-8FE0A6BB4882}" destId="{ADD207BD-30D7-4F73-A029-06BB4AA6624C}" srcOrd="0" destOrd="0" presId="urn:microsoft.com/office/officeart/2005/8/layout/hierarchy2"/>
    <dgm:cxn modelId="{EBDC637A-5B01-45EB-AD7D-6C496A3C615C}" type="presParOf" srcId="{CD4CCE8A-DC5D-406C-8855-A484294A4EA3}" destId="{E082C844-EC87-402D-AFC6-E4D1AD9897AB}" srcOrd="1" destOrd="0" presId="urn:microsoft.com/office/officeart/2005/8/layout/hierarchy2"/>
    <dgm:cxn modelId="{1CE41228-17A0-4341-9301-754661114307}" type="presParOf" srcId="{E082C844-EC87-402D-AFC6-E4D1AD9897AB}" destId="{E68E928C-2D99-4055-85C9-13B65F57AA8D}" srcOrd="0" destOrd="0" presId="urn:microsoft.com/office/officeart/2005/8/layout/hierarchy2"/>
    <dgm:cxn modelId="{804326F0-0A59-4D8F-9B17-5E93AD900A0F}" type="presParOf" srcId="{E082C844-EC87-402D-AFC6-E4D1AD9897AB}" destId="{17115D1D-0688-43E6-AA9B-AFFC9A718E9E}" srcOrd="1" destOrd="0" presId="urn:microsoft.com/office/officeart/2005/8/layout/hierarchy2"/>
    <dgm:cxn modelId="{BE93322C-3E43-4A1F-99BD-732B309435A3}" type="presParOf" srcId="{12461F2E-C365-4ECE-BF7F-7F89824F84EE}" destId="{F6EE9CB4-FE3A-4408-A89E-63EDBC15405C}" srcOrd="4" destOrd="0" presId="urn:microsoft.com/office/officeart/2005/8/layout/hierarchy2"/>
    <dgm:cxn modelId="{44D70A7D-EF6D-45A7-8200-AB01DA764A62}" type="presParOf" srcId="{F6EE9CB4-FE3A-4408-A89E-63EDBC15405C}" destId="{49F6327C-E747-467F-A4BA-DE08F3A822EB}" srcOrd="0" destOrd="0" presId="urn:microsoft.com/office/officeart/2005/8/layout/hierarchy2"/>
    <dgm:cxn modelId="{0E79E447-089D-445A-AD26-604AAA8CDAC3}" type="presParOf" srcId="{12461F2E-C365-4ECE-BF7F-7F89824F84EE}" destId="{F54B6B3D-FEA2-4A03-AEC9-CAB8394618B8}" srcOrd="5" destOrd="0" presId="urn:microsoft.com/office/officeart/2005/8/layout/hierarchy2"/>
    <dgm:cxn modelId="{15790BBB-7179-4A55-96DE-4C1AA88400D3}" type="presParOf" srcId="{F54B6B3D-FEA2-4A03-AEC9-CAB8394618B8}" destId="{D9C59E67-B1B8-4BCD-91FC-ADDC02781226}" srcOrd="0" destOrd="0" presId="urn:microsoft.com/office/officeart/2005/8/layout/hierarchy2"/>
    <dgm:cxn modelId="{2B835405-B80E-4E2E-92C5-D53B39319F8B}" type="presParOf" srcId="{F54B6B3D-FEA2-4A03-AEC9-CAB8394618B8}" destId="{A5AD45EE-53AC-4107-9079-BD541A635DB3}" srcOrd="1" destOrd="0" presId="urn:microsoft.com/office/officeart/2005/8/layout/hierarchy2"/>
    <dgm:cxn modelId="{F96BFA67-0241-4417-B501-A30FFCE4D04D}" type="presParOf" srcId="{A5AD45EE-53AC-4107-9079-BD541A635DB3}" destId="{34189D81-1564-402F-899F-161E8FD8F00B}" srcOrd="0" destOrd="0" presId="urn:microsoft.com/office/officeart/2005/8/layout/hierarchy2"/>
    <dgm:cxn modelId="{ABE2E396-1056-4C8A-9F87-8ABC7F816830}" type="presParOf" srcId="{34189D81-1564-402F-899F-161E8FD8F00B}" destId="{7428F0FC-3910-4E7C-AABD-AB1136D553AB}" srcOrd="0" destOrd="0" presId="urn:microsoft.com/office/officeart/2005/8/layout/hierarchy2"/>
    <dgm:cxn modelId="{64466ED1-85A7-4396-B785-12DE4A2EBBCA}" type="presParOf" srcId="{A5AD45EE-53AC-4107-9079-BD541A635DB3}" destId="{3F3FA967-8CA5-4403-957D-7A2E67958170}" srcOrd="1" destOrd="0" presId="urn:microsoft.com/office/officeart/2005/8/layout/hierarchy2"/>
    <dgm:cxn modelId="{68076C45-C7EC-4334-AC23-6DCECE014D1A}" type="presParOf" srcId="{3F3FA967-8CA5-4403-957D-7A2E67958170}" destId="{6545497B-E52F-44C4-8BD6-81A188FE1887}" srcOrd="0" destOrd="0" presId="urn:microsoft.com/office/officeart/2005/8/layout/hierarchy2"/>
    <dgm:cxn modelId="{56B4904B-8D24-4CE4-814F-4BF56E9F434C}" type="presParOf" srcId="{3F3FA967-8CA5-4403-957D-7A2E67958170}" destId="{6A12AD0E-4356-4ADF-AE2E-039FCE101434}" srcOrd="1" destOrd="0" presId="urn:microsoft.com/office/officeart/2005/8/layout/hierarchy2"/>
    <dgm:cxn modelId="{0338A58C-51A8-40F6-BB5E-EAC3C261958C}" type="presParOf" srcId="{A5AD45EE-53AC-4107-9079-BD541A635DB3}" destId="{3572CBF6-E7EF-46A6-A4FE-292DDA879480}" srcOrd="2" destOrd="0" presId="urn:microsoft.com/office/officeart/2005/8/layout/hierarchy2"/>
    <dgm:cxn modelId="{3D6A5D34-F21A-46E6-A3D9-D1AB68BE6F22}" type="presParOf" srcId="{3572CBF6-E7EF-46A6-A4FE-292DDA879480}" destId="{A06CE8B0-213C-4033-BCA6-95AE429040DF}" srcOrd="0" destOrd="0" presId="urn:microsoft.com/office/officeart/2005/8/layout/hierarchy2"/>
    <dgm:cxn modelId="{D5DA94F8-2688-4F01-8BE2-AB9246766FD8}" type="presParOf" srcId="{A5AD45EE-53AC-4107-9079-BD541A635DB3}" destId="{21783CC8-C531-44CB-8730-FDFF7126B5BE}" srcOrd="3" destOrd="0" presId="urn:microsoft.com/office/officeart/2005/8/layout/hierarchy2"/>
    <dgm:cxn modelId="{E402E8C3-396A-4812-847C-BB47633ADE73}" type="presParOf" srcId="{21783CC8-C531-44CB-8730-FDFF7126B5BE}" destId="{C971F07C-AE42-4BCE-BC92-93D0D6FECC4E}" srcOrd="0" destOrd="0" presId="urn:microsoft.com/office/officeart/2005/8/layout/hierarchy2"/>
    <dgm:cxn modelId="{B54EE5B0-5F0C-4F5C-890D-D4A6EFC7AD67}" type="presParOf" srcId="{21783CC8-C531-44CB-8730-FDFF7126B5BE}" destId="{8CAEAC43-5C23-4E1A-9AC2-8B686B193F58}" srcOrd="1" destOrd="0" presId="urn:microsoft.com/office/officeart/2005/8/layout/hierarchy2"/>
    <dgm:cxn modelId="{52F8E7AB-19EA-4AF6-B45F-B82BDDDCF38B}" type="presParOf" srcId="{0D7D0EE8-E2C2-49D0-A388-35DC0CA2E53C}" destId="{FAE3DA5A-799E-470C-B89A-8340C8717950}" srcOrd="2" destOrd="0" presId="urn:microsoft.com/office/officeart/2005/8/layout/hierarchy2"/>
    <dgm:cxn modelId="{C961271A-3957-4CED-8BF0-8313622B8DC5}" type="presParOf" srcId="{FAE3DA5A-799E-470C-B89A-8340C8717950}" destId="{44D46EA0-C309-4E98-863E-12D9DE0D02A4}" srcOrd="0" destOrd="0" presId="urn:microsoft.com/office/officeart/2005/8/layout/hierarchy2"/>
    <dgm:cxn modelId="{0911DC40-C989-4E5E-9675-136626A8059C}" type="presParOf" srcId="{FAE3DA5A-799E-470C-B89A-8340C8717950}" destId="{A7BC3041-8CB5-4530-BD7F-3871E87F559F}" srcOrd="1" destOrd="0" presId="urn:microsoft.com/office/officeart/2005/8/layout/hierarchy2"/>
    <dgm:cxn modelId="{518F75A9-FF02-4F20-885B-0286AC21DBCE}" type="presParOf" srcId="{A7BC3041-8CB5-4530-BD7F-3871E87F559F}" destId="{949B704D-7364-4F56-8EED-0DB19FE60216}" srcOrd="0" destOrd="0" presId="urn:microsoft.com/office/officeart/2005/8/layout/hierarchy2"/>
    <dgm:cxn modelId="{877F1BBA-7602-4D10-B7B2-BA7DA9475AC2}" type="presParOf" srcId="{949B704D-7364-4F56-8EED-0DB19FE60216}" destId="{C2137E20-3C6F-46D3-AB81-72BAC817004F}" srcOrd="0" destOrd="0" presId="urn:microsoft.com/office/officeart/2005/8/layout/hierarchy2"/>
    <dgm:cxn modelId="{D2D78DDF-B97F-4417-BB60-4387D7A3AF96}" type="presParOf" srcId="{A7BC3041-8CB5-4530-BD7F-3871E87F559F}" destId="{2B4ADDC1-1935-4AA1-B7B8-2F07158E225F}" srcOrd="1" destOrd="0" presId="urn:microsoft.com/office/officeart/2005/8/layout/hierarchy2"/>
    <dgm:cxn modelId="{C3B51280-8C08-48A4-9FEF-5121EE5BE908}" type="presParOf" srcId="{2B4ADDC1-1935-4AA1-B7B8-2F07158E225F}" destId="{0B266BB3-4473-4400-BB86-6B04711BDFE7}" srcOrd="0" destOrd="0" presId="urn:microsoft.com/office/officeart/2005/8/layout/hierarchy2"/>
    <dgm:cxn modelId="{AE546B09-76C2-42B0-9394-932B130EE725}" type="presParOf" srcId="{2B4ADDC1-1935-4AA1-B7B8-2F07158E225F}" destId="{863F3D12-E10B-443F-A207-998E0ADF07A9}" srcOrd="1" destOrd="0" presId="urn:microsoft.com/office/officeart/2005/8/layout/hierarchy2"/>
    <dgm:cxn modelId="{3235B755-7838-4522-9A81-FD3806183964}" type="presParOf" srcId="{A7BC3041-8CB5-4530-BD7F-3871E87F559F}" destId="{7A88E2FE-A31F-4607-88C2-C26C5A6CAA7D}" srcOrd="2" destOrd="0" presId="urn:microsoft.com/office/officeart/2005/8/layout/hierarchy2"/>
    <dgm:cxn modelId="{BE571E15-BEB9-4DE6-8871-26A924D9A1D4}" type="presParOf" srcId="{7A88E2FE-A31F-4607-88C2-C26C5A6CAA7D}" destId="{3FBA7193-54B4-446B-9C51-A2DDEF687007}" srcOrd="0" destOrd="0" presId="urn:microsoft.com/office/officeart/2005/8/layout/hierarchy2"/>
    <dgm:cxn modelId="{44D147A7-C42A-45A9-B4A2-01B0A3846951}" type="presParOf" srcId="{A7BC3041-8CB5-4530-BD7F-3871E87F559F}" destId="{1B18186B-1EAA-4A18-A772-F36E9024DBFB}" srcOrd="3" destOrd="0" presId="urn:microsoft.com/office/officeart/2005/8/layout/hierarchy2"/>
    <dgm:cxn modelId="{31F02371-C45E-4BDA-B0C2-3BEE9DF0E6D7}" type="presParOf" srcId="{1B18186B-1EAA-4A18-A772-F36E9024DBFB}" destId="{1F2C8039-E9CD-4A86-97A3-E215DCB05256}" srcOrd="0" destOrd="0" presId="urn:microsoft.com/office/officeart/2005/8/layout/hierarchy2"/>
    <dgm:cxn modelId="{E9256AA7-17DC-4AEF-B71F-24D015D03E07}" type="presParOf" srcId="{1B18186B-1EAA-4A18-A772-F36E9024DBFB}" destId="{56D90308-85D6-4C7B-A751-BE2E65D80708}" srcOrd="1" destOrd="0" presId="urn:microsoft.com/office/officeart/2005/8/layout/hierarchy2"/>
    <dgm:cxn modelId="{28C5CF0F-D120-4C60-A3A3-4045B1D4C13D}" type="presParOf" srcId="{A7BC3041-8CB5-4530-BD7F-3871E87F559F}" destId="{3A158FC7-D9DB-4948-B1CD-533C946533B9}" srcOrd="4" destOrd="0" presId="urn:microsoft.com/office/officeart/2005/8/layout/hierarchy2"/>
    <dgm:cxn modelId="{6199C056-9ED1-4F2F-8C51-FA2ACB07BDED}" type="presParOf" srcId="{3A158FC7-D9DB-4948-B1CD-533C946533B9}" destId="{DBFA61EC-A7F0-4B5D-8438-D2CD2AEC9162}" srcOrd="0" destOrd="0" presId="urn:microsoft.com/office/officeart/2005/8/layout/hierarchy2"/>
    <dgm:cxn modelId="{C00CFBE0-0A64-43EE-89DE-64D57A3728EE}" type="presParOf" srcId="{A7BC3041-8CB5-4530-BD7F-3871E87F559F}" destId="{E914DD5C-2845-46BD-93A7-245277058788}" srcOrd="5" destOrd="0" presId="urn:microsoft.com/office/officeart/2005/8/layout/hierarchy2"/>
    <dgm:cxn modelId="{E9728191-D490-4D1F-A39A-30597F94FC2D}" type="presParOf" srcId="{E914DD5C-2845-46BD-93A7-245277058788}" destId="{BB064112-048F-49A8-A7DB-26322D47E8BC}" srcOrd="0" destOrd="0" presId="urn:microsoft.com/office/officeart/2005/8/layout/hierarchy2"/>
    <dgm:cxn modelId="{40579842-9909-4365-AD72-C85DB0EC8C48}" type="presParOf" srcId="{E914DD5C-2845-46BD-93A7-245277058788}" destId="{83C350F5-8D80-4E40-81CC-3BE1BB86AB6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2363-075B-4629-9801-D5B4AFC88A51}">
      <dsp:nvSpPr>
        <dsp:cNvPr id="0" name=""/>
        <dsp:cNvSpPr/>
      </dsp:nvSpPr>
      <dsp:spPr>
        <a:xfrm>
          <a:off x="4005933" y="4445994"/>
          <a:ext cx="532059" cy="91440"/>
        </a:xfrm>
        <a:custGeom>
          <a:avLst/>
          <a:gdLst/>
          <a:ahLst/>
          <a:cxnLst/>
          <a:rect l="0" t="0" r="0" b="0"/>
          <a:pathLst>
            <a:path>
              <a:moveTo>
                <a:pt x="0" y="45720"/>
              </a:moveTo>
              <a:lnTo>
                <a:pt x="532059" y="45720"/>
              </a:lnTo>
            </a:path>
          </a:pathLst>
        </a:cu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258661" y="4478412"/>
        <a:ext cx="26602" cy="26602"/>
      </dsp:txXfrm>
    </dsp:sp>
    <dsp:sp modelId="{C0196723-2D42-41A8-9D63-E1F3880BEE9B}">
      <dsp:nvSpPr>
        <dsp:cNvPr id="0" name=""/>
        <dsp:cNvSpPr/>
      </dsp:nvSpPr>
      <dsp:spPr>
        <a:xfrm>
          <a:off x="811066" y="2740002"/>
          <a:ext cx="534568" cy="1751711"/>
        </a:xfrm>
        <a:custGeom>
          <a:avLst/>
          <a:gdLst/>
          <a:ahLst/>
          <a:cxnLst/>
          <a:rect l="0" t="0" r="0" b="0"/>
          <a:pathLst>
            <a:path>
              <a:moveTo>
                <a:pt x="0" y="0"/>
              </a:moveTo>
              <a:lnTo>
                <a:pt x="267284" y="0"/>
              </a:lnTo>
              <a:lnTo>
                <a:pt x="267284" y="1751711"/>
              </a:lnTo>
              <a:lnTo>
                <a:pt x="534568" y="175171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cs-CZ" sz="600" kern="1200"/>
        </a:p>
      </dsp:txBody>
      <dsp:txXfrm>
        <a:off x="1032564" y="3570071"/>
        <a:ext cx="91573" cy="91573"/>
      </dsp:txXfrm>
    </dsp:sp>
    <dsp:sp modelId="{E68D9791-2845-4813-B7D0-3F1FF364C32F}">
      <dsp:nvSpPr>
        <dsp:cNvPr id="0" name=""/>
        <dsp:cNvSpPr/>
      </dsp:nvSpPr>
      <dsp:spPr>
        <a:xfrm>
          <a:off x="4005933" y="2970964"/>
          <a:ext cx="532059" cy="506916"/>
        </a:xfrm>
        <a:custGeom>
          <a:avLst/>
          <a:gdLst/>
          <a:ahLst/>
          <a:cxnLst/>
          <a:rect l="0" t="0" r="0" b="0"/>
          <a:pathLst>
            <a:path>
              <a:moveTo>
                <a:pt x="0" y="0"/>
              </a:moveTo>
              <a:lnTo>
                <a:pt x="266029" y="0"/>
              </a:lnTo>
              <a:lnTo>
                <a:pt x="266029" y="506916"/>
              </a:lnTo>
              <a:lnTo>
                <a:pt x="532059" y="506916"/>
              </a:lnTo>
            </a:path>
          </a:pathLst>
        </a:cu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253590" y="3206050"/>
        <a:ext cx="36744" cy="36744"/>
      </dsp:txXfrm>
    </dsp:sp>
    <dsp:sp modelId="{F0474695-C067-4C08-AD51-3D2CB3F63DC8}">
      <dsp:nvSpPr>
        <dsp:cNvPr id="0" name=""/>
        <dsp:cNvSpPr/>
      </dsp:nvSpPr>
      <dsp:spPr>
        <a:xfrm>
          <a:off x="4005933" y="2464048"/>
          <a:ext cx="532059" cy="506916"/>
        </a:xfrm>
        <a:custGeom>
          <a:avLst/>
          <a:gdLst/>
          <a:ahLst/>
          <a:cxnLst/>
          <a:rect l="0" t="0" r="0" b="0"/>
          <a:pathLst>
            <a:path>
              <a:moveTo>
                <a:pt x="0" y="506916"/>
              </a:moveTo>
              <a:lnTo>
                <a:pt x="266029" y="506916"/>
              </a:lnTo>
              <a:lnTo>
                <a:pt x="266029" y="0"/>
              </a:lnTo>
              <a:lnTo>
                <a:pt x="532059" y="0"/>
              </a:lnTo>
            </a:path>
          </a:pathLst>
        </a:cu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253590" y="2699134"/>
        <a:ext cx="36744" cy="36744"/>
      </dsp:txXfrm>
    </dsp:sp>
    <dsp:sp modelId="{09BDB0C6-8A39-4304-BEAE-D7760B43A8BB}">
      <dsp:nvSpPr>
        <dsp:cNvPr id="0" name=""/>
        <dsp:cNvSpPr/>
      </dsp:nvSpPr>
      <dsp:spPr>
        <a:xfrm>
          <a:off x="811066" y="2740002"/>
          <a:ext cx="534568" cy="230961"/>
        </a:xfrm>
        <a:custGeom>
          <a:avLst/>
          <a:gdLst/>
          <a:ahLst/>
          <a:cxnLst/>
          <a:rect l="0" t="0" r="0" b="0"/>
          <a:pathLst>
            <a:path>
              <a:moveTo>
                <a:pt x="0" y="0"/>
              </a:moveTo>
              <a:lnTo>
                <a:pt x="267284" y="0"/>
              </a:lnTo>
              <a:lnTo>
                <a:pt x="267284" y="230961"/>
              </a:lnTo>
              <a:lnTo>
                <a:pt x="534568" y="230961"/>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1063792" y="2840925"/>
        <a:ext cx="29116" cy="29116"/>
      </dsp:txXfrm>
    </dsp:sp>
    <dsp:sp modelId="{12A1728B-2C82-4C7D-8349-DDF357013243}">
      <dsp:nvSpPr>
        <dsp:cNvPr id="0" name=""/>
        <dsp:cNvSpPr/>
      </dsp:nvSpPr>
      <dsp:spPr>
        <a:xfrm>
          <a:off x="4005933" y="943298"/>
          <a:ext cx="532059" cy="506916"/>
        </a:xfrm>
        <a:custGeom>
          <a:avLst/>
          <a:gdLst/>
          <a:ahLst/>
          <a:cxnLst/>
          <a:rect l="0" t="0" r="0" b="0"/>
          <a:pathLst>
            <a:path>
              <a:moveTo>
                <a:pt x="0" y="0"/>
              </a:moveTo>
              <a:lnTo>
                <a:pt x="266029" y="0"/>
              </a:lnTo>
              <a:lnTo>
                <a:pt x="266029" y="506916"/>
              </a:lnTo>
              <a:lnTo>
                <a:pt x="532059" y="506916"/>
              </a:lnTo>
            </a:path>
          </a:pathLst>
        </a:cu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253590" y="1178384"/>
        <a:ext cx="36744" cy="36744"/>
      </dsp:txXfrm>
    </dsp:sp>
    <dsp:sp modelId="{697D122A-C1BD-41B6-B2B4-64501D0BBE3C}">
      <dsp:nvSpPr>
        <dsp:cNvPr id="0" name=""/>
        <dsp:cNvSpPr/>
      </dsp:nvSpPr>
      <dsp:spPr>
        <a:xfrm>
          <a:off x="4005933" y="436381"/>
          <a:ext cx="532059" cy="506916"/>
        </a:xfrm>
        <a:custGeom>
          <a:avLst/>
          <a:gdLst/>
          <a:ahLst/>
          <a:cxnLst/>
          <a:rect l="0" t="0" r="0" b="0"/>
          <a:pathLst>
            <a:path>
              <a:moveTo>
                <a:pt x="0" y="506916"/>
              </a:moveTo>
              <a:lnTo>
                <a:pt x="266029" y="506916"/>
              </a:lnTo>
              <a:lnTo>
                <a:pt x="266029" y="0"/>
              </a:lnTo>
              <a:lnTo>
                <a:pt x="532059" y="0"/>
              </a:lnTo>
            </a:path>
          </a:pathLst>
        </a:cu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253590" y="671468"/>
        <a:ext cx="36744" cy="36744"/>
      </dsp:txXfrm>
    </dsp:sp>
    <dsp:sp modelId="{2F7D4628-1693-4EDA-A50F-F570FBF4C07D}">
      <dsp:nvSpPr>
        <dsp:cNvPr id="0" name=""/>
        <dsp:cNvSpPr/>
      </dsp:nvSpPr>
      <dsp:spPr>
        <a:xfrm>
          <a:off x="811066" y="943298"/>
          <a:ext cx="534568" cy="1796704"/>
        </a:xfrm>
        <a:custGeom>
          <a:avLst/>
          <a:gdLst/>
          <a:ahLst/>
          <a:cxnLst/>
          <a:rect l="0" t="0" r="0" b="0"/>
          <a:pathLst>
            <a:path>
              <a:moveTo>
                <a:pt x="0" y="1796704"/>
              </a:moveTo>
              <a:lnTo>
                <a:pt x="267284" y="1796704"/>
              </a:lnTo>
              <a:lnTo>
                <a:pt x="267284" y="0"/>
              </a:lnTo>
              <a:lnTo>
                <a:pt x="534568" y="0"/>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cs-CZ" sz="600" kern="1200"/>
        </a:p>
      </dsp:txBody>
      <dsp:txXfrm>
        <a:off x="1031487" y="1794787"/>
        <a:ext cx="93727" cy="93727"/>
      </dsp:txXfrm>
    </dsp:sp>
    <dsp:sp modelId="{3FEAA063-2C5F-49D7-9CD8-BB41563701C7}">
      <dsp:nvSpPr>
        <dsp:cNvPr id="0" name=""/>
        <dsp:cNvSpPr/>
      </dsp:nvSpPr>
      <dsp:spPr>
        <a:xfrm rot="16200000">
          <a:off x="-1728852" y="2334469"/>
          <a:ext cx="4268770" cy="811066"/>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cs-CZ" sz="2900" kern="1200" dirty="0" smtClean="0"/>
            <a:t>Metastatický karcinom prsu</a:t>
          </a:r>
          <a:endParaRPr lang="cs-CZ" sz="2900" kern="1200" dirty="0"/>
        </a:p>
      </dsp:txBody>
      <dsp:txXfrm>
        <a:off x="-1728852" y="2334469"/>
        <a:ext cx="4268770" cy="811066"/>
      </dsp:txXfrm>
    </dsp:sp>
    <dsp:sp modelId="{D94F783E-CD15-4890-ACF8-B26F2E5CB66B}">
      <dsp:nvSpPr>
        <dsp:cNvPr id="0" name=""/>
        <dsp:cNvSpPr/>
      </dsp:nvSpPr>
      <dsp:spPr>
        <a:xfrm>
          <a:off x="1345635" y="537765"/>
          <a:ext cx="2660297" cy="811066"/>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kern="1200" dirty="0" err="1" smtClean="0"/>
            <a:t>hormondependentní</a:t>
          </a:r>
          <a:endParaRPr lang="cs-CZ" sz="2200" kern="1200" dirty="0"/>
        </a:p>
      </dsp:txBody>
      <dsp:txXfrm>
        <a:off x="1345635" y="537765"/>
        <a:ext cx="2660297" cy="811066"/>
      </dsp:txXfrm>
    </dsp:sp>
    <dsp:sp modelId="{0AED4F2C-C1E8-44E9-B3B9-EFCA2986101F}">
      <dsp:nvSpPr>
        <dsp:cNvPr id="0" name=""/>
        <dsp:cNvSpPr/>
      </dsp:nvSpPr>
      <dsp:spPr>
        <a:xfrm>
          <a:off x="4537992" y="30848"/>
          <a:ext cx="2660297" cy="81106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kern="1200" dirty="0" smtClean="0"/>
            <a:t>Viscerální krize hrozí</a:t>
          </a:r>
          <a:endParaRPr lang="cs-CZ" sz="2200" kern="1200" dirty="0"/>
        </a:p>
      </dsp:txBody>
      <dsp:txXfrm>
        <a:off x="4537992" y="30848"/>
        <a:ext cx="2660297" cy="811066"/>
      </dsp:txXfrm>
    </dsp:sp>
    <dsp:sp modelId="{23AC6DA3-EEB1-49E4-B017-0EEDB39B6103}">
      <dsp:nvSpPr>
        <dsp:cNvPr id="0" name=""/>
        <dsp:cNvSpPr/>
      </dsp:nvSpPr>
      <dsp:spPr>
        <a:xfrm>
          <a:off x="4537992" y="1044681"/>
          <a:ext cx="2660297" cy="81106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kern="1200" dirty="0" smtClean="0"/>
            <a:t>Viscerální krize nehrozí</a:t>
          </a:r>
          <a:endParaRPr lang="cs-CZ" sz="2200" kern="1200" dirty="0"/>
        </a:p>
      </dsp:txBody>
      <dsp:txXfrm>
        <a:off x="4537992" y="1044681"/>
        <a:ext cx="2660297" cy="811066"/>
      </dsp:txXfrm>
    </dsp:sp>
    <dsp:sp modelId="{E37F4DF8-37A3-451F-9F65-0F84D459C4D1}">
      <dsp:nvSpPr>
        <dsp:cNvPr id="0" name=""/>
        <dsp:cNvSpPr/>
      </dsp:nvSpPr>
      <dsp:spPr>
        <a:xfrm>
          <a:off x="1345635" y="2565431"/>
          <a:ext cx="2660297" cy="811066"/>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kern="1200" dirty="0" err="1" smtClean="0"/>
            <a:t>hormonindependentní</a:t>
          </a:r>
          <a:endParaRPr lang="cs-CZ" sz="2200" kern="1200" dirty="0"/>
        </a:p>
      </dsp:txBody>
      <dsp:txXfrm>
        <a:off x="1345635" y="2565431"/>
        <a:ext cx="2660297" cy="811066"/>
      </dsp:txXfrm>
    </dsp:sp>
    <dsp:sp modelId="{F6D23FC2-3CE7-480C-B7FE-29259BC2ABE1}">
      <dsp:nvSpPr>
        <dsp:cNvPr id="0" name=""/>
        <dsp:cNvSpPr/>
      </dsp:nvSpPr>
      <dsp:spPr>
        <a:xfrm>
          <a:off x="4537992" y="2058514"/>
          <a:ext cx="2660297" cy="81106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kern="1200" dirty="0" smtClean="0"/>
            <a:t>Triplet negativní</a:t>
          </a:r>
          <a:endParaRPr lang="cs-CZ" sz="2200" kern="1200" dirty="0"/>
        </a:p>
      </dsp:txBody>
      <dsp:txXfrm>
        <a:off x="4537992" y="2058514"/>
        <a:ext cx="2660297" cy="811066"/>
      </dsp:txXfrm>
    </dsp:sp>
    <dsp:sp modelId="{A49967AB-B774-497C-8C7C-6846397E5B26}">
      <dsp:nvSpPr>
        <dsp:cNvPr id="0" name=""/>
        <dsp:cNvSpPr/>
      </dsp:nvSpPr>
      <dsp:spPr>
        <a:xfrm>
          <a:off x="4537992" y="3072347"/>
          <a:ext cx="2660297" cy="81106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kern="1200" dirty="0" smtClean="0"/>
            <a:t>HER  pozitivní</a:t>
          </a:r>
          <a:endParaRPr lang="cs-CZ" sz="2200" kern="1200" dirty="0"/>
        </a:p>
      </dsp:txBody>
      <dsp:txXfrm>
        <a:off x="4537992" y="3072347"/>
        <a:ext cx="2660297" cy="811066"/>
      </dsp:txXfrm>
    </dsp:sp>
    <dsp:sp modelId="{1004D299-BBF7-472E-BAC8-B97D0F655CC9}">
      <dsp:nvSpPr>
        <dsp:cNvPr id="0" name=""/>
        <dsp:cNvSpPr/>
      </dsp:nvSpPr>
      <dsp:spPr>
        <a:xfrm>
          <a:off x="1345635" y="4086180"/>
          <a:ext cx="2660297" cy="811066"/>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kern="1200" dirty="0" smtClean="0"/>
            <a:t>Částečně hormonálně dependentní </a:t>
          </a:r>
          <a:endParaRPr lang="cs-CZ" sz="2200" kern="1200" dirty="0"/>
        </a:p>
      </dsp:txBody>
      <dsp:txXfrm>
        <a:off x="1345635" y="4086180"/>
        <a:ext cx="2660297" cy="811066"/>
      </dsp:txXfrm>
    </dsp:sp>
    <dsp:sp modelId="{1F9E4CF4-C824-4201-88A2-A01F9BBF8426}">
      <dsp:nvSpPr>
        <dsp:cNvPr id="0" name=""/>
        <dsp:cNvSpPr/>
      </dsp:nvSpPr>
      <dsp:spPr>
        <a:xfrm>
          <a:off x="4537992" y="4086180"/>
          <a:ext cx="2660297" cy="81106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kern="1200" dirty="0" smtClean="0"/>
            <a:t>Triplet pozitivní</a:t>
          </a:r>
          <a:endParaRPr lang="cs-CZ" sz="2200" kern="1200" dirty="0"/>
        </a:p>
      </dsp:txBody>
      <dsp:txXfrm>
        <a:off x="4537992" y="4086180"/>
        <a:ext cx="2660297" cy="811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FCCA9-6EE3-4310-8944-9C0D0B2F8D71}">
      <dsp:nvSpPr>
        <dsp:cNvPr id="0" name=""/>
        <dsp:cNvSpPr/>
      </dsp:nvSpPr>
      <dsp:spPr>
        <a:xfrm>
          <a:off x="1091646" y="0"/>
          <a:ext cx="724038" cy="402243"/>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cs-CZ" sz="800" kern="1200" dirty="0" smtClean="0">
              <a:solidFill>
                <a:schemeClr val="tx1"/>
              </a:solidFill>
            </a:rPr>
            <a:t>kombinace</a:t>
          </a:r>
          <a:endParaRPr lang="cs-CZ" sz="800" kern="1200" dirty="0">
            <a:solidFill>
              <a:schemeClr val="tx1"/>
            </a:solidFill>
          </a:endParaRPr>
        </a:p>
      </dsp:txBody>
      <dsp:txXfrm>
        <a:off x="1103427" y="11781"/>
        <a:ext cx="700476" cy="378681"/>
      </dsp:txXfrm>
    </dsp:sp>
    <dsp:sp modelId="{A53F700E-1E98-45EF-B655-53CD192D9183}">
      <dsp:nvSpPr>
        <dsp:cNvPr id="0" name=""/>
        <dsp:cNvSpPr/>
      </dsp:nvSpPr>
      <dsp:spPr>
        <a:xfrm>
          <a:off x="2137479" y="0"/>
          <a:ext cx="724038" cy="402243"/>
        </a:xfrm>
        <a:prstGeom prst="roundRect">
          <a:avLst>
            <a:gd name="adj" fmla="val 10000"/>
          </a:avLst>
        </a:prstGeom>
        <a:solidFill>
          <a:schemeClr val="accent5">
            <a:tint val="40000"/>
            <a:alpha val="90000"/>
            <a:hueOff val="-3580161"/>
            <a:satOff val="16084"/>
            <a:lumOff val="1106"/>
            <a:alphaOff val="0"/>
          </a:schemeClr>
        </a:solidFill>
        <a:ln w="25400" cap="flat" cmpd="sng" algn="ctr">
          <a:solidFill>
            <a:schemeClr val="accent5">
              <a:tint val="40000"/>
              <a:alpha val="90000"/>
              <a:hueOff val="-3580161"/>
              <a:satOff val="16084"/>
              <a:lumOff val="1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cs-CZ" sz="800" kern="1200" dirty="0" smtClean="0">
              <a:solidFill>
                <a:schemeClr val="tx1"/>
              </a:solidFill>
            </a:rPr>
            <a:t>chemoterapie</a:t>
          </a:r>
          <a:endParaRPr lang="cs-CZ" sz="800" kern="1200" dirty="0">
            <a:solidFill>
              <a:schemeClr val="tx1"/>
            </a:solidFill>
          </a:endParaRPr>
        </a:p>
      </dsp:txBody>
      <dsp:txXfrm>
        <a:off x="2149260" y="11781"/>
        <a:ext cx="700476" cy="378681"/>
      </dsp:txXfrm>
    </dsp:sp>
    <dsp:sp modelId="{5DFE5705-25E8-4FF0-9FB3-D12A14CD2A69}">
      <dsp:nvSpPr>
        <dsp:cNvPr id="0" name=""/>
        <dsp:cNvSpPr/>
      </dsp:nvSpPr>
      <dsp:spPr>
        <a:xfrm>
          <a:off x="1825740" y="1709535"/>
          <a:ext cx="301682" cy="301682"/>
        </a:xfrm>
        <a:prstGeom prst="triangle">
          <a:avLst/>
        </a:prstGeom>
        <a:solidFill>
          <a:schemeClr val="accent5">
            <a:tint val="40000"/>
            <a:alpha val="90000"/>
            <a:hueOff val="-7160321"/>
            <a:satOff val="32169"/>
            <a:lumOff val="2211"/>
            <a:alphaOff val="0"/>
          </a:schemeClr>
        </a:solidFill>
        <a:ln w="25400" cap="flat" cmpd="sng" algn="ctr">
          <a:solidFill>
            <a:schemeClr val="accent5">
              <a:tint val="40000"/>
              <a:alpha val="90000"/>
              <a:hueOff val="-7160321"/>
              <a:satOff val="32169"/>
              <a:lumOff val="2211"/>
              <a:alphaOff val="0"/>
            </a:schemeClr>
          </a:solidFill>
          <a:prstDash val="solid"/>
        </a:ln>
        <a:effectLst/>
      </dsp:spPr>
      <dsp:style>
        <a:lnRef idx="2">
          <a:scrgbClr r="0" g="0" b="0"/>
        </a:lnRef>
        <a:fillRef idx="1">
          <a:scrgbClr r="0" g="0" b="0"/>
        </a:fillRef>
        <a:effectRef idx="0">
          <a:scrgbClr r="0" g="0" b="0"/>
        </a:effectRef>
        <a:fontRef idx="minor"/>
      </dsp:style>
    </dsp:sp>
    <dsp:sp modelId="{553DE419-19F2-41F0-8807-AE7571B337A7}">
      <dsp:nvSpPr>
        <dsp:cNvPr id="0" name=""/>
        <dsp:cNvSpPr/>
      </dsp:nvSpPr>
      <dsp:spPr>
        <a:xfrm rot="240000">
          <a:off x="1071257" y="1580260"/>
          <a:ext cx="1810649" cy="126612"/>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sp>
    <dsp:sp modelId="{F60276C0-F7CB-4056-AB38-9E3CDF574D26}">
      <dsp:nvSpPr>
        <dsp:cNvPr id="0" name=""/>
        <dsp:cNvSpPr/>
      </dsp:nvSpPr>
      <dsp:spPr>
        <a:xfrm rot="240000">
          <a:off x="2160343" y="1352162"/>
          <a:ext cx="718535" cy="24814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cs-CZ" sz="600" kern="1200" dirty="0" smtClean="0">
              <a:solidFill>
                <a:schemeClr val="tx1"/>
              </a:solidFill>
            </a:rPr>
            <a:t>Útlak dřeně </a:t>
          </a:r>
          <a:endParaRPr lang="cs-CZ" sz="600" kern="1200" dirty="0">
            <a:solidFill>
              <a:schemeClr val="tx1"/>
            </a:solidFill>
          </a:endParaRPr>
        </a:p>
      </dsp:txBody>
      <dsp:txXfrm>
        <a:off x="2172456" y="1364275"/>
        <a:ext cx="694309" cy="223916"/>
      </dsp:txXfrm>
    </dsp:sp>
    <dsp:sp modelId="{C01FDF55-0980-481A-8E47-E9F23A272981}">
      <dsp:nvSpPr>
        <dsp:cNvPr id="0" name=""/>
        <dsp:cNvSpPr/>
      </dsp:nvSpPr>
      <dsp:spPr>
        <a:xfrm rot="240000">
          <a:off x="2180455" y="1086682"/>
          <a:ext cx="718535" cy="248142"/>
        </a:xfrm>
        <a:prstGeom prst="roundRect">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cs-CZ" sz="600" kern="1200" dirty="0" smtClean="0">
              <a:solidFill>
                <a:schemeClr val="tx1"/>
              </a:solidFill>
            </a:rPr>
            <a:t>Bolesti jaterního pouzdra</a:t>
          </a:r>
          <a:endParaRPr lang="cs-CZ" sz="600" kern="1200" dirty="0">
            <a:solidFill>
              <a:schemeClr val="tx1"/>
            </a:solidFill>
          </a:endParaRPr>
        </a:p>
      </dsp:txBody>
      <dsp:txXfrm>
        <a:off x="2192568" y="1098795"/>
        <a:ext cx="694309" cy="223916"/>
      </dsp:txXfrm>
    </dsp:sp>
    <dsp:sp modelId="{52A87323-8C2F-4121-B4C4-93F0C86B7C97}">
      <dsp:nvSpPr>
        <dsp:cNvPr id="0" name=""/>
        <dsp:cNvSpPr/>
      </dsp:nvSpPr>
      <dsp:spPr>
        <a:xfrm rot="240000">
          <a:off x="2200567" y="821201"/>
          <a:ext cx="718535" cy="248142"/>
        </a:xfrm>
        <a:prstGeom prst="roundRect">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cs-CZ" sz="600" kern="1200" dirty="0" smtClean="0">
              <a:solidFill>
                <a:schemeClr val="tx1"/>
              </a:solidFill>
            </a:rPr>
            <a:t>Dušnost,</a:t>
          </a:r>
          <a:endParaRPr lang="cs-CZ" sz="600" kern="1200" dirty="0">
            <a:solidFill>
              <a:schemeClr val="tx1"/>
            </a:solidFill>
          </a:endParaRPr>
        </a:p>
      </dsp:txBody>
      <dsp:txXfrm>
        <a:off x="2212680" y="833314"/>
        <a:ext cx="694309" cy="223916"/>
      </dsp:txXfrm>
    </dsp:sp>
    <dsp:sp modelId="{0E3E2246-4328-40D2-8765-360D0DABC5AF}">
      <dsp:nvSpPr>
        <dsp:cNvPr id="0" name=""/>
        <dsp:cNvSpPr/>
      </dsp:nvSpPr>
      <dsp:spPr>
        <a:xfrm rot="240000">
          <a:off x="2220679" y="555720"/>
          <a:ext cx="718535" cy="248142"/>
        </a:xfrm>
        <a:prstGeom prst="roundRect">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cs-CZ" sz="600" kern="1200" dirty="0" err="1" smtClean="0">
              <a:solidFill>
                <a:schemeClr val="tx1"/>
              </a:solidFill>
            </a:rPr>
            <a:t>Fluidothorax</a:t>
          </a:r>
          <a:r>
            <a:rPr lang="cs-CZ" sz="600" kern="1200" dirty="0" smtClean="0">
              <a:solidFill>
                <a:schemeClr val="tx1"/>
              </a:solidFill>
            </a:rPr>
            <a:t>, tenzní ascites</a:t>
          </a:r>
          <a:endParaRPr lang="cs-CZ" sz="600" kern="1200" dirty="0">
            <a:solidFill>
              <a:schemeClr val="tx1"/>
            </a:solidFill>
          </a:endParaRPr>
        </a:p>
      </dsp:txBody>
      <dsp:txXfrm>
        <a:off x="2232792" y="567833"/>
        <a:ext cx="694309" cy="223916"/>
      </dsp:txXfrm>
    </dsp:sp>
    <dsp:sp modelId="{0E2ACB46-745B-4D8C-8ACD-99FA0832B4E8}">
      <dsp:nvSpPr>
        <dsp:cNvPr id="0" name=""/>
        <dsp:cNvSpPr/>
      </dsp:nvSpPr>
      <dsp:spPr>
        <a:xfrm rot="240000">
          <a:off x="1114509" y="1279759"/>
          <a:ext cx="718535" cy="248142"/>
        </a:xfrm>
        <a:prstGeom prst="roundRect">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cs-CZ" sz="600" kern="1200" dirty="0" smtClean="0">
              <a:solidFill>
                <a:schemeClr val="tx1"/>
              </a:solidFill>
            </a:rPr>
            <a:t>fraktury</a:t>
          </a:r>
          <a:endParaRPr lang="cs-CZ" sz="600" kern="1200" dirty="0">
            <a:solidFill>
              <a:schemeClr val="tx1"/>
            </a:solidFill>
          </a:endParaRPr>
        </a:p>
      </dsp:txBody>
      <dsp:txXfrm>
        <a:off x="1126622" y="1291872"/>
        <a:ext cx="694309" cy="223916"/>
      </dsp:txXfrm>
    </dsp:sp>
    <dsp:sp modelId="{10B670B0-F1AB-47DE-ACBE-7FBC558AEE43}">
      <dsp:nvSpPr>
        <dsp:cNvPr id="0" name=""/>
        <dsp:cNvSpPr/>
      </dsp:nvSpPr>
      <dsp:spPr>
        <a:xfrm rot="240000">
          <a:off x="1134622" y="1014278"/>
          <a:ext cx="718535" cy="248142"/>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cs-CZ" sz="600" kern="1200" dirty="0" smtClean="0">
              <a:solidFill>
                <a:schemeClr val="tx1"/>
              </a:solidFill>
            </a:rPr>
            <a:t>Rychlá progrese </a:t>
          </a:r>
          <a:r>
            <a:rPr lang="cs-CZ" sz="600" kern="1200" dirty="0" err="1" smtClean="0">
              <a:solidFill>
                <a:schemeClr val="tx1"/>
              </a:solidFill>
            </a:rPr>
            <a:t>asympt</a:t>
          </a:r>
          <a:r>
            <a:rPr lang="cs-CZ" sz="600" kern="1200" dirty="0" smtClean="0">
              <a:solidFill>
                <a:schemeClr val="tx1"/>
              </a:solidFill>
            </a:rPr>
            <a:t>.</a:t>
          </a:r>
          <a:endParaRPr lang="cs-CZ" sz="600" kern="1200" dirty="0">
            <a:solidFill>
              <a:schemeClr val="tx1"/>
            </a:solidFill>
          </a:endParaRPr>
        </a:p>
      </dsp:txBody>
      <dsp:txXfrm>
        <a:off x="1146735" y="1026391"/>
        <a:ext cx="694309" cy="223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ADB3F-1F28-4F6B-8E98-A752A673CE56}">
      <dsp:nvSpPr>
        <dsp:cNvPr id="0" name=""/>
        <dsp:cNvSpPr/>
      </dsp:nvSpPr>
      <dsp:spPr>
        <a:xfrm>
          <a:off x="1116140" y="0"/>
          <a:ext cx="540704" cy="300391"/>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cs-CZ" sz="700" b="1" kern="1200" dirty="0" smtClean="0">
              <a:solidFill>
                <a:schemeClr val="tx1"/>
              </a:solidFill>
            </a:rPr>
            <a:t>hormon</a:t>
          </a:r>
          <a:endParaRPr lang="cs-CZ" sz="700" b="1" kern="1200" dirty="0">
            <a:solidFill>
              <a:schemeClr val="tx1"/>
            </a:solidFill>
          </a:endParaRPr>
        </a:p>
      </dsp:txBody>
      <dsp:txXfrm>
        <a:off x="1124938" y="8798"/>
        <a:ext cx="523108" cy="282795"/>
      </dsp:txXfrm>
    </dsp:sp>
    <dsp:sp modelId="{0DC471E4-AEDE-4611-A46D-3E0742068A4B}">
      <dsp:nvSpPr>
        <dsp:cNvPr id="0" name=""/>
        <dsp:cNvSpPr/>
      </dsp:nvSpPr>
      <dsp:spPr>
        <a:xfrm>
          <a:off x="1897157" y="0"/>
          <a:ext cx="540704" cy="300391"/>
        </a:xfrm>
        <a:prstGeom prst="roundRect">
          <a:avLst>
            <a:gd name="adj" fmla="val 1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cs-CZ" sz="700" b="1" kern="1200" dirty="0" smtClean="0">
              <a:solidFill>
                <a:schemeClr val="tx1"/>
              </a:solidFill>
            </a:rPr>
            <a:t>kombinace</a:t>
          </a:r>
          <a:endParaRPr lang="cs-CZ" sz="700" b="1" kern="1200" dirty="0">
            <a:solidFill>
              <a:schemeClr val="tx1"/>
            </a:solidFill>
          </a:endParaRPr>
        </a:p>
      </dsp:txBody>
      <dsp:txXfrm>
        <a:off x="1905955" y="8798"/>
        <a:ext cx="523108" cy="282795"/>
      </dsp:txXfrm>
    </dsp:sp>
    <dsp:sp modelId="{5BC37126-09F8-4D8D-8AAB-5A8878C96559}">
      <dsp:nvSpPr>
        <dsp:cNvPr id="0" name=""/>
        <dsp:cNvSpPr/>
      </dsp:nvSpPr>
      <dsp:spPr>
        <a:xfrm>
          <a:off x="1664354" y="1276662"/>
          <a:ext cx="225293" cy="225293"/>
        </a:xfrm>
        <a:prstGeom prst="triangle">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88538F5-5951-45F8-8B8C-8592BFC162C3}">
      <dsp:nvSpPr>
        <dsp:cNvPr id="0" name=""/>
        <dsp:cNvSpPr/>
      </dsp:nvSpPr>
      <dsp:spPr>
        <a:xfrm rot="21360000">
          <a:off x="1100914" y="1180121"/>
          <a:ext cx="1352173" cy="94553"/>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E784A95-85BB-41EA-94B4-843008C6CB83}">
      <dsp:nvSpPr>
        <dsp:cNvPr id="0" name=""/>
        <dsp:cNvSpPr/>
      </dsp:nvSpPr>
      <dsp:spPr>
        <a:xfrm rot="21360000">
          <a:off x="1103175" y="1009780"/>
          <a:ext cx="536594" cy="185309"/>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cs-CZ" sz="500" b="1" kern="1200" dirty="0" smtClean="0">
              <a:solidFill>
                <a:schemeClr val="tx1"/>
              </a:solidFill>
            </a:rPr>
            <a:t>Vážné </a:t>
          </a:r>
          <a:r>
            <a:rPr lang="cs-CZ" sz="500" b="1" kern="1200" dirty="0" err="1" smtClean="0">
              <a:solidFill>
                <a:schemeClr val="tx1"/>
              </a:solidFill>
            </a:rPr>
            <a:t>interkurence</a:t>
          </a:r>
          <a:endParaRPr lang="cs-CZ" sz="500" b="1" kern="1200" dirty="0">
            <a:solidFill>
              <a:schemeClr val="tx1"/>
            </a:solidFill>
          </a:endParaRPr>
        </a:p>
      </dsp:txBody>
      <dsp:txXfrm>
        <a:off x="1112221" y="1018826"/>
        <a:ext cx="518502" cy="167217"/>
      </dsp:txXfrm>
    </dsp:sp>
    <dsp:sp modelId="{A6208147-EF38-4DF6-AD3C-EE882CAA9511}">
      <dsp:nvSpPr>
        <dsp:cNvPr id="0" name=""/>
        <dsp:cNvSpPr/>
      </dsp:nvSpPr>
      <dsp:spPr>
        <a:xfrm rot="21360000">
          <a:off x="1088156" y="811522"/>
          <a:ext cx="536594" cy="185309"/>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cs-CZ" sz="500" b="1" kern="1200" dirty="0" smtClean="0">
              <a:solidFill>
                <a:schemeClr val="tx1"/>
              </a:solidFill>
            </a:rPr>
            <a:t>Toxicita  CDK anebo EVE</a:t>
          </a:r>
          <a:endParaRPr lang="cs-CZ" sz="500" b="1" kern="1200" dirty="0">
            <a:solidFill>
              <a:schemeClr val="tx1"/>
            </a:solidFill>
          </a:endParaRPr>
        </a:p>
      </dsp:txBody>
      <dsp:txXfrm>
        <a:off x="1097202" y="820568"/>
        <a:ext cx="518502" cy="167217"/>
      </dsp:txXfrm>
    </dsp:sp>
    <dsp:sp modelId="{8E0BF40D-6839-4148-8B67-6562AC3131AF}">
      <dsp:nvSpPr>
        <dsp:cNvPr id="0" name=""/>
        <dsp:cNvSpPr/>
      </dsp:nvSpPr>
      <dsp:spPr>
        <a:xfrm rot="21360000">
          <a:off x="1066042" y="627450"/>
          <a:ext cx="536594" cy="185309"/>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cs-CZ" sz="500" b="1" kern="1200" dirty="0" err="1" smtClean="0">
              <a:solidFill>
                <a:schemeClr val="tx1"/>
              </a:solidFill>
            </a:rPr>
            <a:t>Oligometa</a:t>
          </a:r>
          <a:r>
            <a:rPr lang="cs-CZ" sz="500" b="1" kern="1200" dirty="0" smtClean="0">
              <a:solidFill>
                <a:schemeClr val="tx1"/>
              </a:solidFill>
            </a:rPr>
            <a:t>???</a:t>
          </a:r>
          <a:endParaRPr lang="cs-CZ" sz="500" b="1" kern="1200" dirty="0">
            <a:solidFill>
              <a:schemeClr val="tx1"/>
            </a:solidFill>
          </a:endParaRPr>
        </a:p>
      </dsp:txBody>
      <dsp:txXfrm>
        <a:off x="1075088" y="636496"/>
        <a:ext cx="518502" cy="167217"/>
      </dsp:txXfrm>
    </dsp:sp>
    <dsp:sp modelId="{82DC476A-1983-4945-B548-920DA5DE5956}">
      <dsp:nvSpPr>
        <dsp:cNvPr id="0" name=""/>
        <dsp:cNvSpPr/>
      </dsp:nvSpPr>
      <dsp:spPr>
        <a:xfrm rot="21360000">
          <a:off x="1058116" y="415006"/>
          <a:ext cx="536594" cy="185309"/>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cs-CZ" sz="500" b="1" kern="1200" dirty="0" smtClean="0">
              <a:solidFill>
                <a:schemeClr val="tx1"/>
              </a:solidFill>
            </a:rPr>
            <a:t>KI pod 80</a:t>
          </a:r>
          <a:endParaRPr lang="cs-CZ" sz="500" b="1" kern="1200" dirty="0">
            <a:solidFill>
              <a:schemeClr val="tx1"/>
            </a:solidFill>
          </a:endParaRPr>
        </a:p>
      </dsp:txBody>
      <dsp:txXfrm>
        <a:off x="1067162" y="424052"/>
        <a:ext cx="518502" cy="167217"/>
      </dsp:txXfrm>
    </dsp:sp>
    <dsp:sp modelId="{381823DE-B166-491F-9D52-63BC89F4380A}">
      <dsp:nvSpPr>
        <dsp:cNvPr id="0" name=""/>
        <dsp:cNvSpPr/>
      </dsp:nvSpPr>
      <dsp:spPr>
        <a:xfrm rot="21360000">
          <a:off x="1884192" y="955710"/>
          <a:ext cx="536594" cy="185309"/>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cs-CZ" sz="500" b="1" kern="1200" dirty="0" smtClean="0">
              <a:solidFill>
                <a:schemeClr val="tx1"/>
              </a:solidFill>
            </a:rPr>
            <a:t>KI 80-100</a:t>
          </a:r>
          <a:endParaRPr lang="cs-CZ" sz="500" b="1" kern="1200" dirty="0">
            <a:solidFill>
              <a:schemeClr val="tx1"/>
            </a:solidFill>
          </a:endParaRPr>
        </a:p>
      </dsp:txBody>
      <dsp:txXfrm>
        <a:off x="1893238" y="964756"/>
        <a:ext cx="518502" cy="167217"/>
      </dsp:txXfrm>
    </dsp:sp>
    <dsp:sp modelId="{102C0DEE-FFCE-4EB7-89B1-D3BF676CE1E0}">
      <dsp:nvSpPr>
        <dsp:cNvPr id="0" name=""/>
        <dsp:cNvSpPr/>
      </dsp:nvSpPr>
      <dsp:spPr>
        <a:xfrm rot="21360000">
          <a:off x="1869173" y="757452"/>
          <a:ext cx="536594" cy="185309"/>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cs-CZ" sz="500" b="1" kern="1200" dirty="0" smtClean="0">
              <a:solidFill>
                <a:schemeClr val="tx1"/>
              </a:solidFill>
            </a:rPr>
            <a:t> rezistence  na hormon</a:t>
          </a:r>
          <a:endParaRPr lang="cs-CZ" sz="500" b="1" kern="1200" dirty="0">
            <a:solidFill>
              <a:schemeClr val="tx1"/>
            </a:solidFill>
          </a:endParaRPr>
        </a:p>
      </dsp:txBody>
      <dsp:txXfrm>
        <a:off x="1878219" y="766498"/>
        <a:ext cx="518502" cy="167217"/>
      </dsp:txXfrm>
    </dsp:sp>
    <dsp:sp modelId="{A60E9A5F-42AF-4C83-B87E-6F6B3AD23628}">
      <dsp:nvSpPr>
        <dsp:cNvPr id="0" name=""/>
        <dsp:cNvSpPr/>
      </dsp:nvSpPr>
      <dsp:spPr>
        <a:xfrm rot="21360000">
          <a:off x="1854153" y="559193"/>
          <a:ext cx="536594" cy="185309"/>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cs-CZ" sz="500" b="1" kern="1200" dirty="0" err="1" smtClean="0">
              <a:solidFill>
                <a:schemeClr val="tx1"/>
              </a:solidFill>
            </a:rPr>
            <a:t>compliance</a:t>
          </a:r>
          <a:endParaRPr lang="cs-CZ" sz="500" b="1" kern="1200" dirty="0">
            <a:solidFill>
              <a:schemeClr val="tx1"/>
            </a:solidFill>
          </a:endParaRPr>
        </a:p>
      </dsp:txBody>
      <dsp:txXfrm>
        <a:off x="1863199" y="568239"/>
        <a:ext cx="518502" cy="1672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5769E-CD4F-4489-9B96-BC658349BF9A}">
      <dsp:nvSpPr>
        <dsp:cNvPr id="0" name=""/>
        <dsp:cNvSpPr/>
      </dsp:nvSpPr>
      <dsp:spPr>
        <a:xfrm>
          <a:off x="830264" y="799"/>
          <a:ext cx="934048" cy="34935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cs-CZ" sz="1300" kern="1200" dirty="0" err="1" smtClean="0"/>
            <a:t>Myocet</a:t>
          </a:r>
          <a:endParaRPr lang="cs-CZ" sz="1300" kern="1200" dirty="0"/>
        </a:p>
      </dsp:txBody>
      <dsp:txXfrm>
        <a:off x="847318" y="17853"/>
        <a:ext cx="899940" cy="315249"/>
      </dsp:txXfrm>
    </dsp:sp>
    <dsp:sp modelId="{EF220A65-D76A-4A8D-9113-BCB44902F0B4}">
      <dsp:nvSpPr>
        <dsp:cNvPr id="0" name=""/>
        <dsp:cNvSpPr/>
      </dsp:nvSpPr>
      <dsp:spPr>
        <a:xfrm>
          <a:off x="830264" y="367623"/>
          <a:ext cx="934048" cy="349357"/>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cs-CZ" sz="1300" kern="1200" dirty="0" err="1" smtClean="0"/>
            <a:t>Abraxane</a:t>
          </a:r>
          <a:r>
            <a:rPr lang="cs-CZ" sz="1300" kern="1200" dirty="0" smtClean="0"/>
            <a:t> </a:t>
          </a:r>
          <a:endParaRPr lang="cs-CZ" sz="1300" kern="1200" dirty="0"/>
        </a:p>
      </dsp:txBody>
      <dsp:txXfrm>
        <a:off x="847318" y="384677"/>
        <a:ext cx="899940" cy="315249"/>
      </dsp:txXfrm>
    </dsp:sp>
    <dsp:sp modelId="{B0156C9C-2DEA-4BB5-9E68-1AC10D4FDFB1}">
      <dsp:nvSpPr>
        <dsp:cNvPr id="0" name=""/>
        <dsp:cNvSpPr/>
      </dsp:nvSpPr>
      <dsp:spPr>
        <a:xfrm>
          <a:off x="830264" y="734448"/>
          <a:ext cx="934048" cy="349357"/>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cs-CZ" sz="1300" kern="1200" dirty="0" err="1" smtClean="0"/>
            <a:t>Halaven</a:t>
          </a:r>
          <a:endParaRPr lang="cs-CZ" sz="1300" kern="1200" dirty="0"/>
        </a:p>
      </dsp:txBody>
      <dsp:txXfrm>
        <a:off x="847318" y="751502"/>
        <a:ext cx="899940" cy="315249"/>
      </dsp:txXfrm>
    </dsp:sp>
    <dsp:sp modelId="{FD75E5CD-E903-415E-B61B-815D2A66F01D}">
      <dsp:nvSpPr>
        <dsp:cNvPr id="0" name=""/>
        <dsp:cNvSpPr/>
      </dsp:nvSpPr>
      <dsp:spPr>
        <a:xfrm>
          <a:off x="830264" y="1101273"/>
          <a:ext cx="934048" cy="349357"/>
        </a:xfrm>
        <a:prstGeom prst="round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cs-CZ" sz="1300" kern="1200" dirty="0" smtClean="0"/>
            <a:t>NVB</a:t>
          </a:r>
          <a:endParaRPr lang="cs-CZ" sz="1300" kern="1200" dirty="0"/>
        </a:p>
      </dsp:txBody>
      <dsp:txXfrm>
        <a:off x="847318" y="1118327"/>
        <a:ext cx="899940" cy="315249"/>
      </dsp:txXfrm>
    </dsp:sp>
    <dsp:sp modelId="{4EEA2DAC-4975-43AD-B49F-E132527792CA}">
      <dsp:nvSpPr>
        <dsp:cNvPr id="0" name=""/>
        <dsp:cNvSpPr/>
      </dsp:nvSpPr>
      <dsp:spPr>
        <a:xfrm>
          <a:off x="830264" y="1468098"/>
          <a:ext cx="934048" cy="349357"/>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cs-CZ" sz="1300" kern="1200" dirty="0" smtClean="0"/>
            <a:t>CBDCA……</a:t>
          </a:r>
          <a:endParaRPr lang="cs-CZ" sz="1300" kern="1200" dirty="0"/>
        </a:p>
      </dsp:txBody>
      <dsp:txXfrm>
        <a:off x="847318" y="1485152"/>
        <a:ext cx="899940" cy="3152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00642-F854-492D-B7DB-3FC443E0BAE1}">
      <dsp:nvSpPr>
        <dsp:cNvPr id="0" name=""/>
        <dsp:cNvSpPr/>
      </dsp:nvSpPr>
      <dsp:spPr>
        <a:xfrm>
          <a:off x="1040285" y="1074401"/>
          <a:ext cx="928536" cy="46426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smtClean="0">
              <a:solidFill>
                <a:srgbClr val="002060"/>
              </a:solidFill>
            </a:rPr>
            <a:t>ER+ </a:t>
          </a:r>
          <a:endParaRPr lang="cs-CZ" sz="1000" b="1" kern="1200" dirty="0">
            <a:solidFill>
              <a:srgbClr val="002060"/>
            </a:solidFill>
          </a:endParaRPr>
        </a:p>
      </dsp:txBody>
      <dsp:txXfrm>
        <a:off x="1053883" y="1087999"/>
        <a:ext cx="901340" cy="437072"/>
      </dsp:txXfrm>
    </dsp:sp>
    <dsp:sp modelId="{940056B3-EFEA-4D26-86A7-A36DF207D04F}">
      <dsp:nvSpPr>
        <dsp:cNvPr id="0" name=""/>
        <dsp:cNvSpPr/>
      </dsp:nvSpPr>
      <dsp:spPr>
        <a:xfrm>
          <a:off x="1968822" y="1299006"/>
          <a:ext cx="371414" cy="15058"/>
        </a:xfrm>
        <a:custGeom>
          <a:avLst/>
          <a:gdLst/>
          <a:ahLst/>
          <a:cxnLst/>
          <a:rect l="0" t="0" r="0" b="0"/>
          <a:pathLst>
            <a:path>
              <a:moveTo>
                <a:pt x="0" y="7529"/>
              </a:moveTo>
              <a:lnTo>
                <a:pt x="371414" y="752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2145244" y="1297250"/>
        <a:ext cx="18570" cy="18570"/>
      </dsp:txXfrm>
    </dsp:sp>
    <dsp:sp modelId="{955E9AD7-7B00-4E5E-BB41-271AB39D80E6}">
      <dsp:nvSpPr>
        <dsp:cNvPr id="0" name=""/>
        <dsp:cNvSpPr/>
      </dsp:nvSpPr>
      <dsp:spPr>
        <a:xfrm>
          <a:off x="2340236" y="1074401"/>
          <a:ext cx="928536" cy="4642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smtClean="0">
              <a:solidFill>
                <a:srgbClr val="002060"/>
              </a:solidFill>
            </a:rPr>
            <a:t>HER 0</a:t>
          </a:r>
          <a:endParaRPr lang="cs-CZ" sz="1000" b="1" kern="1200" dirty="0">
            <a:solidFill>
              <a:srgbClr val="002060"/>
            </a:solidFill>
          </a:endParaRPr>
        </a:p>
      </dsp:txBody>
      <dsp:txXfrm>
        <a:off x="2353834" y="1087999"/>
        <a:ext cx="901340" cy="437072"/>
      </dsp:txXfrm>
    </dsp:sp>
    <dsp:sp modelId="{DFD40308-2216-4EA3-BBDC-96AA42DE9901}">
      <dsp:nvSpPr>
        <dsp:cNvPr id="0" name=""/>
        <dsp:cNvSpPr/>
      </dsp:nvSpPr>
      <dsp:spPr>
        <a:xfrm rot="18289469">
          <a:off x="3129285" y="1032051"/>
          <a:ext cx="650390" cy="15058"/>
        </a:xfrm>
        <a:custGeom>
          <a:avLst/>
          <a:gdLst/>
          <a:ahLst/>
          <a:cxnLst/>
          <a:rect l="0" t="0" r="0" b="0"/>
          <a:pathLst>
            <a:path>
              <a:moveTo>
                <a:pt x="0" y="7529"/>
              </a:moveTo>
              <a:lnTo>
                <a:pt x="650390" y="752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3438221" y="1023321"/>
        <a:ext cx="32519" cy="32519"/>
      </dsp:txXfrm>
    </dsp:sp>
    <dsp:sp modelId="{8C9275FF-2E27-42B7-A5C0-EDC95509CB92}">
      <dsp:nvSpPr>
        <dsp:cNvPr id="0" name=""/>
        <dsp:cNvSpPr/>
      </dsp:nvSpPr>
      <dsp:spPr>
        <a:xfrm>
          <a:off x="3640188" y="540492"/>
          <a:ext cx="928536" cy="46426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smtClean="0">
              <a:solidFill>
                <a:srgbClr val="002060"/>
              </a:solidFill>
            </a:rPr>
            <a:t>Viscerální krize +</a:t>
          </a:r>
          <a:endParaRPr lang="cs-CZ" sz="1000" b="1" kern="1200" dirty="0">
            <a:solidFill>
              <a:srgbClr val="002060"/>
            </a:solidFill>
          </a:endParaRPr>
        </a:p>
      </dsp:txBody>
      <dsp:txXfrm>
        <a:off x="3653786" y="554090"/>
        <a:ext cx="901340" cy="437072"/>
      </dsp:txXfrm>
    </dsp:sp>
    <dsp:sp modelId="{26295C94-9905-454B-97C3-1B3E6AF5F097}">
      <dsp:nvSpPr>
        <dsp:cNvPr id="0" name=""/>
        <dsp:cNvSpPr/>
      </dsp:nvSpPr>
      <dsp:spPr>
        <a:xfrm rot="19457599">
          <a:off x="4525732" y="631620"/>
          <a:ext cx="457398" cy="15058"/>
        </a:xfrm>
        <a:custGeom>
          <a:avLst/>
          <a:gdLst/>
          <a:ahLst/>
          <a:cxnLst/>
          <a:rect l="0" t="0" r="0" b="0"/>
          <a:pathLst>
            <a:path>
              <a:moveTo>
                <a:pt x="0" y="7529"/>
              </a:moveTo>
              <a:lnTo>
                <a:pt x="457398" y="75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742997" y="627714"/>
        <a:ext cx="22869" cy="22869"/>
      </dsp:txXfrm>
    </dsp:sp>
    <dsp:sp modelId="{40537534-D122-4FAD-B0A8-4AD81648353E}">
      <dsp:nvSpPr>
        <dsp:cNvPr id="0" name=""/>
        <dsp:cNvSpPr/>
      </dsp:nvSpPr>
      <dsp:spPr>
        <a:xfrm>
          <a:off x="4940139" y="273538"/>
          <a:ext cx="928536" cy="46426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err="1" smtClean="0">
              <a:solidFill>
                <a:srgbClr val="002060"/>
              </a:solidFill>
            </a:rPr>
            <a:t>Chemo</a:t>
          </a:r>
          <a:r>
            <a:rPr lang="cs-CZ" sz="1000" b="1" kern="1200" dirty="0" smtClean="0">
              <a:solidFill>
                <a:srgbClr val="002060"/>
              </a:solidFill>
            </a:rPr>
            <a:t>?</a:t>
          </a:r>
          <a:endParaRPr lang="cs-CZ" sz="1000" b="1" kern="1200" dirty="0">
            <a:solidFill>
              <a:srgbClr val="002060"/>
            </a:solidFill>
          </a:endParaRPr>
        </a:p>
      </dsp:txBody>
      <dsp:txXfrm>
        <a:off x="4953737" y="287136"/>
        <a:ext cx="901340" cy="437072"/>
      </dsp:txXfrm>
    </dsp:sp>
    <dsp:sp modelId="{AB7D710D-D773-45AE-9936-E1ADC3FBEF15}">
      <dsp:nvSpPr>
        <dsp:cNvPr id="0" name=""/>
        <dsp:cNvSpPr/>
      </dsp:nvSpPr>
      <dsp:spPr>
        <a:xfrm rot="19457599">
          <a:off x="5825684" y="364666"/>
          <a:ext cx="457398" cy="15058"/>
        </a:xfrm>
        <a:custGeom>
          <a:avLst/>
          <a:gdLst/>
          <a:ahLst/>
          <a:cxnLst/>
          <a:rect l="0" t="0" r="0" b="0"/>
          <a:pathLst>
            <a:path>
              <a:moveTo>
                <a:pt x="0" y="7529"/>
              </a:moveTo>
              <a:lnTo>
                <a:pt x="457398" y="75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6042948" y="360760"/>
        <a:ext cx="22869" cy="22869"/>
      </dsp:txXfrm>
    </dsp:sp>
    <dsp:sp modelId="{1176E678-9898-47F7-A561-AED8D01B3F6B}">
      <dsp:nvSpPr>
        <dsp:cNvPr id="0" name=""/>
        <dsp:cNvSpPr/>
      </dsp:nvSpPr>
      <dsp:spPr>
        <a:xfrm>
          <a:off x="6240090" y="6584"/>
          <a:ext cx="928536" cy="464268"/>
        </a:xfrm>
        <a:prstGeom prst="roundRect">
          <a:avLst>
            <a:gd name="adj" fmla="val 10000"/>
          </a:avLst>
        </a:prstGeom>
        <a:solidFill>
          <a:srgbClr val="DE60C3"/>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err="1" smtClean="0">
              <a:solidFill>
                <a:srgbClr val="002060"/>
              </a:solidFill>
            </a:rPr>
            <a:t>Antracyklin</a:t>
          </a:r>
          <a:endParaRPr lang="cs-CZ" sz="1000" b="1" kern="1200" dirty="0">
            <a:solidFill>
              <a:srgbClr val="002060"/>
            </a:solidFill>
          </a:endParaRPr>
        </a:p>
      </dsp:txBody>
      <dsp:txXfrm>
        <a:off x="6253688" y="20182"/>
        <a:ext cx="901340" cy="437072"/>
      </dsp:txXfrm>
    </dsp:sp>
    <dsp:sp modelId="{CC424FE2-7016-4DBC-BEC6-74EF39A0D9F9}">
      <dsp:nvSpPr>
        <dsp:cNvPr id="0" name=""/>
        <dsp:cNvSpPr/>
      </dsp:nvSpPr>
      <dsp:spPr>
        <a:xfrm rot="2142401">
          <a:off x="5825684" y="631620"/>
          <a:ext cx="457398" cy="15058"/>
        </a:xfrm>
        <a:custGeom>
          <a:avLst/>
          <a:gdLst/>
          <a:ahLst/>
          <a:cxnLst/>
          <a:rect l="0" t="0" r="0" b="0"/>
          <a:pathLst>
            <a:path>
              <a:moveTo>
                <a:pt x="0" y="7529"/>
              </a:moveTo>
              <a:lnTo>
                <a:pt x="457398" y="75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6042948" y="627714"/>
        <a:ext cx="22869" cy="22869"/>
      </dsp:txXfrm>
    </dsp:sp>
    <dsp:sp modelId="{E330B1FA-DBF9-4CA5-AE71-90C3DA273382}">
      <dsp:nvSpPr>
        <dsp:cNvPr id="0" name=""/>
        <dsp:cNvSpPr/>
      </dsp:nvSpPr>
      <dsp:spPr>
        <a:xfrm>
          <a:off x="6240090" y="540492"/>
          <a:ext cx="928536" cy="46426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err="1" smtClean="0">
              <a:solidFill>
                <a:srgbClr val="002060"/>
              </a:solidFill>
            </a:rPr>
            <a:t>Paclitaxel</a:t>
          </a:r>
          <a:r>
            <a:rPr lang="cs-CZ" sz="1000" b="1" kern="1200" dirty="0" smtClean="0">
              <a:solidFill>
                <a:srgbClr val="002060"/>
              </a:solidFill>
            </a:rPr>
            <a:t> + </a:t>
          </a:r>
          <a:r>
            <a:rPr lang="cs-CZ" sz="1000" b="1" kern="1200" dirty="0" err="1" smtClean="0">
              <a:solidFill>
                <a:srgbClr val="002060"/>
              </a:solidFill>
            </a:rPr>
            <a:t>Avastin</a:t>
          </a:r>
          <a:endParaRPr lang="cs-CZ" sz="1000" b="1" kern="1200" dirty="0">
            <a:solidFill>
              <a:srgbClr val="002060"/>
            </a:solidFill>
          </a:endParaRPr>
        </a:p>
      </dsp:txBody>
      <dsp:txXfrm>
        <a:off x="6253688" y="554090"/>
        <a:ext cx="901340" cy="437072"/>
      </dsp:txXfrm>
    </dsp:sp>
    <dsp:sp modelId="{71999618-5E7B-49E3-ACDD-FE5148C6E1FD}">
      <dsp:nvSpPr>
        <dsp:cNvPr id="0" name=""/>
        <dsp:cNvSpPr/>
      </dsp:nvSpPr>
      <dsp:spPr>
        <a:xfrm rot="2142401">
          <a:off x="4525732" y="898574"/>
          <a:ext cx="457398" cy="15058"/>
        </a:xfrm>
        <a:custGeom>
          <a:avLst/>
          <a:gdLst/>
          <a:ahLst/>
          <a:cxnLst/>
          <a:rect l="0" t="0" r="0" b="0"/>
          <a:pathLst>
            <a:path>
              <a:moveTo>
                <a:pt x="0" y="7529"/>
              </a:moveTo>
              <a:lnTo>
                <a:pt x="457398" y="75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742997" y="894669"/>
        <a:ext cx="22869" cy="22869"/>
      </dsp:txXfrm>
    </dsp:sp>
    <dsp:sp modelId="{0F77FCB4-C48F-4BAA-A7D7-B0630994CBB4}">
      <dsp:nvSpPr>
        <dsp:cNvPr id="0" name=""/>
        <dsp:cNvSpPr/>
      </dsp:nvSpPr>
      <dsp:spPr>
        <a:xfrm>
          <a:off x="4940139" y="807447"/>
          <a:ext cx="928536" cy="46426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smtClean="0">
              <a:solidFill>
                <a:srgbClr val="002060"/>
              </a:solidFill>
            </a:rPr>
            <a:t>Klinická studie</a:t>
          </a:r>
          <a:endParaRPr lang="cs-CZ" sz="1000" b="1" kern="1200" dirty="0">
            <a:solidFill>
              <a:srgbClr val="002060"/>
            </a:solidFill>
          </a:endParaRPr>
        </a:p>
      </dsp:txBody>
      <dsp:txXfrm>
        <a:off x="4953737" y="821045"/>
        <a:ext cx="901340" cy="437072"/>
      </dsp:txXfrm>
    </dsp:sp>
    <dsp:sp modelId="{5AF922E3-2564-4188-AA43-B46EF4C0BF81}">
      <dsp:nvSpPr>
        <dsp:cNvPr id="0" name=""/>
        <dsp:cNvSpPr/>
      </dsp:nvSpPr>
      <dsp:spPr>
        <a:xfrm rot="3310531">
          <a:off x="3129285" y="1565960"/>
          <a:ext cx="650390" cy="15058"/>
        </a:xfrm>
        <a:custGeom>
          <a:avLst/>
          <a:gdLst/>
          <a:ahLst/>
          <a:cxnLst/>
          <a:rect l="0" t="0" r="0" b="0"/>
          <a:pathLst>
            <a:path>
              <a:moveTo>
                <a:pt x="0" y="7529"/>
              </a:moveTo>
              <a:lnTo>
                <a:pt x="650390" y="752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3438221" y="1557230"/>
        <a:ext cx="32519" cy="32519"/>
      </dsp:txXfrm>
    </dsp:sp>
    <dsp:sp modelId="{D1914508-FCBF-4DF6-92AC-7B8CD6409D1B}">
      <dsp:nvSpPr>
        <dsp:cNvPr id="0" name=""/>
        <dsp:cNvSpPr/>
      </dsp:nvSpPr>
      <dsp:spPr>
        <a:xfrm>
          <a:off x="3640188" y="1608309"/>
          <a:ext cx="928536" cy="46426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smtClean="0">
              <a:solidFill>
                <a:srgbClr val="002060"/>
              </a:solidFill>
            </a:rPr>
            <a:t>Viscerální krize ne</a:t>
          </a:r>
          <a:endParaRPr lang="cs-CZ" sz="1000" b="1" kern="1200" dirty="0">
            <a:solidFill>
              <a:srgbClr val="002060"/>
            </a:solidFill>
          </a:endParaRPr>
        </a:p>
      </dsp:txBody>
      <dsp:txXfrm>
        <a:off x="3653786" y="1621907"/>
        <a:ext cx="901340" cy="437072"/>
      </dsp:txXfrm>
    </dsp:sp>
    <dsp:sp modelId="{9C1B9D1C-753E-45FD-BCE0-34CC3871BD97}">
      <dsp:nvSpPr>
        <dsp:cNvPr id="0" name=""/>
        <dsp:cNvSpPr/>
      </dsp:nvSpPr>
      <dsp:spPr>
        <a:xfrm rot="19457599">
          <a:off x="4525732" y="1699437"/>
          <a:ext cx="457398" cy="15058"/>
        </a:xfrm>
        <a:custGeom>
          <a:avLst/>
          <a:gdLst/>
          <a:ahLst/>
          <a:cxnLst/>
          <a:rect l="0" t="0" r="0" b="0"/>
          <a:pathLst>
            <a:path>
              <a:moveTo>
                <a:pt x="0" y="7529"/>
              </a:moveTo>
              <a:lnTo>
                <a:pt x="457398" y="75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742997" y="1695531"/>
        <a:ext cx="22869" cy="22869"/>
      </dsp:txXfrm>
    </dsp:sp>
    <dsp:sp modelId="{860AD402-D9E0-418D-BC54-67C5D9B65845}">
      <dsp:nvSpPr>
        <dsp:cNvPr id="0" name=""/>
        <dsp:cNvSpPr/>
      </dsp:nvSpPr>
      <dsp:spPr>
        <a:xfrm>
          <a:off x="4940139" y="1341355"/>
          <a:ext cx="928536" cy="46426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smtClean="0">
              <a:solidFill>
                <a:srgbClr val="002060"/>
              </a:solidFill>
            </a:rPr>
            <a:t>Stop </a:t>
          </a:r>
          <a:r>
            <a:rPr lang="cs-CZ" sz="1000" b="1" kern="1200" dirty="0" err="1" smtClean="0">
              <a:solidFill>
                <a:srgbClr val="002060"/>
              </a:solidFill>
            </a:rPr>
            <a:t>adjuvance</a:t>
          </a:r>
          <a:r>
            <a:rPr lang="cs-CZ" sz="1000" b="1" kern="1200" dirty="0" smtClean="0">
              <a:solidFill>
                <a:srgbClr val="002060"/>
              </a:solidFill>
            </a:rPr>
            <a:t>  více než 12m</a:t>
          </a:r>
          <a:endParaRPr lang="cs-CZ" sz="1000" b="1" kern="1200" dirty="0">
            <a:solidFill>
              <a:srgbClr val="002060"/>
            </a:solidFill>
          </a:endParaRPr>
        </a:p>
      </dsp:txBody>
      <dsp:txXfrm>
        <a:off x="4953737" y="1354953"/>
        <a:ext cx="901340" cy="437072"/>
      </dsp:txXfrm>
    </dsp:sp>
    <dsp:sp modelId="{955BD5C3-66D0-438A-8150-BDEB97E5C02B}">
      <dsp:nvSpPr>
        <dsp:cNvPr id="0" name=""/>
        <dsp:cNvSpPr/>
      </dsp:nvSpPr>
      <dsp:spPr>
        <a:xfrm>
          <a:off x="5868676" y="1565960"/>
          <a:ext cx="371414" cy="15058"/>
        </a:xfrm>
        <a:custGeom>
          <a:avLst/>
          <a:gdLst/>
          <a:ahLst/>
          <a:cxnLst/>
          <a:rect l="0" t="0" r="0" b="0"/>
          <a:pathLst>
            <a:path>
              <a:moveTo>
                <a:pt x="0" y="7529"/>
              </a:moveTo>
              <a:lnTo>
                <a:pt x="371414" y="75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6045097" y="1564204"/>
        <a:ext cx="18570" cy="18570"/>
      </dsp:txXfrm>
    </dsp:sp>
    <dsp:sp modelId="{612C8C7A-C366-45D5-84FA-8EFBAC30E151}">
      <dsp:nvSpPr>
        <dsp:cNvPr id="0" name=""/>
        <dsp:cNvSpPr/>
      </dsp:nvSpPr>
      <dsp:spPr>
        <a:xfrm>
          <a:off x="6240090" y="1341355"/>
          <a:ext cx="928536" cy="46426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smtClean="0">
              <a:solidFill>
                <a:srgbClr val="002060"/>
              </a:solidFill>
            </a:rPr>
            <a:t>Stejný hormon</a:t>
          </a:r>
          <a:endParaRPr lang="cs-CZ" sz="1000" b="1" kern="1200" dirty="0">
            <a:solidFill>
              <a:srgbClr val="002060"/>
            </a:solidFill>
          </a:endParaRPr>
        </a:p>
      </dsp:txBody>
      <dsp:txXfrm>
        <a:off x="6253688" y="1354953"/>
        <a:ext cx="901340" cy="437072"/>
      </dsp:txXfrm>
    </dsp:sp>
    <dsp:sp modelId="{DD69E090-36CC-432B-B764-8230B2B208FF}">
      <dsp:nvSpPr>
        <dsp:cNvPr id="0" name=""/>
        <dsp:cNvSpPr/>
      </dsp:nvSpPr>
      <dsp:spPr>
        <a:xfrm rot="2142401">
          <a:off x="4525732" y="1966391"/>
          <a:ext cx="457398" cy="15058"/>
        </a:xfrm>
        <a:custGeom>
          <a:avLst/>
          <a:gdLst/>
          <a:ahLst/>
          <a:cxnLst/>
          <a:rect l="0" t="0" r="0" b="0"/>
          <a:pathLst>
            <a:path>
              <a:moveTo>
                <a:pt x="0" y="7529"/>
              </a:moveTo>
              <a:lnTo>
                <a:pt x="457398" y="75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742997" y="1962486"/>
        <a:ext cx="22869" cy="22869"/>
      </dsp:txXfrm>
    </dsp:sp>
    <dsp:sp modelId="{0DF6F5DD-B529-437D-845D-5294DC57E5B4}">
      <dsp:nvSpPr>
        <dsp:cNvPr id="0" name=""/>
        <dsp:cNvSpPr/>
      </dsp:nvSpPr>
      <dsp:spPr>
        <a:xfrm>
          <a:off x="4940139" y="1875264"/>
          <a:ext cx="928536" cy="46426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smtClean="0">
              <a:solidFill>
                <a:srgbClr val="002060"/>
              </a:solidFill>
            </a:rPr>
            <a:t>Stop </a:t>
          </a:r>
          <a:r>
            <a:rPr lang="cs-CZ" sz="1000" b="1" kern="1200" dirty="0" err="1" smtClean="0">
              <a:solidFill>
                <a:srgbClr val="002060"/>
              </a:solidFill>
            </a:rPr>
            <a:t>adjuvance</a:t>
          </a:r>
          <a:r>
            <a:rPr lang="cs-CZ" sz="1000" b="1" kern="1200" dirty="0" smtClean="0">
              <a:solidFill>
                <a:srgbClr val="002060"/>
              </a:solidFill>
            </a:rPr>
            <a:t> méně než 12m-rezistence</a:t>
          </a:r>
          <a:endParaRPr lang="cs-CZ" sz="1000" b="1" kern="1200" dirty="0">
            <a:solidFill>
              <a:srgbClr val="002060"/>
            </a:solidFill>
          </a:endParaRPr>
        </a:p>
      </dsp:txBody>
      <dsp:txXfrm>
        <a:off x="4953737" y="1888862"/>
        <a:ext cx="901340" cy="437072"/>
      </dsp:txXfrm>
    </dsp:sp>
    <dsp:sp modelId="{8DF999D5-6960-44B4-AE23-31A417BB1202}">
      <dsp:nvSpPr>
        <dsp:cNvPr id="0" name=""/>
        <dsp:cNvSpPr/>
      </dsp:nvSpPr>
      <dsp:spPr>
        <a:xfrm>
          <a:off x="5868676" y="2099869"/>
          <a:ext cx="371414" cy="15058"/>
        </a:xfrm>
        <a:custGeom>
          <a:avLst/>
          <a:gdLst/>
          <a:ahLst/>
          <a:cxnLst/>
          <a:rect l="0" t="0" r="0" b="0"/>
          <a:pathLst>
            <a:path>
              <a:moveTo>
                <a:pt x="0" y="7529"/>
              </a:moveTo>
              <a:lnTo>
                <a:pt x="371414" y="75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6045097" y="2098112"/>
        <a:ext cx="18570" cy="18570"/>
      </dsp:txXfrm>
    </dsp:sp>
    <dsp:sp modelId="{892C99C1-4D5B-4384-A54A-DC7FAD1C1B9B}">
      <dsp:nvSpPr>
        <dsp:cNvPr id="0" name=""/>
        <dsp:cNvSpPr/>
      </dsp:nvSpPr>
      <dsp:spPr>
        <a:xfrm>
          <a:off x="6240090" y="1875264"/>
          <a:ext cx="928536" cy="46426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cs-CZ" sz="1000" b="1" kern="1200" dirty="0" smtClean="0">
              <a:solidFill>
                <a:srgbClr val="002060"/>
              </a:solidFill>
            </a:rPr>
            <a:t>Vyšší řada hormonu</a:t>
          </a:r>
          <a:endParaRPr lang="cs-CZ" sz="1000" b="1" kern="1200" dirty="0">
            <a:solidFill>
              <a:srgbClr val="002060"/>
            </a:solidFill>
          </a:endParaRPr>
        </a:p>
      </dsp:txBody>
      <dsp:txXfrm>
        <a:off x="6253688" y="1888862"/>
        <a:ext cx="901340" cy="437072"/>
      </dsp:txXfrm>
    </dsp:sp>
    <dsp:sp modelId="{4582E842-60D8-4A43-A135-02B42A77DD7F}">
      <dsp:nvSpPr>
        <dsp:cNvPr id="0" name=""/>
        <dsp:cNvSpPr/>
      </dsp:nvSpPr>
      <dsp:spPr>
        <a:xfrm>
          <a:off x="1040285" y="2943081"/>
          <a:ext cx="928536" cy="46426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smtClean="0">
              <a:solidFill>
                <a:srgbClr val="002060"/>
              </a:solidFill>
            </a:rPr>
            <a:t>HER + </a:t>
          </a:r>
          <a:endParaRPr lang="cs-CZ" sz="1100" b="1" kern="1200" dirty="0">
            <a:solidFill>
              <a:srgbClr val="002060"/>
            </a:solidFill>
          </a:endParaRPr>
        </a:p>
      </dsp:txBody>
      <dsp:txXfrm>
        <a:off x="1053883" y="2956679"/>
        <a:ext cx="901340" cy="437072"/>
      </dsp:txXfrm>
    </dsp:sp>
    <dsp:sp modelId="{42A4978F-D6F3-4BB0-9AF6-3E0204822DC4}">
      <dsp:nvSpPr>
        <dsp:cNvPr id="0" name=""/>
        <dsp:cNvSpPr/>
      </dsp:nvSpPr>
      <dsp:spPr>
        <a:xfrm rot="18289469">
          <a:off x="1829334" y="2900731"/>
          <a:ext cx="650390" cy="15058"/>
        </a:xfrm>
        <a:custGeom>
          <a:avLst/>
          <a:gdLst/>
          <a:ahLst/>
          <a:cxnLst/>
          <a:rect l="0" t="0" r="0" b="0"/>
          <a:pathLst>
            <a:path>
              <a:moveTo>
                <a:pt x="0" y="7529"/>
              </a:moveTo>
              <a:lnTo>
                <a:pt x="650390" y="752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2138269" y="2892001"/>
        <a:ext cx="32519" cy="32519"/>
      </dsp:txXfrm>
    </dsp:sp>
    <dsp:sp modelId="{9C4066F0-6311-4F05-A2C3-779F81033687}">
      <dsp:nvSpPr>
        <dsp:cNvPr id="0" name=""/>
        <dsp:cNvSpPr/>
      </dsp:nvSpPr>
      <dsp:spPr>
        <a:xfrm>
          <a:off x="2340236" y="2409172"/>
          <a:ext cx="928536" cy="4642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smtClean="0">
              <a:solidFill>
                <a:srgbClr val="002060"/>
              </a:solidFill>
            </a:rPr>
            <a:t>PS 0-1</a:t>
          </a:r>
          <a:endParaRPr lang="cs-CZ" sz="1100" b="1" kern="1200" dirty="0">
            <a:solidFill>
              <a:srgbClr val="002060"/>
            </a:solidFill>
          </a:endParaRPr>
        </a:p>
      </dsp:txBody>
      <dsp:txXfrm>
        <a:off x="2353834" y="2422770"/>
        <a:ext cx="901340" cy="437072"/>
      </dsp:txXfrm>
    </dsp:sp>
    <dsp:sp modelId="{A243A783-A117-4567-A8CD-8A70B4FD6FFA}">
      <dsp:nvSpPr>
        <dsp:cNvPr id="0" name=""/>
        <dsp:cNvSpPr/>
      </dsp:nvSpPr>
      <dsp:spPr>
        <a:xfrm>
          <a:off x="3268773" y="2633777"/>
          <a:ext cx="371414" cy="15058"/>
        </a:xfrm>
        <a:custGeom>
          <a:avLst/>
          <a:gdLst/>
          <a:ahLst/>
          <a:cxnLst/>
          <a:rect l="0" t="0" r="0" b="0"/>
          <a:pathLst>
            <a:path>
              <a:moveTo>
                <a:pt x="0" y="7529"/>
              </a:moveTo>
              <a:lnTo>
                <a:pt x="371414" y="752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3445195" y="2632021"/>
        <a:ext cx="18570" cy="18570"/>
      </dsp:txXfrm>
    </dsp:sp>
    <dsp:sp modelId="{69FB3081-8C18-4496-A678-3695C7BAA30D}">
      <dsp:nvSpPr>
        <dsp:cNvPr id="0" name=""/>
        <dsp:cNvSpPr/>
      </dsp:nvSpPr>
      <dsp:spPr>
        <a:xfrm>
          <a:off x="3640188" y="2409172"/>
          <a:ext cx="928536" cy="46426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err="1" smtClean="0">
              <a:solidFill>
                <a:srgbClr val="002060"/>
              </a:solidFill>
            </a:rPr>
            <a:t>Perjeta</a:t>
          </a:r>
          <a:r>
            <a:rPr lang="cs-CZ" sz="1100" b="1" kern="1200" dirty="0" smtClean="0">
              <a:solidFill>
                <a:srgbClr val="002060"/>
              </a:solidFill>
            </a:rPr>
            <a:t> +</a:t>
          </a:r>
          <a:r>
            <a:rPr lang="cs-CZ" sz="1100" b="1" kern="1200" dirty="0" err="1" smtClean="0">
              <a:solidFill>
                <a:srgbClr val="002060"/>
              </a:solidFill>
            </a:rPr>
            <a:t>Herceptin</a:t>
          </a:r>
          <a:r>
            <a:rPr lang="cs-CZ" sz="1100" b="1" kern="1200" dirty="0" smtClean="0">
              <a:solidFill>
                <a:srgbClr val="002060"/>
              </a:solidFill>
            </a:rPr>
            <a:t> + </a:t>
          </a:r>
          <a:r>
            <a:rPr lang="cs-CZ" sz="1100" b="1" kern="1200" dirty="0" err="1" smtClean="0">
              <a:solidFill>
                <a:srgbClr val="002060"/>
              </a:solidFill>
            </a:rPr>
            <a:t>Docetaxel</a:t>
          </a:r>
          <a:endParaRPr lang="cs-CZ" sz="1100" b="1" kern="1200" dirty="0">
            <a:solidFill>
              <a:srgbClr val="002060"/>
            </a:solidFill>
          </a:endParaRPr>
        </a:p>
      </dsp:txBody>
      <dsp:txXfrm>
        <a:off x="3653786" y="2422770"/>
        <a:ext cx="901340" cy="437072"/>
      </dsp:txXfrm>
    </dsp:sp>
    <dsp:sp modelId="{E672556B-699E-4375-AE43-53055FE60D1C}">
      <dsp:nvSpPr>
        <dsp:cNvPr id="0" name=""/>
        <dsp:cNvSpPr/>
      </dsp:nvSpPr>
      <dsp:spPr>
        <a:xfrm>
          <a:off x="4568724" y="2633777"/>
          <a:ext cx="371414" cy="15058"/>
        </a:xfrm>
        <a:custGeom>
          <a:avLst/>
          <a:gdLst/>
          <a:ahLst/>
          <a:cxnLst/>
          <a:rect l="0" t="0" r="0" b="0"/>
          <a:pathLst>
            <a:path>
              <a:moveTo>
                <a:pt x="0" y="7529"/>
              </a:moveTo>
              <a:lnTo>
                <a:pt x="371414" y="75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745146" y="2632021"/>
        <a:ext cx="18570" cy="18570"/>
      </dsp:txXfrm>
    </dsp:sp>
    <dsp:sp modelId="{3F770BC7-7180-41EF-9B35-F9290B530D7C}">
      <dsp:nvSpPr>
        <dsp:cNvPr id="0" name=""/>
        <dsp:cNvSpPr/>
      </dsp:nvSpPr>
      <dsp:spPr>
        <a:xfrm>
          <a:off x="4940139" y="2409172"/>
          <a:ext cx="928536" cy="464268"/>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err="1" smtClean="0">
              <a:solidFill>
                <a:srgbClr val="002060"/>
              </a:solidFill>
            </a:rPr>
            <a:t>Lapatinib</a:t>
          </a:r>
          <a:r>
            <a:rPr lang="cs-CZ" sz="1100" b="1" kern="1200" dirty="0" smtClean="0">
              <a:solidFill>
                <a:srgbClr val="002060"/>
              </a:solidFill>
            </a:rPr>
            <a:t>+ cape</a:t>
          </a:r>
          <a:endParaRPr lang="cs-CZ" sz="1100" b="1" kern="1200" dirty="0">
            <a:solidFill>
              <a:srgbClr val="002060"/>
            </a:solidFill>
          </a:endParaRPr>
        </a:p>
      </dsp:txBody>
      <dsp:txXfrm>
        <a:off x="4953737" y="2422770"/>
        <a:ext cx="901340" cy="437072"/>
      </dsp:txXfrm>
    </dsp:sp>
    <dsp:sp modelId="{5A809F4B-CFA4-4539-838B-3FC4D27D2968}">
      <dsp:nvSpPr>
        <dsp:cNvPr id="0" name=""/>
        <dsp:cNvSpPr/>
      </dsp:nvSpPr>
      <dsp:spPr>
        <a:xfrm>
          <a:off x="5868676" y="2633777"/>
          <a:ext cx="371414" cy="15058"/>
        </a:xfrm>
        <a:custGeom>
          <a:avLst/>
          <a:gdLst/>
          <a:ahLst/>
          <a:cxnLst/>
          <a:rect l="0" t="0" r="0" b="0"/>
          <a:pathLst>
            <a:path>
              <a:moveTo>
                <a:pt x="0" y="7529"/>
              </a:moveTo>
              <a:lnTo>
                <a:pt x="371414" y="75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6045097" y="2632021"/>
        <a:ext cx="18570" cy="18570"/>
      </dsp:txXfrm>
    </dsp:sp>
    <dsp:sp modelId="{ADA7CF6A-9DD3-4851-9184-AEEB510D7597}">
      <dsp:nvSpPr>
        <dsp:cNvPr id="0" name=""/>
        <dsp:cNvSpPr/>
      </dsp:nvSpPr>
      <dsp:spPr>
        <a:xfrm>
          <a:off x="6240090" y="2409172"/>
          <a:ext cx="928536" cy="464268"/>
        </a:xfrm>
        <a:prstGeom prst="roundRect">
          <a:avLst>
            <a:gd name="adj" fmla="val 10000"/>
          </a:avLst>
        </a:prstGeom>
        <a:solidFill>
          <a:srgbClr val="DE60C3"/>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err="1" smtClean="0">
              <a:solidFill>
                <a:srgbClr val="002060"/>
              </a:solidFill>
            </a:rPr>
            <a:t>myocet</a:t>
          </a:r>
          <a:endParaRPr lang="cs-CZ" sz="1100" b="1" kern="1200" dirty="0">
            <a:solidFill>
              <a:srgbClr val="002060"/>
            </a:solidFill>
          </a:endParaRPr>
        </a:p>
      </dsp:txBody>
      <dsp:txXfrm>
        <a:off x="6253688" y="2422770"/>
        <a:ext cx="901340" cy="437072"/>
      </dsp:txXfrm>
    </dsp:sp>
    <dsp:sp modelId="{026C7EF2-93A0-4782-828D-AE2602749840}">
      <dsp:nvSpPr>
        <dsp:cNvPr id="0" name=""/>
        <dsp:cNvSpPr/>
      </dsp:nvSpPr>
      <dsp:spPr>
        <a:xfrm rot="291351">
          <a:off x="1967034" y="3209846"/>
          <a:ext cx="996115" cy="15058"/>
        </a:xfrm>
        <a:custGeom>
          <a:avLst/>
          <a:gdLst/>
          <a:ahLst/>
          <a:cxnLst/>
          <a:rect l="0" t="0" r="0" b="0"/>
          <a:pathLst>
            <a:path>
              <a:moveTo>
                <a:pt x="0" y="7529"/>
              </a:moveTo>
              <a:lnTo>
                <a:pt x="996115" y="752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2440189" y="3192472"/>
        <a:ext cx="49805" cy="49805"/>
      </dsp:txXfrm>
    </dsp:sp>
    <dsp:sp modelId="{856E24E3-32DA-4F6A-82D9-FD0332839499}">
      <dsp:nvSpPr>
        <dsp:cNvPr id="0" name=""/>
        <dsp:cNvSpPr/>
      </dsp:nvSpPr>
      <dsp:spPr>
        <a:xfrm>
          <a:off x="2961362" y="3027401"/>
          <a:ext cx="928536" cy="4642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smtClean="0">
              <a:solidFill>
                <a:srgbClr val="002060"/>
              </a:solidFill>
            </a:rPr>
            <a:t>PS2 nebo nesplňuje kritéria </a:t>
          </a:r>
          <a:r>
            <a:rPr lang="cs-CZ" sz="1100" b="1" kern="1200" dirty="0" err="1" smtClean="0">
              <a:solidFill>
                <a:srgbClr val="002060"/>
              </a:solidFill>
            </a:rPr>
            <a:t>perjety</a:t>
          </a:r>
          <a:r>
            <a:rPr lang="cs-CZ" sz="1100" b="1" kern="1200" dirty="0" smtClean="0">
              <a:solidFill>
                <a:srgbClr val="002060"/>
              </a:solidFill>
            </a:rPr>
            <a:t> </a:t>
          </a:r>
          <a:endParaRPr lang="cs-CZ" sz="1100" b="1" kern="1200" dirty="0">
            <a:solidFill>
              <a:srgbClr val="002060"/>
            </a:solidFill>
          </a:endParaRPr>
        </a:p>
      </dsp:txBody>
      <dsp:txXfrm>
        <a:off x="2974960" y="3040999"/>
        <a:ext cx="901340" cy="437072"/>
      </dsp:txXfrm>
    </dsp:sp>
    <dsp:sp modelId="{12F38B36-3120-441A-A32E-8FE0A6BB4882}">
      <dsp:nvSpPr>
        <dsp:cNvPr id="0" name=""/>
        <dsp:cNvSpPr/>
      </dsp:nvSpPr>
      <dsp:spPr>
        <a:xfrm rot="21412450">
          <a:off x="3889580" y="3240295"/>
          <a:ext cx="429539" cy="15058"/>
        </a:xfrm>
        <a:custGeom>
          <a:avLst/>
          <a:gdLst/>
          <a:ahLst/>
          <a:cxnLst/>
          <a:rect l="0" t="0" r="0" b="0"/>
          <a:pathLst>
            <a:path>
              <a:moveTo>
                <a:pt x="0" y="7529"/>
              </a:moveTo>
              <a:lnTo>
                <a:pt x="429539" y="752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093611" y="3237086"/>
        <a:ext cx="21476" cy="21476"/>
      </dsp:txXfrm>
    </dsp:sp>
    <dsp:sp modelId="{E68E928C-2D99-4055-85C9-13B65F57AA8D}">
      <dsp:nvSpPr>
        <dsp:cNvPr id="0" name=""/>
        <dsp:cNvSpPr/>
      </dsp:nvSpPr>
      <dsp:spPr>
        <a:xfrm>
          <a:off x="4318799" y="3003979"/>
          <a:ext cx="928536" cy="46426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err="1" smtClean="0">
              <a:solidFill>
                <a:srgbClr val="002060"/>
              </a:solidFill>
            </a:rPr>
            <a:t>Herceptin</a:t>
          </a:r>
          <a:r>
            <a:rPr lang="cs-CZ" sz="1100" b="1" kern="1200" dirty="0" smtClean="0">
              <a:solidFill>
                <a:srgbClr val="002060"/>
              </a:solidFill>
            </a:rPr>
            <a:t>+ AI</a:t>
          </a:r>
          <a:endParaRPr lang="cs-CZ" sz="1100" b="1" kern="1200" dirty="0">
            <a:solidFill>
              <a:srgbClr val="002060"/>
            </a:solidFill>
          </a:endParaRPr>
        </a:p>
      </dsp:txBody>
      <dsp:txXfrm>
        <a:off x="4332397" y="3017577"/>
        <a:ext cx="901340" cy="437072"/>
      </dsp:txXfrm>
    </dsp:sp>
    <dsp:sp modelId="{F6EE9CB4-FE3A-4408-A89E-63EDBC15405C}">
      <dsp:nvSpPr>
        <dsp:cNvPr id="0" name=""/>
        <dsp:cNvSpPr/>
      </dsp:nvSpPr>
      <dsp:spPr>
        <a:xfrm rot="2024964">
          <a:off x="1853048" y="3549349"/>
          <a:ext cx="1373973" cy="15058"/>
        </a:xfrm>
        <a:custGeom>
          <a:avLst/>
          <a:gdLst/>
          <a:ahLst/>
          <a:cxnLst/>
          <a:rect l="0" t="0" r="0" b="0"/>
          <a:pathLst>
            <a:path>
              <a:moveTo>
                <a:pt x="0" y="7529"/>
              </a:moveTo>
              <a:lnTo>
                <a:pt x="1373973" y="752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2505685" y="3522529"/>
        <a:ext cx="68698" cy="68698"/>
      </dsp:txXfrm>
    </dsp:sp>
    <dsp:sp modelId="{D9C59E67-B1B8-4BCD-91FC-ADDC02781226}">
      <dsp:nvSpPr>
        <dsp:cNvPr id="0" name=""/>
        <dsp:cNvSpPr/>
      </dsp:nvSpPr>
      <dsp:spPr>
        <a:xfrm>
          <a:off x="3111247" y="3706407"/>
          <a:ext cx="1859041" cy="4642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smtClean="0">
              <a:solidFill>
                <a:srgbClr val="002060"/>
              </a:solidFill>
            </a:rPr>
            <a:t>Meta CNS</a:t>
          </a:r>
          <a:endParaRPr lang="cs-CZ" sz="1100" b="1" kern="1200" dirty="0">
            <a:solidFill>
              <a:srgbClr val="002060"/>
            </a:solidFill>
          </a:endParaRPr>
        </a:p>
      </dsp:txBody>
      <dsp:txXfrm>
        <a:off x="3124845" y="3720005"/>
        <a:ext cx="1831845" cy="437072"/>
      </dsp:txXfrm>
    </dsp:sp>
    <dsp:sp modelId="{34189D81-1564-402F-899F-161E8FD8F00B}">
      <dsp:nvSpPr>
        <dsp:cNvPr id="0" name=""/>
        <dsp:cNvSpPr/>
      </dsp:nvSpPr>
      <dsp:spPr>
        <a:xfrm rot="20381815">
          <a:off x="4940198" y="3762961"/>
          <a:ext cx="968633" cy="15058"/>
        </a:xfrm>
        <a:custGeom>
          <a:avLst/>
          <a:gdLst/>
          <a:ahLst/>
          <a:cxnLst/>
          <a:rect l="0" t="0" r="0" b="0"/>
          <a:pathLst>
            <a:path>
              <a:moveTo>
                <a:pt x="0" y="7529"/>
              </a:moveTo>
              <a:lnTo>
                <a:pt x="968633" y="752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5400299" y="3746275"/>
        <a:ext cx="48431" cy="48431"/>
      </dsp:txXfrm>
    </dsp:sp>
    <dsp:sp modelId="{6545497B-E52F-44C4-8BD6-81A188FE1887}">
      <dsp:nvSpPr>
        <dsp:cNvPr id="0" name=""/>
        <dsp:cNvSpPr/>
      </dsp:nvSpPr>
      <dsp:spPr>
        <a:xfrm>
          <a:off x="5878741" y="3370305"/>
          <a:ext cx="928536" cy="464268"/>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smtClean="0">
              <a:solidFill>
                <a:srgbClr val="002060"/>
              </a:solidFill>
            </a:rPr>
            <a:t>RT ,SRT nebo </a:t>
          </a:r>
          <a:r>
            <a:rPr lang="cs-CZ" sz="1100" b="1" kern="1200" dirty="0" err="1" smtClean="0">
              <a:solidFill>
                <a:srgbClr val="002060"/>
              </a:solidFill>
            </a:rPr>
            <a:t>gammanůž</a:t>
          </a:r>
          <a:endParaRPr lang="cs-CZ" sz="1100" b="1" kern="1200" dirty="0">
            <a:solidFill>
              <a:srgbClr val="002060"/>
            </a:solidFill>
          </a:endParaRPr>
        </a:p>
      </dsp:txBody>
      <dsp:txXfrm>
        <a:off x="5892339" y="3383903"/>
        <a:ext cx="901340" cy="437072"/>
      </dsp:txXfrm>
    </dsp:sp>
    <dsp:sp modelId="{3572CBF6-E7EF-46A6-A4FE-292DDA879480}">
      <dsp:nvSpPr>
        <dsp:cNvPr id="0" name=""/>
        <dsp:cNvSpPr/>
      </dsp:nvSpPr>
      <dsp:spPr>
        <a:xfrm rot="1176635">
          <a:off x="4945970" y="4071723"/>
          <a:ext cx="838496" cy="15058"/>
        </a:xfrm>
        <a:custGeom>
          <a:avLst/>
          <a:gdLst/>
          <a:ahLst/>
          <a:cxnLst/>
          <a:rect l="0" t="0" r="0" b="0"/>
          <a:pathLst>
            <a:path>
              <a:moveTo>
                <a:pt x="0" y="7529"/>
              </a:moveTo>
              <a:lnTo>
                <a:pt x="838496" y="752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5344256" y="4058290"/>
        <a:ext cx="41924" cy="41924"/>
      </dsp:txXfrm>
    </dsp:sp>
    <dsp:sp modelId="{C971F07C-AE42-4BCE-BC92-93D0D6FECC4E}">
      <dsp:nvSpPr>
        <dsp:cNvPr id="0" name=""/>
        <dsp:cNvSpPr/>
      </dsp:nvSpPr>
      <dsp:spPr>
        <a:xfrm>
          <a:off x="5760148" y="3987828"/>
          <a:ext cx="928536" cy="464268"/>
        </a:xfrm>
        <a:prstGeom prst="roundRect">
          <a:avLst>
            <a:gd name="adj" fmla="val 10000"/>
          </a:avLst>
        </a:prstGeom>
        <a:solidFill>
          <a:srgbClr val="FC5816"/>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smtClean="0">
              <a:solidFill>
                <a:srgbClr val="002060"/>
              </a:solidFill>
            </a:rPr>
            <a:t>Operace </a:t>
          </a:r>
          <a:endParaRPr lang="cs-CZ" sz="1100" b="1" kern="1200" dirty="0">
            <a:solidFill>
              <a:srgbClr val="002060"/>
            </a:solidFill>
          </a:endParaRPr>
        </a:p>
      </dsp:txBody>
      <dsp:txXfrm>
        <a:off x="5773746" y="4001426"/>
        <a:ext cx="901340" cy="437072"/>
      </dsp:txXfrm>
    </dsp:sp>
    <dsp:sp modelId="{44D46EA0-C309-4E98-863E-12D9DE0D02A4}">
      <dsp:nvSpPr>
        <dsp:cNvPr id="0" name=""/>
        <dsp:cNvSpPr/>
      </dsp:nvSpPr>
      <dsp:spPr>
        <a:xfrm>
          <a:off x="817724" y="4524574"/>
          <a:ext cx="928536" cy="46426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smtClean="0">
              <a:solidFill>
                <a:srgbClr val="002060"/>
              </a:solidFill>
            </a:rPr>
            <a:t>TNBC</a:t>
          </a:r>
          <a:endParaRPr lang="cs-CZ" sz="1100" b="1" kern="1200" dirty="0">
            <a:solidFill>
              <a:srgbClr val="002060"/>
            </a:solidFill>
          </a:endParaRPr>
        </a:p>
      </dsp:txBody>
      <dsp:txXfrm>
        <a:off x="831322" y="4538172"/>
        <a:ext cx="901340" cy="437072"/>
      </dsp:txXfrm>
    </dsp:sp>
    <dsp:sp modelId="{949B704D-7364-4F56-8EED-0DB19FE60216}">
      <dsp:nvSpPr>
        <dsp:cNvPr id="0" name=""/>
        <dsp:cNvSpPr/>
      </dsp:nvSpPr>
      <dsp:spPr>
        <a:xfrm rot="18472457">
          <a:off x="1623118" y="4497399"/>
          <a:ext cx="637933" cy="15058"/>
        </a:xfrm>
        <a:custGeom>
          <a:avLst/>
          <a:gdLst/>
          <a:ahLst/>
          <a:cxnLst/>
          <a:rect l="0" t="0" r="0" b="0"/>
          <a:pathLst>
            <a:path>
              <a:moveTo>
                <a:pt x="0" y="7529"/>
              </a:moveTo>
              <a:lnTo>
                <a:pt x="637933" y="752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1926136" y="4488980"/>
        <a:ext cx="31896" cy="31896"/>
      </dsp:txXfrm>
    </dsp:sp>
    <dsp:sp modelId="{0B266BB3-4473-4400-BB86-6B04711BDFE7}">
      <dsp:nvSpPr>
        <dsp:cNvPr id="0" name=""/>
        <dsp:cNvSpPr/>
      </dsp:nvSpPr>
      <dsp:spPr>
        <a:xfrm>
          <a:off x="2137908" y="4021014"/>
          <a:ext cx="928536" cy="464268"/>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err="1" smtClean="0">
              <a:solidFill>
                <a:srgbClr val="002060"/>
              </a:solidFill>
            </a:rPr>
            <a:t>Taxan</a:t>
          </a:r>
          <a:r>
            <a:rPr lang="cs-CZ" sz="1100" b="1" kern="1200" dirty="0" smtClean="0">
              <a:solidFill>
                <a:srgbClr val="002060"/>
              </a:solidFill>
            </a:rPr>
            <a:t>+ AVA bulky</a:t>
          </a:r>
          <a:endParaRPr lang="cs-CZ" sz="1100" b="1" kern="1200" dirty="0">
            <a:solidFill>
              <a:srgbClr val="002060"/>
            </a:solidFill>
          </a:endParaRPr>
        </a:p>
      </dsp:txBody>
      <dsp:txXfrm>
        <a:off x="2151506" y="4034612"/>
        <a:ext cx="901340" cy="437072"/>
      </dsp:txXfrm>
    </dsp:sp>
    <dsp:sp modelId="{7A88E2FE-A31F-4607-88C2-C26C5A6CAA7D}">
      <dsp:nvSpPr>
        <dsp:cNvPr id="0" name=""/>
        <dsp:cNvSpPr/>
      </dsp:nvSpPr>
      <dsp:spPr>
        <a:xfrm rot="41560">
          <a:off x="1746230" y="4754237"/>
          <a:ext cx="836830" cy="15058"/>
        </a:xfrm>
        <a:custGeom>
          <a:avLst/>
          <a:gdLst/>
          <a:ahLst/>
          <a:cxnLst/>
          <a:rect l="0" t="0" r="0" b="0"/>
          <a:pathLst>
            <a:path>
              <a:moveTo>
                <a:pt x="0" y="7529"/>
              </a:moveTo>
              <a:lnTo>
                <a:pt x="836830" y="752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2143725" y="4740845"/>
        <a:ext cx="41841" cy="41841"/>
      </dsp:txXfrm>
    </dsp:sp>
    <dsp:sp modelId="{1F2C8039-E9CD-4A86-97A3-E215DCB05256}">
      <dsp:nvSpPr>
        <dsp:cNvPr id="0" name=""/>
        <dsp:cNvSpPr/>
      </dsp:nvSpPr>
      <dsp:spPr>
        <a:xfrm>
          <a:off x="2583030" y="4534690"/>
          <a:ext cx="928536" cy="464268"/>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smtClean="0">
              <a:solidFill>
                <a:srgbClr val="002060"/>
              </a:solidFill>
            </a:rPr>
            <a:t>BRCA1-CBDCA?? DDP??</a:t>
          </a:r>
          <a:endParaRPr lang="cs-CZ" sz="1100" b="1" kern="1200" dirty="0">
            <a:solidFill>
              <a:srgbClr val="002060"/>
            </a:solidFill>
          </a:endParaRPr>
        </a:p>
      </dsp:txBody>
      <dsp:txXfrm>
        <a:off x="2596628" y="4548288"/>
        <a:ext cx="901340" cy="437072"/>
      </dsp:txXfrm>
    </dsp:sp>
    <dsp:sp modelId="{3A158FC7-D9DB-4948-B1CD-533C946533B9}">
      <dsp:nvSpPr>
        <dsp:cNvPr id="0" name=""/>
        <dsp:cNvSpPr/>
      </dsp:nvSpPr>
      <dsp:spPr>
        <a:xfrm rot="1139393">
          <a:off x="1699472" y="5028930"/>
          <a:ext cx="1719427" cy="15058"/>
        </a:xfrm>
        <a:custGeom>
          <a:avLst/>
          <a:gdLst/>
          <a:ahLst/>
          <a:cxnLst/>
          <a:rect l="0" t="0" r="0" b="0"/>
          <a:pathLst>
            <a:path>
              <a:moveTo>
                <a:pt x="0" y="7529"/>
              </a:moveTo>
              <a:lnTo>
                <a:pt x="1719427" y="752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cs-CZ" sz="600" kern="1200"/>
        </a:p>
      </dsp:txBody>
      <dsp:txXfrm>
        <a:off x="2516200" y="4993474"/>
        <a:ext cx="85971" cy="85971"/>
      </dsp:txXfrm>
    </dsp:sp>
    <dsp:sp modelId="{BB064112-048F-49A8-A7DB-26322D47E8BC}">
      <dsp:nvSpPr>
        <dsp:cNvPr id="0" name=""/>
        <dsp:cNvSpPr/>
      </dsp:nvSpPr>
      <dsp:spPr>
        <a:xfrm>
          <a:off x="3372110" y="5084077"/>
          <a:ext cx="928536" cy="464268"/>
        </a:xfrm>
        <a:prstGeom prst="roundRect">
          <a:avLst>
            <a:gd name="adj" fmla="val 10000"/>
          </a:avLst>
        </a:prstGeom>
        <a:solidFill>
          <a:srgbClr val="DE60C3"/>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cs-CZ" sz="1100" b="1" kern="1200" dirty="0" err="1" smtClean="0">
              <a:solidFill>
                <a:srgbClr val="002060"/>
              </a:solidFill>
            </a:rPr>
            <a:t>Antracyklin</a:t>
          </a:r>
          <a:endParaRPr lang="cs-CZ" sz="1100" b="1" kern="1200" dirty="0">
            <a:solidFill>
              <a:srgbClr val="002060"/>
            </a:solidFill>
          </a:endParaRPr>
        </a:p>
      </dsp:txBody>
      <dsp:txXfrm>
        <a:off x="3385708" y="5097675"/>
        <a:ext cx="901340" cy="43707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443973-DFA4-494A-8265-99E85F2667CE}" type="datetimeFigureOut">
              <a:rPr lang="en-US" smtClean="0"/>
              <a:t>3/28/2019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03EDE0-04FB-9B41-8135-F1631386501F}" type="slidenum">
              <a:rPr lang="en-US" smtClean="0"/>
              <a:t>‹#›</a:t>
            </a:fld>
            <a:endParaRPr lang="en-US"/>
          </a:p>
        </p:txBody>
      </p:sp>
    </p:spTree>
    <p:extLst>
      <p:ext uri="{BB962C8B-B14F-4D97-AF65-F5344CB8AC3E}">
        <p14:creationId xmlns:p14="http://schemas.microsoft.com/office/powerpoint/2010/main" val="3857588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A99298-C76F-4AE2-8903-A64A010A673E}" type="datetimeFigureOut">
              <a:rPr lang="cs-CZ" smtClean="0"/>
              <a:t>28.3.2019</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8FF411-4B05-469F-9B36-EBEF5AED3F04}" type="slidenum">
              <a:rPr lang="cs-CZ" smtClean="0"/>
              <a:t>‹#›</a:t>
            </a:fld>
            <a:endParaRPr lang="cs-CZ"/>
          </a:p>
        </p:txBody>
      </p:sp>
    </p:spTree>
    <p:extLst>
      <p:ext uri="{BB962C8B-B14F-4D97-AF65-F5344CB8AC3E}">
        <p14:creationId xmlns:p14="http://schemas.microsoft.com/office/powerpoint/2010/main" val="239288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A609D35-8021-4F92-B81A-28E469E1B848}" type="slidenum">
              <a:rPr lang="en-US" altLang="cs-CZ"/>
              <a:pPr/>
              <a:t>2</a:t>
            </a:fld>
            <a:endParaRPr lang="en-US" altLang="cs-CZ"/>
          </a:p>
        </p:txBody>
      </p:sp>
      <p:sp>
        <p:nvSpPr>
          <p:cNvPr id="4097" name="Rectangle 1"/>
          <p:cNvSpPr txBox="1">
            <a:spLocks noGrp="1" noRot="1" noChangeAspect="1" noChangeArrowheads="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1185863" y="4787900"/>
            <a:ext cx="5407025" cy="6799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cs-CZ" sz="2000">
                <a:latin typeface="Arial" panose="020B0604020202020204" pitchFamily="34" charset="0"/>
                <a:ea typeface="Baekmuk Gulim" charset="0"/>
                <a:cs typeface="Baekmuk Gulim" charset="0"/>
              </a:rPr>
              <a:t>Bar Chart of Region‐Specific Incidence and Mortality Age‐Standardized Rates for Cancers of the Female Breast in 2018. Rates are shown in descending order of the world (W) age‐standardized rate, and the highest national age‐standardized rates for incidence and mortality are superimposed. Source: GLOBOCAN 2018.</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cs-CZ" sz="2000">
                <a:latin typeface="Arial" panose="020B0604020202020204" pitchFamily="34" charset="0"/>
                <a:ea typeface="Baekmuk Gulim"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3458573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431910D-54EA-4E41-A912-BC3FC7576098}" type="slidenum">
              <a:rPr lang="en-US" altLang="cs-CZ"/>
              <a:pPr/>
              <a:t>3</a:t>
            </a:fld>
            <a:endParaRPr lang="en-US" altLang="cs-CZ"/>
          </a:p>
        </p:txBody>
      </p:sp>
      <p:sp>
        <p:nvSpPr>
          <p:cNvPr id="4097" name="Rectangle 1"/>
          <p:cNvSpPr txBox="1">
            <a:spLocks noGrp="1" noRot="1" noChangeAspect="1" noChangeArrowheads="1"/>
          </p:cNvSpPr>
          <p:nvPr>
            <p:ph type="sldImg"/>
          </p:nvPr>
        </p:nvSpPr>
        <p:spPr bwMode="auto">
          <a:xfrm>
            <a:off x="1557338" y="860425"/>
            <a:ext cx="3933825" cy="2949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1075794" y="4094774"/>
            <a:ext cx="4905155" cy="60579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465" rIns="0" bIns="0"/>
          <a:lstStyle/>
          <a:p>
            <a:pPr marL="189280" indent="-187888">
              <a:lnSpc>
                <a:spcPct val="93000"/>
              </a:lnSpc>
              <a:spcBef>
                <a:spcPct val="0"/>
              </a:spcBef>
              <a:tabLst>
                <a:tab pos="634643" algn="l"/>
                <a:tab pos="1269286" algn="l"/>
                <a:tab pos="1903929" algn="l"/>
                <a:tab pos="2538573" algn="l"/>
                <a:tab pos="3173216" algn="l"/>
                <a:tab pos="3807859" algn="l"/>
                <a:tab pos="4442502" algn="l"/>
              </a:tabLst>
            </a:pPr>
            <a:r>
              <a:rPr lang="en-US" altLang="cs-CZ" sz="1800">
                <a:latin typeface="Arial" charset="0"/>
                <a:ea typeface="Baekmuk Gulim" charset="0"/>
                <a:cs typeface="Baekmuk Gulim" charset="0"/>
              </a:rPr>
              <a:t>Bar Charts of Incidence and Mortality Age‐Standardized Rates in High/Very‐High Human Development Index (HDI) Regions Versus Low/Medium HDI Regions Among (A) Men and (B) Women in 2018. The 15 most common cancers world (W) in 2018 are shown in descending order of the overall age‐standardized rate for both sexes combined. Source: GLOBOCAN 2018.</a:t>
            </a:r>
          </a:p>
          <a:p>
            <a:pPr marL="189280" indent="-187888">
              <a:lnSpc>
                <a:spcPct val="93000"/>
              </a:lnSpc>
              <a:spcBef>
                <a:spcPct val="0"/>
              </a:spcBef>
              <a:tabLst>
                <a:tab pos="634643" algn="l"/>
                <a:tab pos="1269286" algn="l"/>
                <a:tab pos="1903929" algn="l"/>
                <a:tab pos="2538573" algn="l"/>
                <a:tab pos="3173216" algn="l"/>
                <a:tab pos="3807859" algn="l"/>
                <a:tab pos="4442502" algn="l"/>
              </a:tabLst>
            </a:pPr>
            <a:r>
              <a:rPr lang="en-US" altLang="cs-CZ" sz="1800">
                <a:latin typeface="Arial" charset="0"/>
                <a:ea typeface="Baekmuk Gulim"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3471199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a:latin typeface="Arial" panose="020B0604020202020204" pitchFamily="34" charset="0"/>
                <a:ea typeface="msgothic" charset="0"/>
                <a:cs typeface="msgothic" charset="0"/>
              </a:rPr>
              <a:t>Smoothed hazard functions by tumor stage for first recurrence among women after primary breast cancer treatment. The HRs describe showed hazard of recurrence for each 1-year interval.</a:t>
            </a:r>
          </a:p>
        </p:txBody>
      </p:sp>
    </p:spTree>
    <p:extLst>
      <p:ext uri="{BB962C8B-B14F-4D97-AF65-F5344CB8AC3E}">
        <p14:creationId xmlns:p14="http://schemas.microsoft.com/office/powerpoint/2010/main" val="324774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0F7E8A8-5749-4933-BDD6-453FFF0CECCE}" type="slidenum">
              <a:rPr lang="en-US" altLang="en-US" smtClean="0">
                <a:solidFill>
                  <a:srgbClr val="000000"/>
                </a:solidFill>
              </a:rPr>
              <a:pPr/>
              <a:t>12</a:t>
            </a:fld>
            <a:endParaRPr lang="en-US" altLang="en-US" dirty="0">
              <a:solidFill>
                <a:srgbClr val="000000"/>
              </a:solidFill>
            </a:endParaRPr>
          </a:p>
        </p:txBody>
      </p:sp>
    </p:spTree>
    <p:extLst>
      <p:ext uri="{BB962C8B-B14F-4D97-AF65-F5344CB8AC3E}">
        <p14:creationId xmlns:p14="http://schemas.microsoft.com/office/powerpoint/2010/main" val="3370600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C9726-9C2E-41CA-AFFF-DF3A7AEA9469}"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011554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6CF871-B44E-47CE-9935-4EC8296D128E}" type="slidenum">
              <a:rPr lang="en-US" altLang="cs-CZ"/>
              <a:pPr/>
              <a:t>20</a:t>
            </a:fld>
            <a:endParaRPr lang="en-US" altLang="cs-CZ"/>
          </a:p>
        </p:txBody>
      </p:sp>
      <p:sp>
        <p:nvSpPr>
          <p:cNvPr id="4097" name="Rectangle 1"/>
          <p:cNvSpPr txBox="1">
            <a:spLocks noGrp="1" noRot="1" noChangeAspect="1" noChangeArrowheads="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1185863" y="4787900"/>
            <a:ext cx="5407025" cy="99171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cs-CZ" sz="2000">
                <a:latin typeface="Arial" panose="020B0604020202020204" pitchFamily="34" charset="0"/>
                <a:ea typeface="Baekmuk Gulim" charset="0"/>
                <a:cs typeface="Baekmuk Gulim" charset="0"/>
              </a:rPr>
              <a:t>A schematic representation describing the “multiple‐hit” hypothesis. At diagnosis, a significant proportion of early breast cancer patients present with preexisting or heightened cardiovascular disease (CVD) risk factors, which increase the risk of adjuvant therapy–associated cardiovascular injury. Independently, many adjuvant therapies used in breast cancer are associated with unique and varying degrees of direct adverse effects on the cardiovascular system. These direct effects occur in the context of concomitant lifestyle perturbations (indirect effects) that combine to reduce cardiovascular reserve. Collectively, these changes may leave the patient more susceptible to further cardiovascular insults and at higher risk of premature death due to cardiovascular mortality. From: Jones et al., with permission</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cs-CZ" sz="2000">
                <a:latin typeface="Arial" panose="020B0604020202020204" pitchFamily="34" charset="0"/>
                <a:ea typeface="Baekmuk Gulim"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3474693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25462C7-681A-42FF-AFE8-6F55993D90D2}" type="slidenum">
              <a:rPr lang="en-US" altLang="cs-CZ"/>
              <a:pPr/>
              <a:t>21</a:t>
            </a:fld>
            <a:endParaRPr lang="en-US" altLang="cs-CZ"/>
          </a:p>
        </p:txBody>
      </p:sp>
      <p:sp>
        <p:nvSpPr>
          <p:cNvPr id="4097" name="Rectangle 1"/>
          <p:cNvSpPr txBox="1">
            <a:spLocks noGrp="1" noRot="1" noChangeAspect="1" noChangeArrowheads="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1185863" y="4787900"/>
            <a:ext cx="5407025" cy="6799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cs-CZ" sz="2000">
                <a:latin typeface="Arial" panose="020B0604020202020204" pitchFamily="34" charset="0"/>
                <a:ea typeface="Baekmuk Gulim" charset="0"/>
                <a:cs typeface="Baekmuk Gulim" charset="0"/>
              </a:rPr>
              <a:t>The impact of cancer treatment and cardiovascular risk factors on breast cancer survivors impacting the development of heart disease. Cancer treatment that can impact cardiovascular risk depicted in white. Nonmodifiable cardiovascular risk factors depicted by lines. Modifiable cardiovascular risk factors depicted by dots</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cs-CZ" sz="2000">
                <a:latin typeface="Arial" panose="020B0604020202020204" pitchFamily="34" charset="0"/>
                <a:ea typeface="Baekmuk Gulim"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395985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altLang="cs-CZ" b="1">
                <a:latin typeface="Arial" charset="0"/>
                <a:cs typeface="Arial" charset="0"/>
              </a:rPr>
              <a:t>Figure 3. </a:t>
            </a:r>
            <a:r>
              <a:rPr lang="en-US" altLang="cs-CZ">
                <a:latin typeface="Arial" charset="0"/>
                <a:cs typeface="Arial" charset="0"/>
              </a:rPr>
              <a:t>Kaplan–Meier estimates of progression-free survival (A) and survival (B) in patients with ER- and PR-negative tumors. Exploratory analysis excluding patients with undocumented ER and PR status from the prespecified stratum. MTP, nonpegylated liposomal doxorubicin + trastuzumab + paclitaxel; TP, trastuzumab + paclitaxel; HR, hazard ratio.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0E0E7233-CC2B-48B4-BA49-1A2C319CBD13}" type="slidenum">
              <a:rPr lang="en-US" altLang="cs-CZ" sz="1200"/>
              <a:pPr algn="r" eaLnBrk="1" hangingPunct="1"/>
              <a:t>33</a:t>
            </a:fld>
            <a:endParaRPr lang="en-US" altLang="cs-CZ" sz="1200"/>
          </a:p>
        </p:txBody>
      </p:sp>
    </p:spTree>
    <p:extLst>
      <p:ext uri="{BB962C8B-B14F-4D97-AF65-F5344CB8AC3E}">
        <p14:creationId xmlns:p14="http://schemas.microsoft.com/office/powerpoint/2010/main" val="2972904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lang="en-US"/>
          </a:p>
        </p:txBody>
      </p:sp>
      <p:sp>
        <p:nvSpPr>
          <p:cNvPr id="4" name="Date Placeholder 3"/>
          <p:cNvSpPr>
            <a:spLocks noGrp="1"/>
          </p:cNvSpPr>
          <p:nvPr>
            <p:ph type="dt" sz="half" idx="10"/>
          </p:nvPr>
        </p:nvSpPr>
        <p:spPr/>
        <p:txBody>
          <a:bodyPr/>
          <a:lstStyle/>
          <a:p>
            <a:fld id="{C7CF782D-61CA-7D43-9A2F-593EF9F07763}" type="datetimeFigureOut">
              <a:rPr lang="en-US" smtClean="0"/>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23E6FD-0667-5E40-A170-265C1B175E93}" type="slidenum">
              <a:rPr lang="en-US" smtClean="0"/>
              <a:t>‹#›</a:t>
            </a:fld>
            <a:endParaRPr lang="en-US" dirty="0"/>
          </a:p>
        </p:txBody>
      </p:sp>
    </p:spTree>
    <p:extLst>
      <p:ext uri="{BB962C8B-B14F-4D97-AF65-F5344CB8AC3E}">
        <p14:creationId xmlns:p14="http://schemas.microsoft.com/office/powerpoint/2010/main" val="156235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C7CF782D-61CA-7D43-9A2F-593EF9F07763}"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3E6FD-0667-5E40-A170-265C1B175E93}" type="slidenum">
              <a:rPr lang="en-US" smtClean="0"/>
              <a:t>‹#›</a:t>
            </a:fld>
            <a:endParaRPr lang="en-US"/>
          </a:p>
        </p:txBody>
      </p:sp>
    </p:spTree>
    <p:extLst>
      <p:ext uri="{BB962C8B-B14F-4D97-AF65-F5344CB8AC3E}">
        <p14:creationId xmlns:p14="http://schemas.microsoft.com/office/powerpoint/2010/main" val="1485716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C7CF782D-61CA-7D43-9A2F-593EF9F07763}"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3E6FD-0667-5E40-A170-265C1B175E93}" type="slidenum">
              <a:rPr lang="en-US" smtClean="0"/>
              <a:t>‹#›</a:t>
            </a:fld>
            <a:endParaRPr lang="en-US"/>
          </a:p>
        </p:txBody>
      </p:sp>
    </p:spTree>
    <p:extLst>
      <p:ext uri="{BB962C8B-B14F-4D97-AF65-F5344CB8AC3E}">
        <p14:creationId xmlns:p14="http://schemas.microsoft.com/office/powerpoint/2010/main" val="4073278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5"/>
            <a:ext cx="7886700" cy="1325563"/>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388128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cs-CZ"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2D61DF-DAE4-934F-9731-A1E7442BC9FD}" type="datetimeFigureOut">
              <a:rPr lang="en-US" smtClean="0"/>
              <a:t>3/28/2019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C855A5A-FD8F-694C-B083-68C77A64D409}" type="slidenum">
              <a:rPr lang="en-US" smtClean="0"/>
              <a:t>‹#›</a:t>
            </a:fld>
            <a:endParaRPr lang="en-US"/>
          </a:p>
        </p:txBody>
      </p:sp>
    </p:spTree>
    <p:extLst>
      <p:ext uri="{BB962C8B-B14F-4D97-AF65-F5344CB8AC3E}">
        <p14:creationId xmlns:p14="http://schemas.microsoft.com/office/powerpoint/2010/main" val="2949087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cs-CZ"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2D61DF-DAE4-934F-9731-A1E7442BC9FD}" type="datetimeFigureOut">
              <a:rPr lang="en-US" smtClean="0"/>
              <a:t>3/28/2019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C855A5A-FD8F-694C-B083-68C77A64D409}" type="slidenum">
              <a:rPr lang="en-US" smtClean="0"/>
              <a:t>‹#›</a:t>
            </a:fld>
            <a:endParaRPr lang="en-US"/>
          </a:p>
        </p:txBody>
      </p:sp>
    </p:spTree>
    <p:extLst>
      <p:ext uri="{BB962C8B-B14F-4D97-AF65-F5344CB8AC3E}">
        <p14:creationId xmlns:p14="http://schemas.microsoft.com/office/powerpoint/2010/main" val="798526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2D61DF-DAE4-934F-9731-A1E7442BC9FD}" type="datetimeFigureOut">
              <a:rPr lang="en-US" smtClean="0"/>
              <a:t>3/28/2019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C855A5A-FD8F-694C-B083-68C77A64D409}" type="slidenum">
              <a:rPr lang="en-US" smtClean="0"/>
              <a:t>‹#›</a:t>
            </a:fld>
            <a:endParaRPr lang="en-US"/>
          </a:p>
        </p:txBody>
      </p:sp>
    </p:spTree>
    <p:extLst>
      <p:ext uri="{BB962C8B-B14F-4D97-AF65-F5344CB8AC3E}">
        <p14:creationId xmlns:p14="http://schemas.microsoft.com/office/powerpoint/2010/main" val="2856907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cs-CZ"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F2D61DF-DAE4-934F-9731-A1E7442BC9FD}" type="datetimeFigureOut">
              <a:rPr lang="en-US" smtClean="0"/>
              <a:t>3/28/2019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C855A5A-FD8F-694C-B083-68C77A64D409}" type="slidenum">
              <a:rPr lang="en-US" smtClean="0"/>
              <a:t>‹#›</a:t>
            </a:fld>
            <a:endParaRPr lang="en-US"/>
          </a:p>
        </p:txBody>
      </p:sp>
    </p:spTree>
    <p:extLst>
      <p:ext uri="{BB962C8B-B14F-4D97-AF65-F5344CB8AC3E}">
        <p14:creationId xmlns:p14="http://schemas.microsoft.com/office/powerpoint/2010/main" val="2298508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cs-CZ"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F2D61DF-DAE4-934F-9731-A1E7442BC9FD}" type="datetimeFigureOut">
              <a:rPr lang="en-US" smtClean="0"/>
              <a:t>3/28/2019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C855A5A-FD8F-694C-B083-68C77A64D409}" type="slidenum">
              <a:rPr lang="en-US" smtClean="0"/>
              <a:t>‹#›</a:t>
            </a:fld>
            <a:endParaRPr lang="en-US"/>
          </a:p>
        </p:txBody>
      </p:sp>
    </p:spTree>
    <p:extLst>
      <p:ext uri="{BB962C8B-B14F-4D97-AF65-F5344CB8AC3E}">
        <p14:creationId xmlns:p14="http://schemas.microsoft.com/office/powerpoint/2010/main" val="811261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cs-CZ"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F2D61DF-DAE4-934F-9731-A1E7442BC9FD}" type="datetimeFigureOut">
              <a:rPr lang="en-US" smtClean="0"/>
              <a:t>3/28/2019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C855A5A-FD8F-694C-B083-68C77A64D409}" type="slidenum">
              <a:rPr lang="en-US" smtClean="0"/>
              <a:t>‹#›</a:t>
            </a:fld>
            <a:endParaRPr lang="en-US"/>
          </a:p>
        </p:txBody>
      </p:sp>
    </p:spTree>
    <p:extLst>
      <p:ext uri="{BB962C8B-B14F-4D97-AF65-F5344CB8AC3E}">
        <p14:creationId xmlns:p14="http://schemas.microsoft.com/office/powerpoint/2010/main" val="3499959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F2D61DF-DAE4-934F-9731-A1E7442BC9FD}" type="datetimeFigureOut">
              <a:rPr lang="en-US" smtClean="0"/>
              <a:t>3/28/2019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C855A5A-FD8F-694C-B083-68C77A64D409}" type="slidenum">
              <a:rPr lang="en-US" smtClean="0"/>
              <a:t>‹#›</a:t>
            </a:fld>
            <a:endParaRPr lang="en-US"/>
          </a:p>
        </p:txBody>
      </p:sp>
    </p:spTree>
    <p:extLst>
      <p:ext uri="{BB962C8B-B14F-4D97-AF65-F5344CB8AC3E}">
        <p14:creationId xmlns:p14="http://schemas.microsoft.com/office/powerpoint/2010/main" val="2054575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idx="1"/>
          </p:nvPr>
        </p:nvSpPr>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C7CF782D-61CA-7D43-9A2F-593EF9F07763}"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3E6FD-0667-5E40-A170-265C1B175E93}" type="slidenum">
              <a:rPr lang="en-US" smtClean="0"/>
              <a:t>‹#›</a:t>
            </a:fld>
            <a:endParaRPr lang="en-US"/>
          </a:p>
        </p:txBody>
      </p:sp>
    </p:spTree>
    <p:extLst>
      <p:ext uri="{BB962C8B-B14F-4D97-AF65-F5344CB8AC3E}">
        <p14:creationId xmlns:p14="http://schemas.microsoft.com/office/powerpoint/2010/main" val="1048311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F2D61DF-DAE4-934F-9731-A1E7442BC9FD}" type="datetimeFigureOut">
              <a:rPr lang="en-US" smtClean="0"/>
              <a:t>3/28/2019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C855A5A-FD8F-694C-B083-68C77A64D409}" type="slidenum">
              <a:rPr lang="en-US" smtClean="0"/>
              <a:t>‹#›</a:t>
            </a:fld>
            <a:endParaRPr lang="en-US"/>
          </a:p>
        </p:txBody>
      </p:sp>
    </p:spTree>
    <p:extLst>
      <p:ext uri="{BB962C8B-B14F-4D97-AF65-F5344CB8AC3E}">
        <p14:creationId xmlns:p14="http://schemas.microsoft.com/office/powerpoint/2010/main" val="2290597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F2D61DF-DAE4-934F-9731-A1E7442BC9FD}" type="datetimeFigureOut">
              <a:rPr lang="en-US" smtClean="0"/>
              <a:t>3/28/2019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C855A5A-FD8F-694C-B083-68C77A64D409}" type="slidenum">
              <a:rPr lang="en-US" smtClean="0"/>
              <a:t>‹#›</a:t>
            </a:fld>
            <a:endParaRPr lang="en-US"/>
          </a:p>
        </p:txBody>
      </p:sp>
    </p:spTree>
    <p:extLst>
      <p:ext uri="{BB962C8B-B14F-4D97-AF65-F5344CB8AC3E}">
        <p14:creationId xmlns:p14="http://schemas.microsoft.com/office/powerpoint/2010/main" val="616326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cs-CZ"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2D61DF-DAE4-934F-9731-A1E7442BC9FD}" type="datetimeFigureOut">
              <a:rPr lang="en-US" smtClean="0"/>
              <a:t>3/28/2019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C855A5A-FD8F-694C-B083-68C77A64D409}" type="slidenum">
              <a:rPr lang="en-US" smtClean="0"/>
              <a:t>‹#›</a:t>
            </a:fld>
            <a:endParaRPr lang="en-US"/>
          </a:p>
        </p:txBody>
      </p:sp>
    </p:spTree>
    <p:extLst>
      <p:ext uri="{BB962C8B-B14F-4D97-AF65-F5344CB8AC3E}">
        <p14:creationId xmlns:p14="http://schemas.microsoft.com/office/powerpoint/2010/main" val="3612793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cs-CZ"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2D61DF-DAE4-934F-9731-A1E7442BC9FD}" type="datetimeFigureOut">
              <a:rPr lang="en-US" smtClean="0"/>
              <a:t>3/28/2019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C855A5A-FD8F-694C-B083-68C77A64D409}" type="slidenum">
              <a:rPr lang="en-US" smtClean="0"/>
              <a:t>‹#›</a:t>
            </a:fld>
            <a:endParaRPr lang="en-US"/>
          </a:p>
        </p:txBody>
      </p:sp>
    </p:spTree>
    <p:extLst>
      <p:ext uri="{BB962C8B-B14F-4D97-AF65-F5344CB8AC3E}">
        <p14:creationId xmlns:p14="http://schemas.microsoft.com/office/powerpoint/2010/main" val="35503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5"/>
            <a:ext cx="7886700" cy="1325563"/>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99887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Click to edit Master text styles</a:t>
            </a:r>
          </a:p>
        </p:txBody>
      </p:sp>
      <p:sp>
        <p:nvSpPr>
          <p:cNvPr id="4" name="Date Placeholder 3"/>
          <p:cNvSpPr>
            <a:spLocks noGrp="1"/>
          </p:cNvSpPr>
          <p:nvPr>
            <p:ph type="dt" sz="half" idx="10"/>
          </p:nvPr>
        </p:nvSpPr>
        <p:spPr/>
        <p:txBody>
          <a:bodyPr/>
          <a:lstStyle/>
          <a:p>
            <a:fld id="{C7CF782D-61CA-7D43-9A2F-593EF9F07763}"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3E6FD-0667-5E40-A170-265C1B175E93}" type="slidenum">
              <a:rPr lang="en-US" smtClean="0"/>
              <a:t>‹#›</a:t>
            </a:fld>
            <a:endParaRPr lang="en-US"/>
          </a:p>
        </p:txBody>
      </p:sp>
    </p:spTree>
    <p:extLst>
      <p:ext uri="{BB962C8B-B14F-4D97-AF65-F5344CB8AC3E}">
        <p14:creationId xmlns:p14="http://schemas.microsoft.com/office/powerpoint/2010/main" val="2445972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Date Placeholder 4"/>
          <p:cNvSpPr>
            <a:spLocks noGrp="1"/>
          </p:cNvSpPr>
          <p:nvPr>
            <p:ph type="dt" sz="half" idx="10"/>
          </p:nvPr>
        </p:nvSpPr>
        <p:spPr/>
        <p:txBody>
          <a:bodyPr/>
          <a:lstStyle/>
          <a:p>
            <a:fld id="{C7CF782D-61CA-7D43-9A2F-593EF9F07763}" type="datetimeFigureOut">
              <a:rPr lang="en-US" smtClean="0"/>
              <a:t>3/28/2019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23E6FD-0667-5E40-A170-265C1B175E93}" type="slidenum">
              <a:rPr lang="en-US" smtClean="0"/>
              <a:t>‹#›</a:t>
            </a:fld>
            <a:endParaRPr lang="en-US"/>
          </a:p>
        </p:txBody>
      </p:sp>
    </p:spTree>
    <p:extLst>
      <p:ext uri="{BB962C8B-B14F-4D97-AF65-F5344CB8AC3E}">
        <p14:creationId xmlns:p14="http://schemas.microsoft.com/office/powerpoint/2010/main" val="1236316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7" name="Date Placeholder 6"/>
          <p:cNvSpPr>
            <a:spLocks noGrp="1"/>
          </p:cNvSpPr>
          <p:nvPr>
            <p:ph type="dt" sz="half" idx="10"/>
          </p:nvPr>
        </p:nvSpPr>
        <p:spPr/>
        <p:txBody>
          <a:bodyPr/>
          <a:lstStyle/>
          <a:p>
            <a:fld id="{C7CF782D-61CA-7D43-9A2F-593EF9F07763}" type="datetimeFigureOut">
              <a:rPr lang="en-US" smtClean="0"/>
              <a:t>3/28/2019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23E6FD-0667-5E40-A170-265C1B175E93}" type="slidenum">
              <a:rPr lang="en-US" smtClean="0"/>
              <a:t>‹#›</a:t>
            </a:fld>
            <a:endParaRPr lang="en-US"/>
          </a:p>
        </p:txBody>
      </p:sp>
    </p:spTree>
    <p:extLst>
      <p:ext uri="{BB962C8B-B14F-4D97-AF65-F5344CB8AC3E}">
        <p14:creationId xmlns:p14="http://schemas.microsoft.com/office/powerpoint/2010/main" val="2307235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Date Placeholder 2"/>
          <p:cNvSpPr>
            <a:spLocks noGrp="1"/>
          </p:cNvSpPr>
          <p:nvPr>
            <p:ph type="dt" sz="half" idx="10"/>
          </p:nvPr>
        </p:nvSpPr>
        <p:spPr/>
        <p:txBody>
          <a:bodyPr/>
          <a:lstStyle/>
          <a:p>
            <a:fld id="{C7CF782D-61CA-7D43-9A2F-593EF9F07763}" type="datetimeFigureOut">
              <a:rPr lang="en-US" smtClean="0"/>
              <a:t>3/28/2019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23E6FD-0667-5E40-A170-265C1B175E93}" type="slidenum">
              <a:rPr lang="en-US" smtClean="0"/>
              <a:t>‹#›</a:t>
            </a:fld>
            <a:endParaRPr lang="en-US"/>
          </a:p>
        </p:txBody>
      </p:sp>
    </p:spTree>
    <p:extLst>
      <p:ext uri="{BB962C8B-B14F-4D97-AF65-F5344CB8AC3E}">
        <p14:creationId xmlns:p14="http://schemas.microsoft.com/office/powerpoint/2010/main" val="861790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F782D-61CA-7D43-9A2F-593EF9F07763}" type="datetimeFigureOut">
              <a:rPr lang="en-US" smtClean="0"/>
              <a:t>3/28/2019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23E6FD-0667-5E40-A170-265C1B175E93}" type="slidenum">
              <a:rPr lang="en-US" smtClean="0"/>
              <a:t>‹#›</a:t>
            </a:fld>
            <a:endParaRPr lang="en-US"/>
          </a:p>
        </p:txBody>
      </p:sp>
    </p:spTree>
    <p:extLst>
      <p:ext uri="{BB962C8B-B14F-4D97-AF65-F5344CB8AC3E}">
        <p14:creationId xmlns:p14="http://schemas.microsoft.com/office/powerpoint/2010/main" val="1132796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C7CF782D-61CA-7D43-9A2F-593EF9F07763}" type="datetimeFigureOut">
              <a:rPr lang="en-US" smtClean="0"/>
              <a:t>3/28/2019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23E6FD-0667-5E40-A170-265C1B175E93}" type="slidenum">
              <a:rPr lang="en-US" smtClean="0"/>
              <a:t>‹#›</a:t>
            </a:fld>
            <a:endParaRPr lang="en-US"/>
          </a:p>
        </p:txBody>
      </p:sp>
    </p:spTree>
    <p:extLst>
      <p:ext uri="{BB962C8B-B14F-4D97-AF65-F5344CB8AC3E}">
        <p14:creationId xmlns:p14="http://schemas.microsoft.com/office/powerpoint/2010/main" val="1062850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C7CF782D-61CA-7D43-9A2F-593EF9F07763}" type="datetimeFigureOut">
              <a:rPr lang="en-US" smtClean="0"/>
              <a:t>3/28/2019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23E6FD-0667-5E40-A170-265C1B175E93}" type="slidenum">
              <a:rPr lang="en-US" smtClean="0"/>
              <a:t>‹#›</a:t>
            </a:fld>
            <a:endParaRPr lang="en-US"/>
          </a:p>
        </p:txBody>
      </p:sp>
    </p:spTree>
    <p:extLst>
      <p:ext uri="{BB962C8B-B14F-4D97-AF65-F5344CB8AC3E}">
        <p14:creationId xmlns:p14="http://schemas.microsoft.com/office/powerpoint/2010/main" val="17043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F782D-61CA-7D43-9A2F-593EF9F07763}" type="datetimeFigureOut">
              <a:rPr lang="en-US" smtClean="0"/>
              <a:t>3/28/2019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3E6FD-0667-5E40-A170-265C1B175E93}" type="slidenum">
              <a:rPr lang="en-US" smtClean="0"/>
              <a:t>‹#›</a:t>
            </a:fld>
            <a:endParaRPr lang="en-US"/>
          </a:p>
        </p:txBody>
      </p:sp>
      <p:pic>
        <p:nvPicPr>
          <p:cNvPr id="7" name="Picture 6" descr="strana.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0"/>
            <a:ext cx="9206797" cy="6869760"/>
          </a:xfrm>
          <a:prstGeom prst="rect">
            <a:avLst/>
          </a:prstGeom>
        </p:spPr>
      </p:pic>
    </p:spTree>
    <p:extLst>
      <p:ext uri="{BB962C8B-B14F-4D97-AF65-F5344CB8AC3E}">
        <p14:creationId xmlns:p14="http://schemas.microsoft.com/office/powerpoint/2010/main" val="112505272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9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04714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wmf"/><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wm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592" y="4124326"/>
            <a:ext cx="4155281" cy="161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ctrTitle"/>
          </p:nvPr>
        </p:nvSpPr>
        <p:spPr>
          <a:xfrm>
            <a:off x="357187" y="1676400"/>
            <a:ext cx="7929563" cy="2228850"/>
          </a:xfrm>
        </p:spPr>
        <p:txBody>
          <a:bodyPr>
            <a:normAutofit fontScale="90000"/>
          </a:bodyPr>
          <a:lstStyle/>
          <a:p>
            <a:pPr>
              <a:defRPr/>
            </a:pPr>
            <a:r>
              <a:rPr lang="cs-CZ" sz="2700" dirty="0"/>
              <a:t/>
            </a:r>
            <a:br>
              <a:rPr lang="cs-CZ" sz="2700" dirty="0"/>
            </a:br>
            <a:r>
              <a:rPr lang="cs-CZ" sz="2700" dirty="0"/>
              <a:t/>
            </a:r>
            <a:br>
              <a:rPr lang="cs-CZ" sz="2700" dirty="0"/>
            </a:br>
            <a:r>
              <a:rPr lang="cs-CZ" sz="2700" dirty="0"/>
              <a:t/>
            </a:r>
            <a:br>
              <a:rPr lang="cs-CZ" sz="2700" dirty="0"/>
            </a:br>
            <a:r>
              <a:rPr lang="cs-CZ" sz="2700" dirty="0"/>
              <a:t/>
            </a:r>
            <a:br>
              <a:rPr lang="cs-CZ" sz="2700" dirty="0"/>
            </a:br>
            <a:r>
              <a:rPr lang="cs-CZ" sz="2700" dirty="0"/>
              <a:t/>
            </a:r>
            <a:br>
              <a:rPr lang="cs-CZ" sz="2700" dirty="0"/>
            </a:br>
            <a:r>
              <a:rPr lang="cs-CZ" sz="2700" dirty="0"/>
              <a:t/>
            </a:r>
            <a:br>
              <a:rPr lang="cs-CZ" sz="2700" dirty="0"/>
            </a:br>
            <a:endParaRPr lang="cs-CZ" dirty="0"/>
          </a:p>
        </p:txBody>
      </p:sp>
      <p:sp>
        <p:nvSpPr>
          <p:cNvPr id="2052" name="Podnadpis 2"/>
          <p:cNvSpPr>
            <a:spLocks noGrp="1"/>
          </p:cNvSpPr>
          <p:nvPr>
            <p:ph type="subTitle" idx="1"/>
          </p:nvPr>
        </p:nvSpPr>
        <p:spPr>
          <a:xfrm>
            <a:off x="1574074" y="2488407"/>
            <a:ext cx="5328047" cy="1384697"/>
          </a:xfrm>
        </p:spPr>
        <p:txBody>
          <a:bodyPr>
            <a:normAutofit fontScale="92500" lnSpcReduction="20000"/>
          </a:bodyPr>
          <a:lstStyle/>
          <a:p>
            <a:pPr>
              <a:defRPr/>
            </a:pPr>
            <a:r>
              <a:rPr lang="cs-CZ" altLang="cs-CZ" sz="3000" dirty="0" err="1" smtClean="0"/>
              <a:t>Antracykliny</a:t>
            </a:r>
            <a:r>
              <a:rPr lang="cs-CZ" altLang="cs-CZ" sz="3000" dirty="0" smtClean="0"/>
              <a:t> v léčbě MBC</a:t>
            </a:r>
            <a:endParaRPr lang="cs-CZ" altLang="cs-CZ" sz="3000" dirty="0"/>
          </a:p>
          <a:p>
            <a:pPr>
              <a:defRPr/>
            </a:pPr>
            <a:endParaRPr lang="cs-CZ" altLang="cs-CZ" sz="3000" dirty="0"/>
          </a:p>
          <a:p>
            <a:pPr>
              <a:defRPr/>
            </a:pPr>
            <a:r>
              <a:rPr lang="cs-CZ" altLang="cs-CZ" sz="3000" dirty="0" err="1"/>
              <a:t>D.Brančíková</a:t>
            </a:r>
            <a:endParaRPr lang="cs-CZ" altLang="cs-CZ" sz="3000" dirty="0"/>
          </a:p>
        </p:txBody>
      </p:sp>
      <p:pic>
        <p:nvPicPr>
          <p:cNvPr id="21509" name="Picture 4" descr="http://www.cmbgt.cz/data/images/thumb/514_2b9e5e4fbd.jpg?1347887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473" y="4438650"/>
            <a:ext cx="467796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http://www.fnbrno.cz/data/PhotoGalery/5/Photos/D001F2B4-73E9-4073-9510-5BB116CBB8A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016" y="967979"/>
            <a:ext cx="978694" cy="130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descr="http://www.fnbrno.cz/data/PhotoGalery/5/Photos/BC067A92-0DEB-482C-A34F-B5D70449B2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081" y="1009651"/>
            <a:ext cx="1895475"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54" y="4205287"/>
            <a:ext cx="1321594"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7" descr="137_2b9e5e4fb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1078" y="1047751"/>
            <a:ext cx="2214563" cy="121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1" descr="https://scontent-ams3-1.xx.fbcdn.net/hphotos-xta1/t31.0-8/12191223_853212238130140_7845580526294924591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91" y="2603898"/>
            <a:ext cx="1905000" cy="12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3" descr="C:\Users\user\Desktop\ceitec zevnitř.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2256" y="2609850"/>
            <a:ext cx="2395538"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10"/>
          <a:stretch>
            <a:fillRect/>
          </a:stretch>
        </p:blipFill>
        <p:spPr>
          <a:xfrm>
            <a:off x="6030516" y="5448458"/>
            <a:ext cx="2741994" cy="428221"/>
          </a:xfrm>
          <a:prstGeom prst="rect">
            <a:avLst/>
          </a:prstGeom>
        </p:spPr>
      </p:pic>
      <p:sp>
        <p:nvSpPr>
          <p:cNvPr id="15" name="Obdĺžnik 1"/>
          <p:cNvSpPr>
            <a:spLocks noChangeArrowheads="1"/>
          </p:cNvSpPr>
          <p:nvPr/>
        </p:nvSpPr>
        <p:spPr bwMode="auto">
          <a:xfrm>
            <a:off x="0" y="6624042"/>
            <a:ext cx="77057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sk-SK" altLang="sk-SK" sz="1000" dirty="0">
                <a:latin typeface="Calibri" pitchFamily="34" charset="0"/>
              </a:rPr>
              <a:t>Prezentácia vznikla s podporou spoločnosti Teva </a:t>
            </a:r>
            <a:r>
              <a:rPr lang="sk-SK" altLang="sk-SK" sz="1000" dirty="0" err="1">
                <a:latin typeface="Calibri" pitchFamily="34" charset="0"/>
              </a:rPr>
              <a:t>Pharmaceuticals</a:t>
            </a:r>
            <a:r>
              <a:rPr lang="sk-SK" altLang="sk-SK" sz="1000" dirty="0">
                <a:latin typeface="Calibri" pitchFamily="34" charset="0"/>
              </a:rPr>
              <a:t> Slovakia, s.r.o</a:t>
            </a:r>
          </a:p>
        </p:txBody>
      </p:sp>
    </p:spTree>
    <p:extLst>
      <p:ext uri="{BB962C8B-B14F-4D97-AF65-F5344CB8AC3E}">
        <p14:creationId xmlns:p14="http://schemas.microsoft.com/office/powerpoint/2010/main" val="997874357"/>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___MedscapeCME-Editorial-Projects\2010\Hem-Onc\71413_73895_73898_73899_75554\75554.3-AL\2_Content\1_All-Content\HemOnc-AudioLec-Carey-mBRC-75554 3-Downloadable Slides-QARev\Slide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561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27" y="620053"/>
            <a:ext cx="8294400" cy="5813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046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322" y="174449"/>
            <a:ext cx="8229600" cy="1143000"/>
          </a:xfrm>
        </p:spPr>
        <p:txBody>
          <a:bodyPr>
            <a:noAutofit/>
          </a:bodyPr>
          <a:lstStyle/>
          <a:p>
            <a:r>
              <a:rPr lang="en-GB" sz="4000" dirty="0" smtClean="0"/>
              <a:t>ESO-ESMO </a:t>
            </a:r>
            <a:r>
              <a:rPr lang="en-GB" sz="2800" dirty="0" smtClean="0"/>
              <a:t>2</a:t>
            </a:r>
            <a:r>
              <a:rPr lang="en-GB" sz="2800" baseline="30000" dirty="0" smtClean="0"/>
              <a:t>nd</a:t>
            </a:r>
            <a:r>
              <a:rPr lang="en-GB" sz="2800" dirty="0" smtClean="0"/>
              <a:t> international consensus guidelines for advanced breast cancer (ABC2)</a:t>
            </a:r>
            <a:endParaRPr lang="en-GB" sz="2800" dirty="0"/>
          </a:p>
        </p:txBody>
      </p:sp>
      <p:sp>
        <p:nvSpPr>
          <p:cNvPr id="7" name="Text Placeholder 39"/>
          <p:cNvSpPr txBox="1">
            <a:spLocks/>
          </p:cNvSpPr>
          <p:nvPr/>
        </p:nvSpPr>
        <p:spPr>
          <a:xfrm>
            <a:off x="5957124" y="6324538"/>
            <a:ext cx="3134458" cy="445279"/>
          </a:xfrm>
          <a:prstGeom prst="rect">
            <a:avLst/>
          </a:prstGeom>
        </p:spPr>
        <p:txBody>
          <a:bodyPr anchor="b"/>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endParaRPr lang="en-GB" sz="750" dirty="0" smtClean="0">
              <a:solidFill>
                <a:srgbClr val="5C5E60"/>
              </a:solidFill>
            </a:endParaRPr>
          </a:p>
          <a:p>
            <a:pPr marL="0" indent="0" algn="r">
              <a:spcBef>
                <a:spcPts val="0"/>
              </a:spcBef>
              <a:buFontTx/>
              <a:buNone/>
            </a:pPr>
            <a:r>
              <a:rPr lang="en-GB" sz="600" dirty="0">
                <a:solidFill>
                  <a:srgbClr val="5C5E60"/>
                </a:solidFill>
              </a:rPr>
              <a:t>AI, aromatase </a:t>
            </a:r>
            <a:r>
              <a:rPr lang="en-GB" sz="600" dirty="0" smtClean="0">
                <a:solidFill>
                  <a:srgbClr val="5C5E60"/>
                </a:solidFill>
              </a:rPr>
              <a:t>inhibitor</a:t>
            </a:r>
          </a:p>
          <a:p>
            <a:pPr marL="0" indent="0" algn="r">
              <a:spcBef>
                <a:spcPts val="0"/>
              </a:spcBef>
              <a:buFontTx/>
              <a:buNone/>
            </a:pPr>
            <a:r>
              <a:rPr lang="cs-CZ" sz="600" dirty="0" smtClean="0">
                <a:solidFill>
                  <a:srgbClr val="5C5E60"/>
                </a:solidFill>
              </a:rPr>
              <a:t>1. </a:t>
            </a:r>
            <a:r>
              <a:rPr lang="en-GB" sz="600" dirty="0" smtClean="0">
                <a:solidFill>
                  <a:srgbClr val="5C5E60"/>
                </a:solidFill>
              </a:rPr>
              <a:t>Cardoso </a:t>
            </a:r>
            <a:r>
              <a:rPr lang="en-GB" sz="600" dirty="0">
                <a:solidFill>
                  <a:srgbClr val="5C5E60"/>
                </a:solidFill>
              </a:rPr>
              <a:t>F, et al. </a:t>
            </a:r>
            <a:r>
              <a:rPr lang="en-GB" sz="600" i="1" dirty="0">
                <a:solidFill>
                  <a:srgbClr val="5C5E60"/>
                </a:solidFill>
              </a:rPr>
              <a:t>The Breast </a:t>
            </a:r>
            <a:r>
              <a:rPr lang="en-GB" sz="600" dirty="0" smtClean="0">
                <a:solidFill>
                  <a:srgbClr val="5C5E60"/>
                </a:solidFill>
              </a:rPr>
              <a:t>2014;23:489–502</a:t>
            </a:r>
            <a:r>
              <a:rPr lang="en-GB" sz="750" dirty="0">
                <a:solidFill>
                  <a:srgbClr val="5C5E60"/>
                </a:solidFill>
              </a:rPr>
              <a:t>.</a:t>
            </a:r>
          </a:p>
        </p:txBody>
      </p:sp>
      <p:grpSp>
        <p:nvGrpSpPr>
          <p:cNvPr id="15" name="Group 14"/>
          <p:cNvGrpSpPr/>
          <p:nvPr/>
        </p:nvGrpSpPr>
        <p:grpSpPr>
          <a:xfrm>
            <a:off x="1680939" y="1631770"/>
            <a:ext cx="5954302" cy="4402380"/>
            <a:chOff x="1566638" y="1004798"/>
            <a:chExt cx="6318295" cy="3601036"/>
          </a:xfrm>
        </p:grpSpPr>
        <p:sp>
          <p:nvSpPr>
            <p:cNvPr id="22" name="Ovale 3"/>
            <p:cNvSpPr>
              <a:spLocks noChangeArrowheads="1"/>
            </p:cNvSpPr>
            <p:nvPr/>
          </p:nvSpPr>
          <p:spPr bwMode="auto">
            <a:xfrm>
              <a:off x="3802500" y="1004798"/>
              <a:ext cx="1539000" cy="756000"/>
            </a:xfrm>
            <a:prstGeom prst="roundRect">
              <a:avLst/>
            </a:prstGeom>
            <a:solidFill>
              <a:srgbClr val="300089"/>
            </a:solidFill>
            <a:ln w="28575" algn="ctr">
              <a:noFill/>
              <a:round/>
              <a:headEnd/>
              <a:tailEnd/>
            </a:ln>
            <a:effectLst>
              <a:outerShdw blurRad="40005" dist="22860" dir="5400000" algn="ctr" rotWithShape="0">
                <a:srgbClr val="000000">
                  <a:alpha val="35000"/>
                </a:srgbClr>
              </a:outerShdw>
            </a:effectLst>
            <a:scene3d>
              <a:camera prst="orthographicFront"/>
              <a:lightRig rig="threePt" dir="t"/>
            </a:scene3d>
            <a:sp3d>
              <a:bevelT w="63500" h="25400"/>
            </a:sp3d>
          </p:spPr>
          <p:txBody>
            <a:bodyPr anchor="ctr" anchorCtr="0"/>
            <a:lstStyle/>
            <a:p>
              <a:pPr algn="ctr" eaLnBrk="0" hangingPunct="0">
                <a:defRPr/>
              </a:pPr>
              <a:r>
                <a:rPr lang="it-IT" sz="1000" kern="0" dirty="0">
                  <a:solidFill>
                    <a:srgbClr val="FFFFFF"/>
                  </a:solidFill>
                  <a:cs typeface="Arial" panose="020B0604020202020204" pitchFamily="34" charset="0"/>
                </a:rPr>
                <a:t>ER+/</a:t>
              </a:r>
              <a:r>
                <a:rPr lang="it-IT" sz="1000" kern="0" dirty="0" smtClean="0">
                  <a:solidFill>
                    <a:srgbClr val="FFFFFF"/>
                  </a:solidFill>
                  <a:cs typeface="Arial" panose="020B0604020202020204" pitchFamily="34" charset="0"/>
                </a:rPr>
                <a:t>HER2– </a:t>
              </a:r>
              <a:r>
                <a:rPr lang="sk-SK" sz="1000" kern="0" dirty="0" smtClean="0">
                  <a:solidFill>
                    <a:srgbClr val="FFFFFF"/>
                  </a:solidFill>
                  <a:cs typeface="Arial" panose="020B0604020202020204" pitchFamily="34" charset="0"/>
                </a:rPr>
                <a:t>metastatický </a:t>
              </a:r>
              <a:r>
                <a:rPr lang="sk-SK" sz="1000" kern="0" dirty="0" err="1" smtClean="0">
                  <a:solidFill>
                    <a:srgbClr val="FFFFFF"/>
                  </a:solidFill>
                  <a:cs typeface="Arial" panose="020B0604020202020204" pitchFamily="34" charset="0"/>
                </a:rPr>
                <a:t>karcinom</a:t>
              </a:r>
              <a:r>
                <a:rPr lang="sk-SK" sz="1000" kern="0" dirty="0" smtClean="0">
                  <a:solidFill>
                    <a:srgbClr val="FFFFFF"/>
                  </a:solidFill>
                  <a:cs typeface="Arial" panose="020B0604020202020204" pitchFamily="34" charset="0"/>
                </a:rPr>
                <a:t> prsu</a:t>
              </a:r>
              <a:endParaRPr lang="it-IT" sz="1000" kern="0" dirty="0">
                <a:solidFill>
                  <a:srgbClr val="FFFFFF"/>
                </a:solidFill>
                <a:cs typeface="Arial" panose="020B0604020202020204" pitchFamily="34" charset="0"/>
              </a:endParaRPr>
            </a:p>
          </p:txBody>
        </p:sp>
        <p:sp>
          <p:nvSpPr>
            <p:cNvPr id="23" name="Ovale 6"/>
            <p:cNvSpPr>
              <a:spLocks noChangeArrowheads="1"/>
            </p:cNvSpPr>
            <p:nvPr/>
          </p:nvSpPr>
          <p:spPr bwMode="auto">
            <a:xfrm>
              <a:off x="2656880" y="2409825"/>
              <a:ext cx="1539000" cy="756000"/>
            </a:xfrm>
            <a:prstGeom prst="roundRect">
              <a:avLst/>
            </a:prstGeom>
            <a:solidFill>
              <a:srgbClr val="138BCB"/>
            </a:solidFill>
            <a:ln w="9525" algn="ctr">
              <a:noFill/>
              <a:round/>
              <a:headEnd/>
              <a:tailEnd/>
            </a:ln>
            <a:effectLst>
              <a:outerShdw blurRad="40005" dist="22860" dir="5400000" algn="ctr" rotWithShape="0">
                <a:srgbClr val="000000">
                  <a:alpha val="35000"/>
                </a:srgbClr>
              </a:outerShdw>
            </a:effectLst>
            <a:scene3d>
              <a:camera prst="orthographicFront"/>
              <a:lightRig rig="threePt" dir="t"/>
            </a:scene3d>
            <a:sp3d>
              <a:bevelT w="63500" h="25400"/>
            </a:sp3d>
          </p:spPr>
          <p:txBody>
            <a:bodyPr anchor="ctr" anchorCtr="0"/>
            <a:lstStyle/>
            <a:p>
              <a:pPr algn="ctr" eaLnBrk="0" hangingPunct="0">
                <a:defRPr/>
              </a:pPr>
              <a:r>
                <a:rPr lang="cs-CZ" sz="1000" kern="0" dirty="0" smtClean="0">
                  <a:solidFill>
                    <a:srgbClr val="FFFFFF"/>
                  </a:solidFill>
                  <a:cs typeface="Arial" panose="020B0604020202020204" pitchFamily="34" charset="0"/>
                </a:rPr>
                <a:t>Viscerální postižení </a:t>
              </a:r>
            </a:p>
            <a:p>
              <a:pPr algn="ctr" eaLnBrk="0" hangingPunct="0">
                <a:defRPr/>
              </a:pPr>
              <a:r>
                <a:rPr lang="cs-CZ" sz="1000" kern="0" dirty="0" smtClean="0">
                  <a:solidFill>
                    <a:srgbClr val="FFFFFF"/>
                  </a:solidFill>
                  <a:cs typeface="Arial" panose="020B0604020202020204" pitchFamily="34" charset="0"/>
                </a:rPr>
                <a:t>(ale ne viscerální krize)</a:t>
              </a:r>
              <a:endParaRPr lang="cs-CZ" sz="1000" kern="0" dirty="0">
                <a:solidFill>
                  <a:srgbClr val="FFFFFF"/>
                </a:solidFill>
                <a:cs typeface="Arial" panose="020B0604020202020204" pitchFamily="34" charset="0"/>
              </a:endParaRPr>
            </a:p>
          </p:txBody>
        </p:sp>
        <p:sp>
          <p:nvSpPr>
            <p:cNvPr id="24" name="Ovale 7"/>
            <p:cNvSpPr>
              <a:spLocks noChangeArrowheads="1"/>
            </p:cNvSpPr>
            <p:nvPr/>
          </p:nvSpPr>
          <p:spPr bwMode="auto">
            <a:xfrm>
              <a:off x="5341500" y="1939037"/>
              <a:ext cx="1539000" cy="756000"/>
            </a:xfrm>
            <a:prstGeom prst="roundRect">
              <a:avLst/>
            </a:prstGeom>
            <a:solidFill>
              <a:srgbClr val="7FBB25"/>
            </a:solidFill>
            <a:ln w="9525" algn="ctr">
              <a:noFill/>
              <a:round/>
              <a:headEnd/>
              <a:tailEnd/>
            </a:ln>
            <a:effectLst>
              <a:outerShdw blurRad="40005" dist="22860" dir="5400000" algn="ctr" rotWithShape="0">
                <a:srgbClr val="000000">
                  <a:alpha val="35000"/>
                </a:srgbClr>
              </a:outerShdw>
            </a:effectLst>
            <a:scene3d>
              <a:camera prst="orthographicFront"/>
              <a:lightRig rig="threePt" dir="t"/>
            </a:scene3d>
            <a:sp3d>
              <a:bevelT w="63500" h="25400"/>
            </a:sp3d>
          </p:spPr>
          <p:txBody>
            <a:bodyPr anchor="ctr" anchorCtr="0"/>
            <a:lstStyle/>
            <a:p>
              <a:pPr algn="ctr" eaLnBrk="0" hangingPunct="0">
                <a:defRPr/>
              </a:pPr>
              <a:r>
                <a:rPr lang="cs-CZ" sz="1000" kern="0" dirty="0" smtClean="0">
                  <a:solidFill>
                    <a:srgbClr val="5C5E60">
                      <a:lumMod val="50000"/>
                    </a:srgbClr>
                  </a:solidFill>
                  <a:cs typeface="Arial" panose="020B0604020202020204" pitchFamily="34" charset="0"/>
                </a:rPr>
                <a:t>Důkaz, nebo obava z hormonální rezistence</a:t>
              </a:r>
              <a:endParaRPr lang="cs-CZ" sz="1800" kern="0" dirty="0">
                <a:solidFill>
                  <a:srgbClr val="5C5E60">
                    <a:lumMod val="50000"/>
                  </a:srgbClr>
                </a:solidFill>
                <a:cs typeface="Arial" panose="020B0604020202020204" pitchFamily="34" charset="0"/>
              </a:endParaRPr>
            </a:p>
          </p:txBody>
        </p:sp>
        <p:sp>
          <p:nvSpPr>
            <p:cNvPr id="26" name="Rettangolo 9"/>
            <p:cNvSpPr>
              <a:spLocks noChangeArrowheads="1"/>
            </p:cNvSpPr>
            <p:nvPr/>
          </p:nvSpPr>
          <p:spPr bwMode="auto">
            <a:xfrm>
              <a:off x="5341501" y="2932569"/>
              <a:ext cx="1539000" cy="756000"/>
            </a:xfrm>
            <a:prstGeom prst="roundRect">
              <a:avLst/>
            </a:prstGeom>
            <a:solidFill>
              <a:srgbClr val="7FBB25"/>
            </a:solidFill>
            <a:ln w="9525" algn="ctr">
              <a:noFill/>
              <a:round/>
              <a:headEnd/>
              <a:tailEnd/>
            </a:ln>
            <a:effectLst>
              <a:outerShdw blurRad="40005" dist="22860" dir="5400000" algn="ctr" rotWithShape="0">
                <a:srgbClr val="000000">
                  <a:alpha val="35000"/>
                </a:srgbClr>
              </a:outerShdw>
            </a:effectLst>
            <a:scene3d>
              <a:camera prst="orthographicFront"/>
              <a:lightRig rig="threePt" dir="t"/>
            </a:scene3d>
            <a:sp3d>
              <a:bevelT w="63500" h="25400"/>
            </a:sp3d>
          </p:spPr>
          <p:txBody>
            <a:bodyPr anchor="ctr" anchorCtr="0"/>
            <a:lstStyle/>
            <a:p>
              <a:pPr algn="ctr" eaLnBrk="0" hangingPunct="0">
                <a:defRPr/>
              </a:pPr>
              <a:r>
                <a:rPr lang="cs-CZ" sz="1000" kern="0" dirty="0" smtClean="0">
                  <a:solidFill>
                    <a:srgbClr val="5C5E60">
                      <a:lumMod val="50000"/>
                    </a:srgbClr>
                  </a:solidFill>
                  <a:cs typeface="Arial" panose="020B0604020202020204" pitchFamily="34" charset="0"/>
                </a:rPr>
                <a:t>Potřeba rychlé léčebné odpovědi</a:t>
              </a:r>
              <a:endParaRPr lang="cs-CZ" sz="1000" kern="0" dirty="0">
                <a:solidFill>
                  <a:srgbClr val="5C5E60">
                    <a:lumMod val="50000"/>
                  </a:srgbClr>
                </a:solidFill>
                <a:cs typeface="Arial" panose="020B0604020202020204" pitchFamily="34" charset="0"/>
              </a:endParaRPr>
            </a:p>
          </p:txBody>
        </p:sp>
        <p:sp>
          <p:nvSpPr>
            <p:cNvPr id="27" name="Rettangolo 10"/>
            <p:cNvSpPr>
              <a:spLocks noChangeArrowheads="1"/>
            </p:cNvSpPr>
            <p:nvPr/>
          </p:nvSpPr>
          <p:spPr bwMode="auto">
            <a:xfrm>
              <a:off x="1566638" y="3849834"/>
              <a:ext cx="1539000" cy="756000"/>
            </a:xfrm>
            <a:prstGeom prst="roundRect">
              <a:avLst/>
            </a:prstGeom>
            <a:solidFill>
              <a:srgbClr val="138BCB"/>
            </a:solidFill>
            <a:ln w="9525" algn="ctr">
              <a:noFill/>
              <a:round/>
              <a:headEnd/>
              <a:tailEnd/>
            </a:ln>
            <a:effectLst>
              <a:outerShdw blurRad="40005" dist="22860" dir="5400000" algn="ctr" rotWithShape="0">
                <a:srgbClr val="000000">
                  <a:alpha val="35000"/>
                </a:srgbClr>
              </a:outerShdw>
            </a:effectLst>
            <a:scene3d>
              <a:camera prst="orthographicFront"/>
              <a:lightRig rig="threePt" dir="t"/>
            </a:scene3d>
            <a:sp3d>
              <a:bevelT w="63500" h="25400"/>
            </a:sp3d>
          </p:spPr>
          <p:txBody>
            <a:bodyPr anchor="ctr" anchorCtr="0"/>
            <a:lstStyle/>
            <a:p>
              <a:pPr algn="ctr" eaLnBrk="0" hangingPunct="0">
                <a:defRPr/>
              </a:pPr>
              <a:r>
                <a:rPr lang="sk-SK" sz="1000" kern="0" dirty="0" smtClean="0">
                  <a:solidFill>
                    <a:srgbClr val="FFFFFF"/>
                  </a:solidFill>
                  <a:cs typeface="Arial" panose="020B0604020202020204" pitchFamily="34" charset="0"/>
                </a:rPr>
                <a:t>HORMONÁLNÍ LÉČBA</a:t>
              </a:r>
              <a:endParaRPr lang="it-IT" sz="1000" kern="0" dirty="0">
                <a:solidFill>
                  <a:srgbClr val="FFFFFF"/>
                </a:solidFill>
                <a:cs typeface="Arial" panose="020B0604020202020204" pitchFamily="34" charset="0"/>
              </a:endParaRPr>
            </a:p>
          </p:txBody>
        </p:sp>
        <p:sp>
          <p:nvSpPr>
            <p:cNvPr id="28" name="Rettangolo 11"/>
            <p:cNvSpPr>
              <a:spLocks noChangeArrowheads="1"/>
            </p:cNvSpPr>
            <p:nvPr/>
          </p:nvSpPr>
          <p:spPr bwMode="auto">
            <a:xfrm>
              <a:off x="6345933" y="3849834"/>
              <a:ext cx="1539000" cy="756000"/>
            </a:xfrm>
            <a:prstGeom prst="roundRect">
              <a:avLst/>
            </a:prstGeom>
            <a:solidFill>
              <a:srgbClr val="7FBB25"/>
            </a:solidFill>
            <a:ln w="9525" algn="ctr">
              <a:noFill/>
              <a:round/>
              <a:headEnd/>
              <a:tailEnd/>
            </a:ln>
            <a:effectLst>
              <a:outerShdw blurRad="40005" dist="22860" dir="5400000" algn="ctr" rotWithShape="0">
                <a:srgbClr val="000000">
                  <a:alpha val="35000"/>
                </a:srgbClr>
              </a:outerShdw>
            </a:effectLst>
            <a:scene3d>
              <a:camera prst="orthographicFront"/>
              <a:lightRig rig="threePt" dir="t"/>
            </a:scene3d>
            <a:sp3d>
              <a:bevelT w="63500" h="25400"/>
            </a:sp3d>
          </p:spPr>
          <p:txBody>
            <a:bodyPr anchor="ctr" anchorCtr="0"/>
            <a:lstStyle/>
            <a:p>
              <a:pPr algn="ctr" eaLnBrk="0" hangingPunct="0">
                <a:defRPr/>
              </a:pPr>
              <a:r>
                <a:rPr lang="sk-SK" sz="1000" kern="0" dirty="0" smtClean="0">
                  <a:solidFill>
                    <a:srgbClr val="5C5E60">
                      <a:lumMod val="50000"/>
                    </a:srgbClr>
                  </a:solidFill>
                  <a:cs typeface="Arial" panose="020B0604020202020204" pitchFamily="34" charset="0"/>
                </a:rPr>
                <a:t>CHEMOTERAPIE</a:t>
              </a:r>
              <a:endParaRPr lang="it-IT" sz="1000" kern="0" dirty="0">
                <a:solidFill>
                  <a:srgbClr val="5C5E60">
                    <a:lumMod val="50000"/>
                  </a:srgbClr>
                </a:solidFill>
                <a:cs typeface="Arial" panose="020B0604020202020204" pitchFamily="34" charset="0"/>
              </a:endParaRPr>
            </a:p>
          </p:txBody>
        </p:sp>
        <p:cxnSp>
          <p:nvCxnSpPr>
            <p:cNvPr id="29" name="Elbow Connector 28"/>
            <p:cNvCxnSpPr>
              <a:stCxn id="22" idx="2"/>
              <a:endCxn id="23" idx="3"/>
            </p:cNvCxnSpPr>
            <p:nvPr/>
          </p:nvCxnSpPr>
          <p:spPr>
            <a:xfrm rot="5400000">
              <a:off x="3870427" y="2086251"/>
              <a:ext cx="1027027" cy="376121"/>
            </a:xfrm>
            <a:prstGeom prst="bentConnector2">
              <a:avLst/>
            </a:prstGeom>
            <a:noFill/>
            <a:ln w="28575" cap="flat" cmpd="sng" algn="ctr">
              <a:solidFill>
                <a:srgbClr val="5C5E60"/>
              </a:solidFill>
              <a:prstDash val="solid"/>
              <a:tailEnd type="triangle"/>
            </a:ln>
            <a:effectLst/>
          </p:spPr>
        </p:cxnSp>
        <p:cxnSp>
          <p:nvCxnSpPr>
            <p:cNvPr id="30" name="Elbow Connector 29"/>
            <p:cNvCxnSpPr>
              <a:stCxn id="22" idx="2"/>
              <a:endCxn id="24" idx="1"/>
            </p:cNvCxnSpPr>
            <p:nvPr/>
          </p:nvCxnSpPr>
          <p:spPr>
            <a:xfrm rot="16200000" flipH="1">
              <a:off x="4678631" y="1654168"/>
              <a:ext cx="556239" cy="769500"/>
            </a:xfrm>
            <a:prstGeom prst="bentConnector2">
              <a:avLst/>
            </a:prstGeom>
            <a:noFill/>
            <a:ln w="28575" cap="flat" cmpd="sng" algn="ctr">
              <a:solidFill>
                <a:srgbClr val="5C5E60"/>
              </a:solidFill>
              <a:prstDash val="solid"/>
              <a:tailEnd type="triangle"/>
            </a:ln>
            <a:effectLst/>
          </p:spPr>
        </p:cxnSp>
        <p:cxnSp>
          <p:nvCxnSpPr>
            <p:cNvPr id="31" name="Elbow Connector 30"/>
            <p:cNvCxnSpPr>
              <a:stCxn id="22" idx="2"/>
              <a:endCxn id="26" idx="1"/>
            </p:cNvCxnSpPr>
            <p:nvPr/>
          </p:nvCxnSpPr>
          <p:spPr>
            <a:xfrm rot="16200000" flipH="1">
              <a:off x="4181865" y="2150933"/>
              <a:ext cx="1549771" cy="769501"/>
            </a:xfrm>
            <a:prstGeom prst="bentConnector2">
              <a:avLst/>
            </a:prstGeom>
            <a:noFill/>
            <a:ln w="28575" cap="flat" cmpd="sng" algn="ctr">
              <a:solidFill>
                <a:srgbClr val="5C5E60"/>
              </a:solidFill>
              <a:prstDash val="solid"/>
              <a:tailEnd type="triangle"/>
            </a:ln>
            <a:effectLst/>
          </p:spPr>
        </p:cxnSp>
        <p:cxnSp>
          <p:nvCxnSpPr>
            <p:cNvPr id="32" name="Elbow Connector 31"/>
            <p:cNvCxnSpPr>
              <a:stCxn id="24" idx="3"/>
              <a:endCxn id="28" idx="0"/>
            </p:cNvCxnSpPr>
            <p:nvPr/>
          </p:nvCxnSpPr>
          <p:spPr>
            <a:xfrm>
              <a:off x="6880500" y="2317038"/>
              <a:ext cx="234933" cy="1532797"/>
            </a:xfrm>
            <a:prstGeom prst="bentConnector2">
              <a:avLst/>
            </a:prstGeom>
            <a:noFill/>
            <a:ln w="28575" cap="flat" cmpd="sng" algn="ctr">
              <a:solidFill>
                <a:srgbClr val="5C5E60"/>
              </a:solidFill>
              <a:prstDash val="solid"/>
              <a:tailEnd type="triangle"/>
            </a:ln>
            <a:effectLst/>
          </p:spPr>
        </p:cxnSp>
        <p:cxnSp>
          <p:nvCxnSpPr>
            <p:cNvPr id="34" name="Elbow Connector 33"/>
            <p:cNvCxnSpPr>
              <a:stCxn id="22" idx="2"/>
              <a:endCxn id="27" idx="0"/>
            </p:cNvCxnSpPr>
            <p:nvPr/>
          </p:nvCxnSpPr>
          <p:spPr>
            <a:xfrm rot="5400000">
              <a:off x="2409552" y="1687386"/>
              <a:ext cx="2089036" cy="2235862"/>
            </a:xfrm>
            <a:prstGeom prst="bentConnector3">
              <a:avLst>
                <a:gd name="adj1" fmla="val 3282"/>
              </a:avLst>
            </a:prstGeom>
            <a:noFill/>
            <a:ln w="63500" cap="flat" cmpd="sng" algn="ctr">
              <a:solidFill>
                <a:srgbClr val="5C5E60"/>
              </a:solidFill>
              <a:prstDash val="solid"/>
              <a:tailEnd type="triangle"/>
            </a:ln>
            <a:effectLst/>
          </p:spPr>
        </p:cxnSp>
        <p:cxnSp>
          <p:nvCxnSpPr>
            <p:cNvPr id="43" name="Elbow Connector 42"/>
            <p:cNvCxnSpPr>
              <a:stCxn id="23" idx="2"/>
              <a:endCxn id="27" idx="0"/>
            </p:cNvCxnSpPr>
            <p:nvPr/>
          </p:nvCxnSpPr>
          <p:spPr>
            <a:xfrm rot="5400000">
              <a:off x="2539255" y="2962710"/>
              <a:ext cx="684009" cy="1090241"/>
            </a:xfrm>
            <a:prstGeom prst="bentConnector3">
              <a:avLst>
                <a:gd name="adj1" fmla="val 50000"/>
              </a:avLst>
            </a:prstGeom>
            <a:noFill/>
            <a:ln w="28575" cap="flat" cmpd="sng" algn="ctr">
              <a:solidFill>
                <a:srgbClr val="5C5E60"/>
              </a:solidFill>
              <a:prstDash val="solid"/>
              <a:tailEnd type="triangle"/>
            </a:ln>
            <a:effectLst/>
          </p:spPr>
        </p:cxnSp>
        <p:cxnSp>
          <p:nvCxnSpPr>
            <p:cNvPr id="52" name="Elbow Connector 51"/>
            <p:cNvCxnSpPr>
              <a:stCxn id="26" idx="3"/>
              <a:endCxn id="28" idx="0"/>
            </p:cNvCxnSpPr>
            <p:nvPr/>
          </p:nvCxnSpPr>
          <p:spPr>
            <a:xfrm>
              <a:off x="6880501" y="3310569"/>
              <a:ext cx="234932" cy="539265"/>
            </a:xfrm>
            <a:prstGeom prst="bentConnector2">
              <a:avLst/>
            </a:prstGeom>
            <a:noFill/>
            <a:ln w="28575" cap="flat" cmpd="sng" algn="ctr">
              <a:solidFill>
                <a:srgbClr val="5C5E60"/>
              </a:solidFill>
              <a:prstDash val="solid"/>
              <a:tailEnd type="triangle"/>
            </a:ln>
            <a:effectLst/>
          </p:spPr>
        </p:cxnSp>
        <p:sp>
          <p:nvSpPr>
            <p:cNvPr id="55" name="TextBox 54"/>
            <p:cNvSpPr txBox="1"/>
            <p:nvPr/>
          </p:nvSpPr>
          <p:spPr>
            <a:xfrm>
              <a:off x="2315936" y="1555333"/>
              <a:ext cx="1357735" cy="198256"/>
            </a:xfrm>
            <a:prstGeom prst="rect">
              <a:avLst/>
            </a:prstGeom>
            <a:noFill/>
          </p:spPr>
          <p:txBody>
            <a:bodyPr wrap="none" rtlCol="0">
              <a:spAutoFit/>
            </a:bodyPr>
            <a:lstStyle/>
            <a:p>
              <a:pPr fontAlgn="base">
                <a:spcBef>
                  <a:spcPct val="0"/>
                </a:spcBef>
                <a:spcAft>
                  <a:spcPct val="0"/>
                </a:spcAft>
              </a:pPr>
              <a:r>
                <a:rPr lang="cs-CZ" sz="975" b="1" dirty="0" smtClean="0">
                  <a:solidFill>
                    <a:srgbClr val="000000"/>
                  </a:solidFill>
                </a:rPr>
                <a:t>Preferovaná volba</a:t>
              </a:r>
              <a:endParaRPr lang="cs-CZ" sz="975" b="1" dirty="0">
                <a:solidFill>
                  <a:srgbClr val="000000"/>
                </a:solidFill>
              </a:endParaRPr>
            </a:p>
          </p:txBody>
        </p:sp>
        <p:sp>
          <p:nvSpPr>
            <p:cNvPr id="56" name="Rettangolo 10"/>
            <p:cNvSpPr>
              <a:spLocks noChangeArrowheads="1"/>
            </p:cNvSpPr>
            <p:nvPr/>
          </p:nvSpPr>
          <p:spPr bwMode="auto">
            <a:xfrm>
              <a:off x="3279853" y="3824783"/>
              <a:ext cx="2653548" cy="770530"/>
            </a:xfrm>
            <a:prstGeom prst="roundRect">
              <a:avLst/>
            </a:prstGeom>
            <a:solidFill>
              <a:srgbClr val="138BCB"/>
            </a:solidFill>
            <a:ln w="9525" algn="ctr">
              <a:noFill/>
              <a:round/>
              <a:headEnd/>
              <a:tailEnd/>
            </a:ln>
            <a:effectLst>
              <a:outerShdw blurRad="40005" dist="22860" dir="5400000" algn="ctr" rotWithShape="0">
                <a:srgbClr val="000000">
                  <a:alpha val="35000"/>
                </a:srgbClr>
              </a:outerShdw>
            </a:effectLst>
            <a:scene3d>
              <a:camera prst="orthographicFront"/>
              <a:lightRig rig="threePt" dir="t"/>
            </a:scene3d>
            <a:sp3d>
              <a:bevelT w="63500" h="25400"/>
            </a:sp3d>
          </p:spPr>
          <p:txBody>
            <a:bodyPr anchor="ctr" anchorCtr="0"/>
            <a:lstStyle/>
            <a:p>
              <a:pPr eaLnBrk="0" hangingPunct="0">
                <a:defRPr/>
              </a:pPr>
              <a:r>
                <a:rPr lang="cs-CZ" sz="1000" kern="0" dirty="0" smtClean="0">
                  <a:solidFill>
                    <a:srgbClr val="FFFFFF"/>
                  </a:solidFill>
                  <a:cs typeface="Arial" panose="020B0604020202020204" pitchFamily="34" charset="0"/>
                </a:rPr>
                <a:t>AI nebo tamoxifen u postmenopauzálních žen (1A)</a:t>
              </a:r>
            </a:p>
            <a:p>
              <a:pPr eaLnBrk="0" hangingPunct="0">
                <a:defRPr/>
              </a:pPr>
              <a:r>
                <a:rPr lang="cs-CZ" sz="1000" kern="0" dirty="0" err="1" smtClean="0">
                  <a:solidFill>
                    <a:srgbClr val="FFFFFF"/>
                  </a:solidFill>
                  <a:cs typeface="Arial" panose="020B0604020202020204" pitchFamily="34" charset="0"/>
                </a:rPr>
                <a:t>High</a:t>
              </a:r>
              <a:r>
                <a:rPr lang="cs-CZ" sz="1000" kern="0" dirty="0" smtClean="0">
                  <a:solidFill>
                    <a:srgbClr val="FFFFFF"/>
                  </a:solidFill>
                  <a:cs typeface="Arial" panose="020B0604020202020204" pitchFamily="34" charset="0"/>
                </a:rPr>
                <a:t>-dose </a:t>
              </a:r>
              <a:r>
                <a:rPr lang="cs-CZ" sz="1000" kern="0" dirty="0" err="1" smtClean="0">
                  <a:solidFill>
                    <a:srgbClr val="FFFFFF"/>
                  </a:solidFill>
                  <a:cs typeface="Arial" panose="020B0604020202020204" pitchFamily="34" charset="0"/>
                </a:rPr>
                <a:t>fulvestrant</a:t>
              </a:r>
              <a:r>
                <a:rPr lang="cs-CZ" sz="1000" kern="0" dirty="0" smtClean="0">
                  <a:solidFill>
                    <a:srgbClr val="FFFFFF"/>
                  </a:solidFill>
                  <a:cs typeface="Arial" panose="020B0604020202020204" pitchFamily="34" charset="0"/>
                </a:rPr>
                <a:t>  (1B)</a:t>
              </a:r>
            </a:p>
            <a:p>
              <a:pPr eaLnBrk="0" hangingPunct="0">
                <a:defRPr/>
              </a:pPr>
              <a:r>
                <a:rPr lang="cs-CZ" sz="1000" dirty="0" smtClean="0">
                  <a:solidFill>
                    <a:srgbClr val="FFFFFF"/>
                  </a:solidFill>
                </a:rPr>
                <a:t>Přidaní  </a:t>
              </a:r>
              <a:r>
                <a:rPr lang="cs-CZ" sz="1000" dirty="0" err="1" smtClean="0">
                  <a:solidFill>
                    <a:srgbClr val="FFFFFF"/>
                  </a:solidFill>
                </a:rPr>
                <a:t>everolimu</a:t>
              </a:r>
              <a:r>
                <a:rPr lang="cs-CZ" sz="1000" dirty="0" smtClean="0">
                  <a:solidFill>
                    <a:srgbClr val="FFFFFF"/>
                  </a:solidFill>
                </a:rPr>
                <a:t> k AI  je  možné u některých žen (1B)</a:t>
              </a:r>
              <a:endParaRPr lang="cs-CZ" sz="1000" kern="0" dirty="0">
                <a:solidFill>
                  <a:srgbClr val="FFFFFF"/>
                </a:solidFill>
                <a:cs typeface="Arial" panose="020B0604020202020204" pitchFamily="34" charset="0"/>
              </a:endParaRPr>
            </a:p>
          </p:txBody>
        </p:sp>
        <p:cxnSp>
          <p:nvCxnSpPr>
            <p:cNvPr id="58" name="Straight Arrow Connector 57"/>
            <p:cNvCxnSpPr>
              <a:stCxn id="27" idx="3"/>
              <a:endCxn id="56" idx="1"/>
            </p:cNvCxnSpPr>
            <p:nvPr/>
          </p:nvCxnSpPr>
          <p:spPr bwMode="auto">
            <a:xfrm flipV="1">
              <a:off x="3105638" y="4210049"/>
              <a:ext cx="174215" cy="17785"/>
            </a:xfrm>
            <a:prstGeom prst="straightConnector1">
              <a:avLst/>
            </a:prstGeom>
            <a:noFill/>
            <a:ln w="28575" cap="flat" cmpd="sng" algn="ctr">
              <a:solidFill>
                <a:srgbClr val="5C5E6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837804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690" y="402159"/>
            <a:ext cx="6057900" cy="659606"/>
          </a:xfrm>
        </p:spPr>
        <p:txBody>
          <a:bodyPr/>
          <a:lstStyle/>
          <a:p>
            <a:r>
              <a:rPr lang="cs-CZ" sz="1500" dirty="0">
                <a:solidFill>
                  <a:srgbClr val="B5007C"/>
                </a:solidFill>
              </a:rPr>
              <a:t>V současné době je pacientky s MBC žijí déle a jsou schopny absolvovat život prodlužující léčbu ve vyšším počtu linií. </a:t>
            </a:r>
            <a:endParaRPr lang="en-US" sz="1500" baseline="30000" dirty="0">
              <a:solidFill>
                <a:srgbClr val="B5007C"/>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94434953"/>
              </p:ext>
            </p:extLst>
          </p:nvPr>
        </p:nvGraphicFramePr>
        <p:xfrm>
          <a:off x="1876927" y="1964938"/>
          <a:ext cx="4934663" cy="300171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979055" y="5216502"/>
            <a:ext cx="6234545" cy="515526"/>
          </a:xfrm>
          <a:prstGeom prst="rect">
            <a:avLst/>
          </a:prstGeom>
        </p:spPr>
        <p:txBody>
          <a:bodyPr wrap="square">
            <a:spAutoFit/>
          </a:bodyPr>
          <a:lstStyle/>
          <a:p>
            <a:pPr>
              <a:spcBef>
                <a:spcPts val="300"/>
              </a:spcBef>
              <a:defRPr/>
            </a:pPr>
            <a:r>
              <a:rPr lang="cs-CZ" sz="750" dirty="0">
                <a:solidFill>
                  <a:srgbClr val="000000"/>
                </a:solidFill>
              </a:rPr>
              <a:t>Výsledky retrospektivní studie u 590 pacientek s MBC  z </a:t>
            </a:r>
            <a:r>
              <a:rPr lang="en-US" sz="750" dirty="0" err="1">
                <a:solidFill>
                  <a:srgbClr val="000000"/>
                </a:solidFill>
              </a:rPr>
              <a:t>Enquete</a:t>
            </a:r>
            <a:r>
              <a:rPr lang="en-US" sz="750" dirty="0">
                <a:solidFill>
                  <a:srgbClr val="000000"/>
                </a:solidFill>
              </a:rPr>
              <a:t> Permanente </a:t>
            </a:r>
            <a:r>
              <a:rPr lang="en-US" sz="750" dirty="0" smtClean="0">
                <a:solidFill>
                  <a:srgbClr val="000000"/>
                </a:solidFill>
              </a:rPr>
              <a:t>Cancer </a:t>
            </a:r>
            <a:r>
              <a:rPr lang="en-US" sz="750" dirty="0">
                <a:solidFill>
                  <a:srgbClr val="000000"/>
                </a:solidFill>
              </a:rPr>
              <a:t>(</a:t>
            </a:r>
            <a:r>
              <a:rPr lang="en-US" sz="750" dirty="0" err="1">
                <a:solidFill>
                  <a:srgbClr val="000000"/>
                </a:solidFill>
              </a:rPr>
              <a:t>datab</a:t>
            </a:r>
            <a:r>
              <a:rPr lang="cs-CZ" sz="750" dirty="0" err="1">
                <a:solidFill>
                  <a:srgbClr val="000000"/>
                </a:solidFill>
              </a:rPr>
              <a:t>áze</a:t>
            </a:r>
            <a:r>
              <a:rPr lang="en-US" sz="750" dirty="0">
                <a:solidFill>
                  <a:srgbClr val="000000"/>
                </a:solidFill>
              </a:rPr>
              <a:t>  20 </a:t>
            </a:r>
            <a:r>
              <a:rPr lang="cs-CZ" sz="750" dirty="0">
                <a:solidFill>
                  <a:srgbClr val="000000"/>
                </a:solidFill>
              </a:rPr>
              <a:t>francouzských onkologických center</a:t>
            </a:r>
            <a:r>
              <a:rPr lang="en-US" sz="750" dirty="0" smtClean="0">
                <a:solidFill>
                  <a:srgbClr val="000000"/>
                </a:solidFill>
              </a:rPr>
              <a:t>).</a:t>
            </a:r>
            <a:endParaRPr lang="cs-CZ" sz="750" dirty="0" smtClean="0">
              <a:solidFill>
                <a:srgbClr val="000000"/>
              </a:solidFill>
            </a:endParaRPr>
          </a:p>
          <a:p>
            <a:pPr>
              <a:spcBef>
                <a:spcPts val="300"/>
              </a:spcBef>
              <a:defRPr/>
            </a:pPr>
            <a:r>
              <a:rPr lang="en-US" sz="750" dirty="0" smtClean="0">
                <a:solidFill>
                  <a:srgbClr val="000000"/>
                </a:solidFill>
              </a:rPr>
              <a:t> </a:t>
            </a:r>
            <a:r>
              <a:rPr lang="en-US" sz="750" dirty="0" err="1">
                <a:solidFill>
                  <a:srgbClr val="000000"/>
                </a:solidFill>
              </a:rPr>
              <a:t>Planchet</a:t>
            </a:r>
            <a:r>
              <a:rPr lang="en-US" sz="750" dirty="0">
                <a:solidFill>
                  <a:srgbClr val="000000"/>
                </a:solidFill>
              </a:rPr>
              <a:t> et al. </a:t>
            </a:r>
            <a:r>
              <a:rPr lang="en-US" sz="750" i="1" dirty="0">
                <a:solidFill>
                  <a:srgbClr val="000000"/>
                </a:solidFill>
              </a:rPr>
              <a:t>Breast</a:t>
            </a:r>
            <a:r>
              <a:rPr lang="en-US" sz="750" dirty="0">
                <a:solidFill>
                  <a:srgbClr val="000000"/>
                </a:solidFill>
              </a:rPr>
              <a:t>. 2011. </a:t>
            </a:r>
            <a:r>
              <a:rPr lang="en-US" sz="750" b="1" dirty="0">
                <a:solidFill>
                  <a:srgbClr val="000000"/>
                </a:solidFill>
              </a:rPr>
              <a:t>2</a:t>
            </a:r>
            <a:r>
              <a:rPr lang="en-US" sz="750" dirty="0">
                <a:solidFill>
                  <a:srgbClr val="000000"/>
                </a:solidFill>
              </a:rPr>
              <a:t>. </a:t>
            </a:r>
            <a:r>
              <a:rPr lang="en-US" sz="750" dirty="0" err="1">
                <a:solidFill>
                  <a:srgbClr val="000000"/>
                </a:solidFill>
              </a:rPr>
              <a:t>Dufresne</a:t>
            </a:r>
            <a:r>
              <a:rPr lang="en-US" sz="750" dirty="0">
                <a:solidFill>
                  <a:srgbClr val="000000"/>
                </a:solidFill>
              </a:rPr>
              <a:t> et al. </a:t>
            </a:r>
            <a:r>
              <a:rPr lang="en-US" sz="750" i="1" dirty="0">
                <a:solidFill>
                  <a:srgbClr val="000000"/>
                </a:solidFill>
              </a:rPr>
              <a:t>Breast Cancer Res Treat</a:t>
            </a:r>
            <a:r>
              <a:rPr lang="en-US" sz="750" dirty="0">
                <a:solidFill>
                  <a:srgbClr val="000000"/>
                </a:solidFill>
              </a:rPr>
              <a:t>. 2008.</a:t>
            </a:r>
          </a:p>
          <a:p>
            <a:pPr>
              <a:spcBef>
                <a:spcPts val="300"/>
              </a:spcBef>
              <a:defRPr/>
            </a:pPr>
            <a:endParaRPr lang="en-US" sz="750" dirty="0">
              <a:solidFill>
                <a:srgbClr val="000000"/>
              </a:solidFill>
            </a:endParaRPr>
          </a:p>
        </p:txBody>
      </p:sp>
      <p:sp>
        <p:nvSpPr>
          <p:cNvPr id="6" name="TextBox 5"/>
          <p:cNvSpPr txBox="1"/>
          <p:nvPr/>
        </p:nvSpPr>
        <p:spPr>
          <a:xfrm rot="16200000">
            <a:off x="1302545" y="3187465"/>
            <a:ext cx="998991" cy="207749"/>
          </a:xfrm>
          <a:prstGeom prst="rect">
            <a:avLst/>
          </a:prstGeom>
          <a:noFill/>
        </p:spPr>
        <p:txBody>
          <a:bodyPr wrap="none" rtlCol="0">
            <a:spAutoFit/>
          </a:bodyPr>
          <a:lstStyle/>
          <a:p>
            <a:r>
              <a:rPr lang="en-US" sz="750" dirty="0">
                <a:solidFill>
                  <a:srgbClr val="000000"/>
                </a:solidFill>
              </a:rPr>
              <a:t>MEDIAN OS (</a:t>
            </a:r>
            <a:r>
              <a:rPr lang="cs-CZ" sz="750" dirty="0">
                <a:solidFill>
                  <a:srgbClr val="000000"/>
                </a:solidFill>
              </a:rPr>
              <a:t>měsíce</a:t>
            </a:r>
            <a:r>
              <a:rPr lang="en-US" sz="750" dirty="0">
                <a:solidFill>
                  <a:srgbClr val="000000"/>
                </a:solidFill>
              </a:rPr>
              <a:t>)</a:t>
            </a:r>
          </a:p>
        </p:txBody>
      </p:sp>
      <p:sp>
        <p:nvSpPr>
          <p:cNvPr id="7" name="TextBox 6"/>
          <p:cNvSpPr txBox="1"/>
          <p:nvPr/>
        </p:nvSpPr>
        <p:spPr>
          <a:xfrm>
            <a:off x="2798259" y="4821508"/>
            <a:ext cx="1856598" cy="219291"/>
          </a:xfrm>
          <a:prstGeom prst="rect">
            <a:avLst/>
          </a:prstGeom>
          <a:noFill/>
        </p:spPr>
        <p:txBody>
          <a:bodyPr wrap="none" rtlCol="0">
            <a:spAutoFit/>
          </a:bodyPr>
          <a:lstStyle/>
          <a:p>
            <a:r>
              <a:rPr lang="cs-CZ" sz="825" b="1" dirty="0">
                <a:solidFill>
                  <a:srgbClr val="000000"/>
                </a:solidFill>
              </a:rPr>
              <a:t>Linie chemoterapie u pacientek s MBC</a:t>
            </a:r>
            <a:endParaRPr lang="en-US" sz="825" b="1" dirty="0">
              <a:solidFill>
                <a:srgbClr val="000000"/>
              </a:solidFill>
            </a:endParaRPr>
          </a:p>
        </p:txBody>
      </p:sp>
      <p:grpSp>
        <p:nvGrpSpPr>
          <p:cNvPr id="25" name="Group 24"/>
          <p:cNvGrpSpPr/>
          <p:nvPr/>
        </p:nvGrpSpPr>
        <p:grpSpPr>
          <a:xfrm>
            <a:off x="2601774" y="2547296"/>
            <a:ext cx="453970" cy="940256"/>
            <a:chOff x="1678334" y="2376167"/>
            <a:chExt cx="605293" cy="1253674"/>
          </a:xfrm>
        </p:grpSpPr>
        <p:sp>
          <p:nvSpPr>
            <p:cNvPr id="8" name="TextBox 7"/>
            <p:cNvSpPr txBox="1"/>
            <p:nvPr/>
          </p:nvSpPr>
          <p:spPr>
            <a:xfrm>
              <a:off x="1737110" y="3345061"/>
              <a:ext cx="487741" cy="284780"/>
            </a:xfrm>
            <a:prstGeom prst="rect">
              <a:avLst/>
            </a:prstGeom>
            <a:noFill/>
          </p:spPr>
          <p:txBody>
            <a:bodyPr wrap="none" rtlCol="0" anchor="ctr">
              <a:spAutoFit/>
            </a:bodyPr>
            <a:lstStyle/>
            <a:p>
              <a:pPr algn="ctr"/>
              <a:r>
                <a:rPr lang="en-US" sz="788" b="1" dirty="0">
                  <a:solidFill>
                    <a:srgbClr val="FFFFFF"/>
                  </a:solidFill>
                </a:rPr>
                <a:t>22.5</a:t>
              </a:r>
            </a:p>
          </p:txBody>
        </p:sp>
        <p:sp>
          <p:nvSpPr>
            <p:cNvPr id="9" name="TextBox 8"/>
            <p:cNvSpPr txBox="1"/>
            <p:nvPr/>
          </p:nvSpPr>
          <p:spPr>
            <a:xfrm>
              <a:off x="1737110" y="2863368"/>
              <a:ext cx="487741" cy="284780"/>
            </a:xfrm>
            <a:prstGeom prst="rect">
              <a:avLst/>
            </a:prstGeom>
            <a:noFill/>
          </p:spPr>
          <p:txBody>
            <a:bodyPr wrap="none" rtlCol="0" anchor="ctr">
              <a:spAutoFit/>
            </a:bodyPr>
            <a:lstStyle/>
            <a:p>
              <a:pPr algn="ctr"/>
              <a:r>
                <a:rPr lang="en-US" sz="788" b="1" dirty="0">
                  <a:solidFill>
                    <a:srgbClr val="FFFFFF"/>
                  </a:solidFill>
                </a:rPr>
                <a:t>28.7</a:t>
              </a:r>
            </a:p>
          </p:txBody>
        </p:sp>
        <p:sp>
          <p:nvSpPr>
            <p:cNvPr id="16" name="TextBox 15"/>
            <p:cNvSpPr txBox="1"/>
            <p:nvPr/>
          </p:nvSpPr>
          <p:spPr>
            <a:xfrm>
              <a:off x="1678334" y="2376167"/>
              <a:ext cx="605293" cy="507830"/>
            </a:xfrm>
            <a:prstGeom prst="rect">
              <a:avLst/>
            </a:prstGeom>
            <a:noFill/>
          </p:spPr>
          <p:txBody>
            <a:bodyPr wrap="none" rtlCol="0" anchor="ctr">
              <a:spAutoFit/>
            </a:bodyPr>
            <a:lstStyle/>
            <a:p>
              <a:pPr algn="ctr"/>
              <a:r>
                <a:rPr lang="en-US" sz="1200" b="1" dirty="0">
                  <a:solidFill>
                    <a:srgbClr val="000000"/>
                  </a:solidFill>
                </a:rPr>
                <a:t>28%</a:t>
              </a:r>
              <a:br>
                <a:rPr lang="en-US" sz="1200" b="1" dirty="0">
                  <a:solidFill>
                    <a:srgbClr val="000000"/>
                  </a:solidFill>
                </a:rPr>
              </a:br>
              <a:r>
                <a:rPr lang="cs-CZ" sz="675" b="1" dirty="0">
                  <a:solidFill>
                    <a:srgbClr val="000000"/>
                  </a:solidFill>
                </a:rPr>
                <a:t>zvýšení</a:t>
              </a:r>
              <a:endParaRPr lang="en-US" sz="1200" b="1" dirty="0">
                <a:solidFill>
                  <a:srgbClr val="000000"/>
                </a:solidFill>
              </a:endParaRPr>
            </a:p>
          </p:txBody>
        </p:sp>
      </p:grpSp>
      <p:grpSp>
        <p:nvGrpSpPr>
          <p:cNvPr id="23" name="Group 22"/>
          <p:cNvGrpSpPr/>
          <p:nvPr/>
        </p:nvGrpSpPr>
        <p:grpSpPr>
          <a:xfrm>
            <a:off x="3555655" y="3009120"/>
            <a:ext cx="453970" cy="804251"/>
            <a:chOff x="2950177" y="2869158"/>
            <a:chExt cx="605293" cy="1072335"/>
          </a:xfrm>
        </p:grpSpPr>
        <p:sp>
          <p:nvSpPr>
            <p:cNvPr id="10" name="TextBox 9"/>
            <p:cNvSpPr txBox="1"/>
            <p:nvPr/>
          </p:nvSpPr>
          <p:spPr>
            <a:xfrm>
              <a:off x="3061318" y="3656713"/>
              <a:ext cx="383010" cy="284780"/>
            </a:xfrm>
            <a:prstGeom prst="rect">
              <a:avLst/>
            </a:prstGeom>
            <a:noFill/>
          </p:spPr>
          <p:txBody>
            <a:bodyPr wrap="none" rtlCol="0" anchor="ctr">
              <a:spAutoFit/>
            </a:bodyPr>
            <a:lstStyle/>
            <a:p>
              <a:pPr algn="ctr"/>
              <a:r>
                <a:rPr lang="en-US" sz="788" b="1" dirty="0">
                  <a:solidFill>
                    <a:srgbClr val="FFFFFF"/>
                  </a:solidFill>
                </a:rPr>
                <a:t>17</a:t>
              </a:r>
            </a:p>
          </p:txBody>
        </p:sp>
        <p:sp>
          <p:nvSpPr>
            <p:cNvPr id="11" name="TextBox 10"/>
            <p:cNvSpPr txBox="1"/>
            <p:nvPr/>
          </p:nvSpPr>
          <p:spPr>
            <a:xfrm>
              <a:off x="3008953" y="3352306"/>
              <a:ext cx="487741" cy="284780"/>
            </a:xfrm>
            <a:prstGeom prst="rect">
              <a:avLst/>
            </a:prstGeom>
            <a:noFill/>
          </p:spPr>
          <p:txBody>
            <a:bodyPr wrap="none" rtlCol="0" anchor="ctr">
              <a:spAutoFit/>
            </a:bodyPr>
            <a:lstStyle/>
            <a:p>
              <a:pPr algn="ctr"/>
              <a:r>
                <a:rPr lang="en-US" sz="788" b="1" dirty="0">
                  <a:solidFill>
                    <a:srgbClr val="FFFFFF"/>
                  </a:solidFill>
                </a:rPr>
                <a:t>20.8</a:t>
              </a:r>
            </a:p>
          </p:txBody>
        </p:sp>
        <p:sp>
          <p:nvSpPr>
            <p:cNvPr id="17" name="TextBox 16"/>
            <p:cNvSpPr txBox="1"/>
            <p:nvPr/>
          </p:nvSpPr>
          <p:spPr>
            <a:xfrm>
              <a:off x="2950177" y="2869158"/>
              <a:ext cx="605293" cy="507831"/>
            </a:xfrm>
            <a:prstGeom prst="rect">
              <a:avLst/>
            </a:prstGeom>
            <a:noFill/>
          </p:spPr>
          <p:txBody>
            <a:bodyPr wrap="none" rtlCol="0" anchor="ctr">
              <a:spAutoFit/>
            </a:bodyPr>
            <a:lstStyle/>
            <a:p>
              <a:pPr algn="ctr"/>
              <a:r>
                <a:rPr lang="en-US" sz="1200" b="1" dirty="0">
                  <a:solidFill>
                    <a:srgbClr val="000000"/>
                  </a:solidFill>
                </a:rPr>
                <a:t>22%</a:t>
              </a:r>
            </a:p>
            <a:p>
              <a:pPr algn="ctr"/>
              <a:r>
                <a:rPr lang="cs-CZ" sz="675" b="1" dirty="0">
                  <a:solidFill>
                    <a:srgbClr val="000000"/>
                  </a:solidFill>
                </a:rPr>
                <a:t>zvýšení</a:t>
              </a:r>
              <a:endParaRPr lang="en-US" sz="1200" b="1" dirty="0">
                <a:solidFill>
                  <a:srgbClr val="000000"/>
                </a:solidFill>
              </a:endParaRPr>
            </a:p>
          </p:txBody>
        </p:sp>
      </p:grpSp>
      <p:grpSp>
        <p:nvGrpSpPr>
          <p:cNvPr id="22" name="Group 21"/>
          <p:cNvGrpSpPr/>
          <p:nvPr/>
        </p:nvGrpSpPr>
        <p:grpSpPr>
          <a:xfrm>
            <a:off x="4536166" y="3318662"/>
            <a:ext cx="453970" cy="767520"/>
            <a:chOff x="4334438" y="3281881"/>
            <a:chExt cx="605293" cy="1023359"/>
          </a:xfrm>
        </p:grpSpPr>
        <p:sp>
          <p:nvSpPr>
            <p:cNvPr id="12" name="TextBox 11"/>
            <p:cNvSpPr txBox="1"/>
            <p:nvPr/>
          </p:nvSpPr>
          <p:spPr>
            <a:xfrm>
              <a:off x="4393214" y="4020460"/>
              <a:ext cx="487741" cy="284780"/>
            </a:xfrm>
            <a:prstGeom prst="rect">
              <a:avLst/>
            </a:prstGeom>
            <a:noFill/>
          </p:spPr>
          <p:txBody>
            <a:bodyPr wrap="none" rtlCol="0" anchor="ctr">
              <a:spAutoFit/>
            </a:bodyPr>
            <a:lstStyle/>
            <a:p>
              <a:pPr algn="ctr"/>
              <a:r>
                <a:rPr lang="en-US" sz="788" b="1" dirty="0">
                  <a:solidFill>
                    <a:srgbClr val="FFFFFF"/>
                  </a:solidFill>
                </a:rPr>
                <a:t>12.3</a:t>
              </a:r>
            </a:p>
          </p:txBody>
        </p:sp>
        <p:sp>
          <p:nvSpPr>
            <p:cNvPr id="13" name="TextBox 12"/>
            <p:cNvSpPr txBox="1"/>
            <p:nvPr/>
          </p:nvSpPr>
          <p:spPr>
            <a:xfrm>
              <a:off x="4393214" y="3767329"/>
              <a:ext cx="487741" cy="284780"/>
            </a:xfrm>
            <a:prstGeom prst="rect">
              <a:avLst/>
            </a:prstGeom>
            <a:noFill/>
          </p:spPr>
          <p:txBody>
            <a:bodyPr wrap="none" rtlCol="0" anchor="ctr">
              <a:spAutoFit/>
            </a:bodyPr>
            <a:lstStyle/>
            <a:p>
              <a:pPr algn="ctr"/>
              <a:r>
                <a:rPr lang="en-US" sz="788" b="1" dirty="0">
                  <a:solidFill>
                    <a:srgbClr val="FFFFFF"/>
                  </a:solidFill>
                </a:rPr>
                <a:t>15.6</a:t>
              </a:r>
            </a:p>
          </p:txBody>
        </p:sp>
        <p:sp>
          <p:nvSpPr>
            <p:cNvPr id="18" name="TextBox 17"/>
            <p:cNvSpPr txBox="1"/>
            <p:nvPr/>
          </p:nvSpPr>
          <p:spPr>
            <a:xfrm>
              <a:off x="4334438" y="3281881"/>
              <a:ext cx="605293" cy="507830"/>
            </a:xfrm>
            <a:prstGeom prst="rect">
              <a:avLst/>
            </a:prstGeom>
            <a:noFill/>
          </p:spPr>
          <p:txBody>
            <a:bodyPr wrap="none" rtlCol="0" anchor="ctr">
              <a:spAutoFit/>
            </a:bodyPr>
            <a:lstStyle/>
            <a:p>
              <a:pPr algn="ctr"/>
              <a:r>
                <a:rPr lang="en-US" sz="1200" b="1" dirty="0">
                  <a:solidFill>
                    <a:srgbClr val="000000"/>
                  </a:solidFill>
                </a:rPr>
                <a:t>27%</a:t>
              </a:r>
              <a:br>
                <a:rPr lang="en-US" sz="1200" b="1" dirty="0">
                  <a:solidFill>
                    <a:srgbClr val="000000"/>
                  </a:solidFill>
                </a:rPr>
              </a:br>
              <a:r>
                <a:rPr lang="cs-CZ" sz="675" b="1" dirty="0">
                  <a:solidFill>
                    <a:srgbClr val="000000"/>
                  </a:solidFill>
                </a:rPr>
                <a:t>zvýšení</a:t>
              </a:r>
              <a:endParaRPr lang="en-US" sz="1200" b="1" dirty="0">
                <a:solidFill>
                  <a:srgbClr val="000000"/>
                </a:solidFill>
              </a:endParaRPr>
            </a:p>
          </p:txBody>
        </p:sp>
      </p:grpSp>
      <p:grpSp>
        <p:nvGrpSpPr>
          <p:cNvPr id="21" name="Group 20"/>
          <p:cNvGrpSpPr/>
          <p:nvPr/>
        </p:nvGrpSpPr>
        <p:grpSpPr>
          <a:xfrm>
            <a:off x="5521227" y="3488602"/>
            <a:ext cx="453970" cy="778347"/>
            <a:chOff x="5646876" y="3508469"/>
            <a:chExt cx="605293" cy="1037796"/>
          </a:xfrm>
        </p:grpSpPr>
        <p:sp>
          <p:nvSpPr>
            <p:cNvPr id="14" name="TextBox 13"/>
            <p:cNvSpPr txBox="1"/>
            <p:nvPr/>
          </p:nvSpPr>
          <p:spPr>
            <a:xfrm>
              <a:off x="5739850" y="4261485"/>
              <a:ext cx="419346" cy="284780"/>
            </a:xfrm>
            <a:prstGeom prst="rect">
              <a:avLst/>
            </a:prstGeom>
            <a:noFill/>
          </p:spPr>
          <p:txBody>
            <a:bodyPr wrap="none" rtlCol="0" anchor="ctr">
              <a:spAutoFit/>
            </a:bodyPr>
            <a:lstStyle/>
            <a:p>
              <a:pPr algn="ctr"/>
              <a:r>
                <a:rPr lang="en-US" sz="788" b="1" dirty="0">
                  <a:solidFill>
                    <a:srgbClr val="FFFFFF"/>
                  </a:solidFill>
                </a:rPr>
                <a:t>9.3</a:t>
              </a:r>
            </a:p>
          </p:txBody>
        </p:sp>
        <p:sp>
          <p:nvSpPr>
            <p:cNvPr id="15" name="TextBox 14"/>
            <p:cNvSpPr txBox="1"/>
            <p:nvPr/>
          </p:nvSpPr>
          <p:spPr>
            <a:xfrm>
              <a:off x="5705652" y="3992271"/>
              <a:ext cx="487741" cy="284780"/>
            </a:xfrm>
            <a:prstGeom prst="rect">
              <a:avLst/>
            </a:prstGeom>
            <a:noFill/>
          </p:spPr>
          <p:txBody>
            <a:bodyPr wrap="none" rtlCol="0" anchor="ctr">
              <a:spAutoFit/>
            </a:bodyPr>
            <a:lstStyle/>
            <a:p>
              <a:pPr algn="ctr"/>
              <a:r>
                <a:rPr lang="en-US" sz="788" b="1" dirty="0">
                  <a:solidFill>
                    <a:srgbClr val="FFFFFF"/>
                  </a:solidFill>
                </a:rPr>
                <a:t>12.6</a:t>
              </a:r>
            </a:p>
          </p:txBody>
        </p:sp>
        <p:sp>
          <p:nvSpPr>
            <p:cNvPr id="19" name="TextBox 18"/>
            <p:cNvSpPr txBox="1"/>
            <p:nvPr/>
          </p:nvSpPr>
          <p:spPr>
            <a:xfrm>
              <a:off x="5646876" y="3508469"/>
              <a:ext cx="605293" cy="507830"/>
            </a:xfrm>
            <a:prstGeom prst="rect">
              <a:avLst/>
            </a:prstGeom>
            <a:noFill/>
          </p:spPr>
          <p:txBody>
            <a:bodyPr wrap="none" rtlCol="0" anchor="ctr">
              <a:spAutoFit/>
            </a:bodyPr>
            <a:lstStyle/>
            <a:p>
              <a:pPr algn="ctr"/>
              <a:r>
                <a:rPr lang="en-US" sz="1200" b="1" dirty="0">
                  <a:solidFill>
                    <a:srgbClr val="000000"/>
                  </a:solidFill>
                </a:rPr>
                <a:t>35%</a:t>
              </a:r>
              <a:br>
                <a:rPr lang="en-US" sz="1200" b="1" dirty="0">
                  <a:solidFill>
                    <a:srgbClr val="000000"/>
                  </a:solidFill>
                </a:rPr>
              </a:br>
              <a:r>
                <a:rPr lang="cs-CZ" sz="675" b="1" dirty="0">
                  <a:solidFill>
                    <a:srgbClr val="000000"/>
                  </a:solidFill>
                </a:rPr>
                <a:t>zvýšení</a:t>
              </a:r>
              <a:endParaRPr lang="en-US" sz="1200" b="1" dirty="0">
                <a:solidFill>
                  <a:srgbClr val="000000"/>
                </a:solidFill>
              </a:endParaRPr>
            </a:p>
          </p:txBody>
        </p:sp>
      </p:grpSp>
      <p:sp>
        <p:nvSpPr>
          <p:cNvPr id="20" name="Rectangle 19"/>
          <p:cNvSpPr/>
          <p:nvPr/>
        </p:nvSpPr>
        <p:spPr>
          <a:xfrm>
            <a:off x="1509765" y="1409989"/>
            <a:ext cx="4433586" cy="300082"/>
          </a:xfrm>
          <a:prstGeom prst="rect">
            <a:avLst/>
          </a:prstGeom>
        </p:spPr>
        <p:txBody>
          <a:bodyPr wrap="none">
            <a:spAutoFit/>
          </a:bodyPr>
          <a:lstStyle/>
          <a:p>
            <a:r>
              <a:rPr lang="cs-CZ" sz="1350" b="1" dirty="0">
                <a:solidFill>
                  <a:srgbClr val="000000"/>
                </a:solidFill>
              </a:rPr>
              <a:t>Retrospektivní analýza mediánu OS podle linie léčby v čase </a:t>
            </a:r>
            <a:endParaRPr lang="en-US" sz="900" b="1" dirty="0">
              <a:solidFill>
                <a:srgbClr val="000000"/>
              </a:solidFill>
            </a:endParaRPr>
          </a:p>
        </p:txBody>
      </p:sp>
    </p:spTree>
    <p:extLst>
      <p:ext uri="{BB962C8B-B14F-4D97-AF65-F5344CB8AC3E}">
        <p14:creationId xmlns:p14="http://schemas.microsoft.com/office/powerpoint/2010/main" val="3653851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665312" y="1174556"/>
          <a:ext cx="7200800" cy="4928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Šipka doleva 3"/>
          <p:cNvSpPr/>
          <p:nvPr/>
        </p:nvSpPr>
        <p:spPr>
          <a:xfrm>
            <a:off x="7837481" y="3395215"/>
            <a:ext cx="1224136" cy="792088"/>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BRCA</a:t>
            </a:r>
            <a:endParaRPr lang="cs-CZ" dirty="0"/>
          </a:p>
        </p:txBody>
      </p:sp>
      <p:sp>
        <p:nvSpPr>
          <p:cNvPr id="5" name="Šipka doleva 4"/>
          <p:cNvSpPr/>
          <p:nvPr/>
        </p:nvSpPr>
        <p:spPr>
          <a:xfrm>
            <a:off x="7926878" y="4869160"/>
            <a:ext cx="1224136" cy="64807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smtClean="0"/>
              <a:t>Kardiotoxicita</a:t>
            </a:r>
            <a:endParaRPr lang="cs-CZ" sz="1200" dirty="0"/>
          </a:p>
        </p:txBody>
      </p:sp>
      <p:sp>
        <p:nvSpPr>
          <p:cNvPr id="6" name="Srdce 5"/>
          <p:cNvSpPr/>
          <p:nvPr/>
        </p:nvSpPr>
        <p:spPr>
          <a:xfrm>
            <a:off x="5076056" y="4725144"/>
            <a:ext cx="576064" cy="64807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6" y="188640"/>
            <a:ext cx="1350144" cy="124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730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323850" y="6165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cs-CZ" sz="1400"/>
          </a:p>
        </p:txBody>
      </p:sp>
      <p:sp>
        <p:nvSpPr>
          <p:cNvPr id="15" name="Rectangle 14"/>
          <p:cNvSpPr/>
          <p:nvPr/>
        </p:nvSpPr>
        <p:spPr>
          <a:xfrm>
            <a:off x="642783" y="2233113"/>
            <a:ext cx="8011290" cy="3170099"/>
          </a:xfrm>
          <a:prstGeom prst="rect">
            <a:avLst/>
          </a:prstGeom>
        </p:spPr>
        <p:txBody>
          <a:bodyPr wrap="square">
            <a:spAutoFit/>
          </a:bodyPr>
          <a:lstStyle/>
          <a:p>
            <a:pPr marL="285750" indent="-285750">
              <a:buFont typeface="Arial"/>
              <a:buChar char="•"/>
            </a:pPr>
            <a:r>
              <a:rPr lang="en-US" sz="2000" b="1" dirty="0" err="1">
                <a:cs typeface="Arial"/>
              </a:rPr>
              <a:t>Antracykliny</a:t>
            </a:r>
            <a:r>
              <a:rPr lang="en-US" sz="2000" dirty="0">
                <a:cs typeface="Arial"/>
              </a:rPr>
              <a:t> </a:t>
            </a:r>
            <a:r>
              <a:rPr lang="en-US" sz="2000" dirty="0" err="1">
                <a:cs typeface="Arial"/>
              </a:rPr>
              <a:t>představují</a:t>
            </a:r>
            <a:r>
              <a:rPr lang="en-US" sz="2000" dirty="0">
                <a:cs typeface="Arial"/>
              </a:rPr>
              <a:t>  </a:t>
            </a:r>
            <a:r>
              <a:rPr lang="en-US" sz="2000" dirty="0" err="1">
                <a:cs typeface="Arial"/>
              </a:rPr>
              <a:t>samostatnou</a:t>
            </a:r>
            <a:r>
              <a:rPr lang="en-US" sz="2000" dirty="0">
                <a:cs typeface="Arial"/>
              </a:rPr>
              <a:t>  </a:t>
            </a:r>
            <a:r>
              <a:rPr lang="en-US" sz="2000" dirty="0" err="1">
                <a:cs typeface="Arial"/>
              </a:rPr>
              <a:t>skupinu</a:t>
            </a:r>
            <a:r>
              <a:rPr lang="en-US" sz="2000" dirty="0">
                <a:cs typeface="Arial"/>
              </a:rPr>
              <a:t>  </a:t>
            </a:r>
            <a:r>
              <a:rPr lang="en-US" sz="2000" dirty="0" err="1">
                <a:cs typeface="Arial"/>
              </a:rPr>
              <a:t>cytostatik</a:t>
            </a:r>
            <a:r>
              <a:rPr lang="en-US" sz="2000" dirty="0">
                <a:cs typeface="Arial"/>
              </a:rPr>
              <a:t>, </a:t>
            </a:r>
            <a:r>
              <a:rPr lang="en-US" sz="2000" dirty="0" err="1">
                <a:cs typeface="Arial"/>
              </a:rPr>
              <a:t>které</a:t>
            </a:r>
            <a:r>
              <a:rPr lang="en-US" sz="2000" dirty="0">
                <a:cs typeface="Arial"/>
              </a:rPr>
              <a:t> </a:t>
            </a:r>
            <a:r>
              <a:rPr lang="en-US" sz="2000" dirty="0" err="1">
                <a:cs typeface="Arial"/>
              </a:rPr>
              <a:t>jsou</a:t>
            </a:r>
            <a:r>
              <a:rPr lang="en-US" sz="2000" dirty="0">
                <a:cs typeface="Arial"/>
              </a:rPr>
              <a:t> </a:t>
            </a:r>
            <a:r>
              <a:rPr lang="en-US" sz="2000" dirty="0" err="1" smtClean="0">
                <a:cs typeface="Arial"/>
              </a:rPr>
              <a:t>též</a:t>
            </a:r>
            <a:r>
              <a:rPr lang="en-US" sz="2000" dirty="0" smtClean="0">
                <a:cs typeface="Arial"/>
              </a:rPr>
              <a:t> </a:t>
            </a:r>
            <a:r>
              <a:rPr lang="en-US" sz="2000" dirty="0" err="1" smtClean="0">
                <a:cs typeface="Arial"/>
              </a:rPr>
              <a:t>označovány</a:t>
            </a:r>
            <a:r>
              <a:rPr lang="en-US" sz="2000" dirty="0" smtClean="0">
                <a:cs typeface="Arial"/>
              </a:rPr>
              <a:t> </a:t>
            </a:r>
            <a:r>
              <a:rPr lang="en-US" sz="2000" dirty="0" err="1">
                <a:cs typeface="Arial"/>
              </a:rPr>
              <a:t>názvem</a:t>
            </a:r>
            <a:r>
              <a:rPr lang="en-US" sz="2000" dirty="0">
                <a:cs typeface="Arial"/>
              </a:rPr>
              <a:t> </a:t>
            </a:r>
            <a:r>
              <a:rPr lang="en-US" sz="2000" b="1" dirty="0" err="1">
                <a:cs typeface="Arial"/>
              </a:rPr>
              <a:t>Antracyklinová</a:t>
            </a:r>
            <a:r>
              <a:rPr lang="en-US" sz="2000" b="1" dirty="0">
                <a:cs typeface="Arial"/>
              </a:rPr>
              <a:t>  </a:t>
            </a:r>
            <a:r>
              <a:rPr lang="en-US" sz="2000" b="1" dirty="0" err="1">
                <a:cs typeface="Arial"/>
              </a:rPr>
              <a:t>antibiotika</a:t>
            </a:r>
            <a:r>
              <a:rPr lang="en-US" sz="2000" dirty="0" smtClean="0">
                <a:cs typeface="Arial"/>
              </a:rPr>
              <a:t>.</a:t>
            </a:r>
          </a:p>
          <a:p>
            <a:pPr marL="285750" indent="-285750">
              <a:buFont typeface="Arial"/>
              <a:buChar char="•"/>
            </a:pPr>
            <a:endParaRPr lang="en-US" sz="2000" dirty="0" smtClean="0">
              <a:cs typeface="Arial"/>
            </a:endParaRPr>
          </a:p>
          <a:p>
            <a:pPr marL="285750" indent="-285750">
              <a:buFont typeface="Arial"/>
              <a:buChar char="•"/>
            </a:pPr>
            <a:r>
              <a:rPr lang="en-US" sz="2000" dirty="0" err="1">
                <a:cs typeface="Arial"/>
              </a:rPr>
              <a:t>B</a:t>
            </a:r>
            <a:r>
              <a:rPr lang="en-US" sz="2000" dirty="0" err="1" smtClean="0">
                <a:cs typeface="Arial"/>
              </a:rPr>
              <a:t>yly</a:t>
            </a:r>
            <a:r>
              <a:rPr lang="en-US" sz="2000" dirty="0" smtClean="0">
                <a:cs typeface="Arial"/>
              </a:rPr>
              <a:t> </a:t>
            </a:r>
            <a:r>
              <a:rPr lang="en-US" sz="2000" dirty="0" err="1">
                <a:cs typeface="Arial"/>
              </a:rPr>
              <a:t>získány</a:t>
            </a:r>
            <a:r>
              <a:rPr lang="en-US" sz="2000" dirty="0">
                <a:cs typeface="Arial"/>
              </a:rPr>
              <a:t> </a:t>
            </a:r>
            <a:r>
              <a:rPr lang="en-US" sz="2000" dirty="0" err="1">
                <a:cs typeface="Arial"/>
              </a:rPr>
              <a:t>izolací</a:t>
            </a:r>
            <a:r>
              <a:rPr lang="en-US" sz="2000" dirty="0">
                <a:cs typeface="Arial"/>
              </a:rPr>
              <a:t> z </a:t>
            </a:r>
            <a:r>
              <a:rPr lang="en-US" sz="2000" dirty="0" err="1">
                <a:cs typeface="Arial"/>
              </a:rPr>
              <a:t>různých</a:t>
            </a:r>
            <a:r>
              <a:rPr lang="en-US" sz="2000" dirty="0">
                <a:cs typeface="Arial"/>
              </a:rPr>
              <a:t> </a:t>
            </a:r>
            <a:r>
              <a:rPr lang="en-US" sz="2000" dirty="0" err="1">
                <a:cs typeface="Arial"/>
              </a:rPr>
              <a:t>druhů</a:t>
            </a:r>
            <a:r>
              <a:rPr lang="en-US" sz="2000" dirty="0">
                <a:cs typeface="Arial"/>
              </a:rPr>
              <a:t> </a:t>
            </a:r>
            <a:r>
              <a:rPr lang="en-US" sz="2000" dirty="0" err="1">
                <a:cs typeface="Arial"/>
              </a:rPr>
              <a:t>kultur</a:t>
            </a:r>
            <a:r>
              <a:rPr lang="en-US" sz="2000" dirty="0">
                <a:cs typeface="Arial"/>
              </a:rPr>
              <a:t> </a:t>
            </a:r>
            <a:r>
              <a:rPr lang="en-US" sz="2000" dirty="0" err="1">
                <a:cs typeface="Arial"/>
              </a:rPr>
              <a:t>streptomyces</a:t>
            </a:r>
            <a:r>
              <a:rPr lang="en-US" sz="2000" dirty="0">
                <a:cs typeface="Arial"/>
              </a:rPr>
              <a:t>. </a:t>
            </a:r>
            <a:endParaRPr lang="en-US" sz="2000" dirty="0" smtClean="0">
              <a:cs typeface="Arial"/>
            </a:endParaRPr>
          </a:p>
          <a:p>
            <a:pPr marL="285750" indent="-285750">
              <a:buFont typeface="Arial"/>
              <a:buChar char="•"/>
            </a:pPr>
            <a:endParaRPr lang="en-US" sz="2000" dirty="0">
              <a:cs typeface="Arial"/>
            </a:endParaRPr>
          </a:p>
          <a:p>
            <a:pPr marL="285750" indent="-285750" algn="just">
              <a:buFont typeface="Arial"/>
              <a:buChar char="•"/>
            </a:pPr>
            <a:r>
              <a:rPr lang="en-US" sz="2000" dirty="0" smtClean="0">
                <a:cs typeface="Arial"/>
              </a:rPr>
              <a:t>Na </a:t>
            </a:r>
            <a:r>
              <a:rPr lang="en-US" sz="2000" dirty="0" err="1">
                <a:cs typeface="Arial"/>
              </a:rPr>
              <a:t>rozdíl</a:t>
            </a:r>
            <a:r>
              <a:rPr lang="en-US" sz="2000" dirty="0">
                <a:cs typeface="Arial"/>
              </a:rPr>
              <a:t> od </a:t>
            </a:r>
            <a:r>
              <a:rPr lang="en-US" sz="2000" dirty="0" err="1">
                <a:cs typeface="Arial"/>
              </a:rPr>
              <a:t>jiných</a:t>
            </a:r>
            <a:r>
              <a:rPr lang="en-US" sz="2000" dirty="0">
                <a:cs typeface="Arial"/>
              </a:rPr>
              <a:t> </a:t>
            </a:r>
            <a:r>
              <a:rPr lang="en-US" sz="2000" dirty="0" err="1">
                <a:cs typeface="Arial"/>
              </a:rPr>
              <a:t>skupin</a:t>
            </a:r>
            <a:r>
              <a:rPr lang="en-US" sz="2000" dirty="0">
                <a:cs typeface="Arial"/>
              </a:rPr>
              <a:t> </a:t>
            </a:r>
            <a:r>
              <a:rPr lang="en-US" sz="2000" dirty="0" err="1">
                <a:cs typeface="Arial"/>
              </a:rPr>
              <a:t>cytostatik</a:t>
            </a:r>
            <a:r>
              <a:rPr lang="en-US" sz="2000" dirty="0">
                <a:cs typeface="Arial"/>
              </a:rPr>
              <a:t> </a:t>
            </a:r>
            <a:r>
              <a:rPr lang="en-US" sz="2000" dirty="0" err="1">
                <a:cs typeface="Arial"/>
              </a:rPr>
              <a:t>tato</a:t>
            </a:r>
            <a:r>
              <a:rPr lang="en-US" sz="2000" dirty="0">
                <a:cs typeface="Arial"/>
              </a:rPr>
              <a:t> </a:t>
            </a:r>
            <a:r>
              <a:rPr lang="en-US" sz="2000" dirty="0" err="1">
                <a:cs typeface="Arial"/>
              </a:rPr>
              <a:t>protinádorová</a:t>
            </a:r>
            <a:r>
              <a:rPr lang="en-US" sz="2000" dirty="0">
                <a:cs typeface="Arial"/>
              </a:rPr>
              <a:t> </a:t>
            </a:r>
            <a:r>
              <a:rPr lang="en-US" sz="2000" dirty="0" err="1">
                <a:cs typeface="Arial"/>
              </a:rPr>
              <a:t>antibiotika</a:t>
            </a:r>
            <a:r>
              <a:rPr lang="en-US" sz="2000" dirty="0">
                <a:cs typeface="Arial"/>
              </a:rPr>
              <a:t> </a:t>
            </a:r>
            <a:r>
              <a:rPr lang="en-US" sz="2000" dirty="0" err="1">
                <a:cs typeface="Arial"/>
              </a:rPr>
              <a:t>nemají</a:t>
            </a:r>
            <a:r>
              <a:rPr lang="en-US" sz="2000" dirty="0">
                <a:cs typeface="Arial"/>
              </a:rPr>
              <a:t> </a:t>
            </a:r>
            <a:r>
              <a:rPr lang="en-US" sz="2000" dirty="0" err="1">
                <a:cs typeface="Arial"/>
              </a:rPr>
              <a:t>shodný</a:t>
            </a:r>
            <a:r>
              <a:rPr lang="en-US" sz="2000" dirty="0">
                <a:cs typeface="Arial"/>
              </a:rPr>
              <a:t> </a:t>
            </a:r>
            <a:r>
              <a:rPr lang="en-US" sz="2000" dirty="0" err="1">
                <a:cs typeface="Arial"/>
              </a:rPr>
              <a:t>cytostatický</a:t>
            </a:r>
            <a:r>
              <a:rPr lang="en-US" sz="2000" dirty="0">
                <a:cs typeface="Arial"/>
              </a:rPr>
              <a:t> </a:t>
            </a:r>
            <a:r>
              <a:rPr lang="en-US" sz="2000" dirty="0" err="1">
                <a:cs typeface="Arial"/>
              </a:rPr>
              <a:t>mechanismus</a:t>
            </a:r>
            <a:r>
              <a:rPr lang="en-US" sz="2000" dirty="0">
                <a:cs typeface="Arial"/>
              </a:rPr>
              <a:t> </a:t>
            </a:r>
            <a:r>
              <a:rPr lang="en-US" sz="2000" dirty="0" err="1">
                <a:cs typeface="Arial"/>
              </a:rPr>
              <a:t>účinku</a:t>
            </a:r>
            <a:r>
              <a:rPr lang="en-US" sz="2000" dirty="0">
                <a:cs typeface="Arial"/>
              </a:rPr>
              <a:t>, ale </a:t>
            </a:r>
            <a:r>
              <a:rPr lang="en-US" sz="2000" dirty="0" err="1">
                <a:cs typeface="Arial"/>
              </a:rPr>
              <a:t>většinou</a:t>
            </a:r>
            <a:r>
              <a:rPr lang="en-US" sz="2000" dirty="0">
                <a:cs typeface="Arial"/>
              </a:rPr>
              <a:t> </a:t>
            </a:r>
            <a:r>
              <a:rPr lang="en-US" sz="2000" b="1" dirty="0" err="1">
                <a:cs typeface="Arial"/>
              </a:rPr>
              <a:t>mají</a:t>
            </a:r>
            <a:r>
              <a:rPr lang="en-US" sz="2000" b="1" dirty="0">
                <a:cs typeface="Arial"/>
              </a:rPr>
              <a:t> </a:t>
            </a:r>
            <a:r>
              <a:rPr lang="en-US" sz="2000" b="1" dirty="0" err="1">
                <a:cs typeface="Arial"/>
              </a:rPr>
              <a:t>společný</a:t>
            </a:r>
            <a:r>
              <a:rPr lang="en-US" sz="2000" b="1" dirty="0">
                <a:cs typeface="Arial"/>
              </a:rPr>
              <a:t> </a:t>
            </a:r>
            <a:r>
              <a:rPr lang="en-US" sz="2000" b="1" dirty="0" err="1">
                <a:cs typeface="Arial"/>
              </a:rPr>
              <a:t>cíl</a:t>
            </a:r>
            <a:r>
              <a:rPr lang="en-US" sz="2000" b="1" dirty="0">
                <a:cs typeface="Arial"/>
              </a:rPr>
              <a:t> </a:t>
            </a:r>
            <a:r>
              <a:rPr lang="en-US" sz="2000" b="1" dirty="0" err="1">
                <a:cs typeface="Arial"/>
              </a:rPr>
              <a:t>cytostatického</a:t>
            </a:r>
            <a:r>
              <a:rPr lang="en-US" sz="2000" b="1" dirty="0">
                <a:cs typeface="Arial"/>
              </a:rPr>
              <a:t> </a:t>
            </a:r>
            <a:r>
              <a:rPr lang="en-US" sz="2000" b="1" dirty="0" err="1">
                <a:cs typeface="Arial"/>
              </a:rPr>
              <a:t>působení</a:t>
            </a:r>
            <a:r>
              <a:rPr lang="en-US" sz="2000" b="1" dirty="0">
                <a:cs typeface="Arial"/>
              </a:rPr>
              <a:t> - </a:t>
            </a:r>
            <a:r>
              <a:rPr lang="en-US" sz="2000" b="1" dirty="0" err="1">
                <a:cs typeface="Arial"/>
              </a:rPr>
              <a:t>poškození</a:t>
            </a:r>
            <a:r>
              <a:rPr lang="en-US" sz="2000" b="1" dirty="0">
                <a:cs typeface="Arial"/>
              </a:rPr>
              <a:t> </a:t>
            </a:r>
            <a:r>
              <a:rPr lang="en-US" sz="2000" b="1" dirty="0" err="1">
                <a:cs typeface="Arial"/>
              </a:rPr>
              <a:t>struktury</a:t>
            </a:r>
            <a:r>
              <a:rPr lang="en-US" sz="2000" b="1" dirty="0">
                <a:cs typeface="Arial"/>
              </a:rPr>
              <a:t> a </a:t>
            </a:r>
            <a:r>
              <a:rPr lang="en-US" sz="2000" b="1" dirty="0" err="1">
                <a:cs typeface="Arial"/>
              </a:rPr>
              <a:t>funkce</a:t>
            </a:r>
            <a:r>
              <a:rPr lang="en-US" sz="2000" b="1" dirty="0">
                <a:cs typeface="Arial"/>
              </a:rPr>
              <a:t> </a:t>
            </a:r>
            <a:r>
              <a:rPr lang="en-US" sz="2000" b="1" dirty="0" err="1">
                <a:cs typeface="Arial"/>
              </a:rPr>
              <a:t>nukleových</a:t>
            </a:r>
            <a:r>
              <a:rPr lang="en-US" sz="2000" b="1" dirty="0">
                <a:cs typeface="Arial"/>
              </a:rPr>
              <a:t> </a:t>
            </a:r>
            <a:r>
              <a:rPr lang="en-US" sz="2000" b="1" dirty="0" err="1">
                <a:cs typeface="Arial"/>
              </a:rPr>
              <a:t>kyselin</a:t>
            </a:r>
            <a:r>
              <a:rPr lang="en-US" sz="2000" b="1" dirty="0">
                <a:cs typeface="Arial"/>
              </a:rPr>
              <a:t> a </a:t>
            </a:r>
            <a:r>
              <a:rPr lang="en-US" sz="2000" b="1" dirty="0" err="1">
                <a:cs typeface="Arial"/>
              </a:rPr>
              <a:t>tvorby</a:t>
            </a:r>
            <a:r>
              <a:rPr lang="en-US" sz="2000" b="1" dirty="0">
                <a:cs typeface="Arial"/>
              </a:rPr>
              <a:t> DNA</a:t>
            </a:r>
            <a:r>
              <a:rPr lang="en-US" sz="2000" dirty="0">
                <a:cs typeface="Arial"/>
              </a:rPr>
              <a:t> je </a:t>
            </a:r>
            <a:r>
              <a:rPr lang="en-US" sz="2000" dirty="0" err="1">
                <a:cs typeface="Arial"/>
              </a:rPr>
              <a:t>prováděno</a:t>
            </a:r>
            <a:r>
              <a:rPr lang="en-US" sz="2000" dirty="0">
                <a:cs typeface="Arial"/>
              </a:rPr>
              <a:t> </a:t>
            </a:r>
            <a:r>
              <a:rPr lang="en-US" sz="2000" dirty="0" err="1">
                <a:cs typeface="Arial"/>
              </a:rPr>
              <a:t>jiným</a:t>
            </a:r>
            <a:r>
              <a:rPr lang="en-US" sz="2000" dirty="0">
                <a:cs typeface="Arial"/>
              </a:rPr>
              <a:t> </a:t>
            </a:r>
            <a:r>
              <a:rPr lang="en-US" sz="2000" dirty="0" err="1">
                <a:cs typeface="Arial"/>
              </a:rPr>
              <a:t>mechanismem</a:t>
            </a:r>
            <a:r>
              <a:rPr lang="en-US" sz="2000" dirty="0">
                <a:cs typeface="Arial"/>
              </a:rPr>
              <a:t> </a:t>
            </a:r>
            <a:r>
              <a:rPr lang="en-US" sz="2000" dirty="0" err="1">
                <a:cs typeface="Arial"/>
              </a:rPr>
              <a:t>než</a:t>
            </a:r>
            <a:r>
              <a:rPr lang="en-US" sz="2000" dirty="0">
                <a:cs typeface="Arial"/>
              </a:rPr>
              <a:t> </a:t>
            </a:r>
            <a:r>
              <a:rPr lang="en-US" sz="2000" dirty="0" err="1">
                <a:cs typeface="Arial"/>
              </a:rPr>
              <a:t>alkylací</a:t>
            </a:r>
            <a:r>
              <a:rPr lang="en-US" sz="2000" dirty="0">
                <a:cs typeface="Arial"/>
              </a:rPr>
              <a:t>. </a:t>
            </a:r>
          </a:p>
        </p:txBody>
      </p:sp>
      <p:sp>
        <p:nvSpPr>
          <p:cNvPr id="7" name="Title 1"/>
          <p:cNvSpPr>
            <a:spLocks noGrp="1"/>
          </p:cNvSpPr>
          <p:nvPr>
            <p:ph type="title"/>
          </p:nvPr>
        </p:nvSpPr>
        <p:spPr>
          <a:xfrm>
            <a:off x="182550" y="10338"/>
            <a:ext cx="6894245" cy="524431"/>
          </a:xfrm>
        </p:spPr>
        <p:txBody>
          <a:bodyPr>
            <a:normAutofit fontScale="90000"/>
          </a:bodyPr>
          <a:lstStyle/>
          <a:p>
            <a:pPr algn="l"/>
            <a:r>
              <a:rPr lang="cs-CZ" sz="4800" b="1" dirty="0" err="1" smtClean="0">
                <a:latin typeface="+mn-lt"/>
              </a:rPr>
              <a:t>Antracykliny</a:t>
            </a:r>
            <a:endParaRPr lang="en-US" sz="4800" dirty="0">
              <a:latin typeface="+mn-lt"/>
            </a:endParaRPr>
          </a:p>
        </p:txBody>
      </p:sp>
      <p:sp>
        <p:nvSpPr>
          <p:cNvPr id="8" name="Title 1"/>
          <p:cNvSpPr txBox="1">
            <a:spLocks/>
          </p:cNvSpPr>
          <p:nvPr/>
        </p:nvSpPr>
        <p:spPr>
          <a:xfrm>
            <a:off x="323850" y="703881"/>
            <a:ext cx="6894245" cy="524431"/>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sz="4800" b="1" dirty="0" smtClean="0">
                <a:solidFill>
                  <a:schemeClr val="accent2">
                    <a:lumMod val="60000"/>
                    <a:lumOff val="40000"/>
                  </a:schemeClr>
                </a:solidFill>
                <a:latin typeface="+mn-lt"/>
              </a:rPr>
              <a:t>Farmakologie</a:t>
            </a:r>
            <a:endParaRPr lang="en-US" sz="4800" dirty="0">
              <a:solidFill>
                <a:schemeClr val="accent2">
                  <a:lumMod val="60000"/>
                  <a:lumOff val="40000"/>
                </a:schemeClr>
              </a:solidFill>
              <a:latin typeface="+mn-lt"/>
            </a:endParaRPr>
          </a:p>
        </p:txBody>
      </p:sp>
    </p:spTree>
    <p:extLst>
      <p:ext uri="{BB962C8B-B14F-4D97-AF65-F5344CB8AC3E}">
        <p14:creationId xmlns:p14="http://schemas.microsoft.com/office/powerpoint/2010/main" val="889181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Doxorubicin</a:t>
            </a:r>
            <a:endParaRPr lang="cs-CZ" dirty="0"/>
          </a:p>
        </p:txBody>
      </p:sp>
      <p:pic>
        <p:nvPicPr>
          <p:cNvPr id="4" name="Zástupný symbol pro obsah 3"/>
          <p:cNvPicPr>
            <a:picLocks noGrp="1" noChangeAspect="1"/>
          </p:cNvPicPr>
          <p:nvPr>
            <p:ph idx="1"/>
          </p:nvPr>
        </p:nvPicPr>
        <p:blipFill>
          <a:blip r:embed="rId2"/>
          <a:stretch>
            <a:fillRect/>
          </a:stretch>
        </p:blipFill>
        <p:spPr>
          <a:xfrm>
            <a:off x="2060069" y="1709928"/>
            <a:ext cx="4694677" cy="4525963"/>
          </a:xfrm>
          <a:prstGeom prst="rect">
            <a:avLst/>
          </a:prstGeom>
        </p:spPr>
      </p:pic>
    </p:spTree>
    <p:extLst>
      <p:ext uri="{BB962C8B-B14F-4D97-AF65-F5344CB8AC3E}">
        <p14:creationId xmlns:p14="http://schemas.microsoft.com/office/powerpoint/2010/main" val="3761141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1191903"/>
            <a:ext cx="6894245" cy="1143000"/>
          </a:xfrm>
        </p:spPr>
        <p:txBody>
          <a:bodyPr>
            <a:normAutofit/>
          </a:bodyPr>
          <a:lstStyle/>
          <a:p>
            <a:pPr algn="l"/>
            <a:r>
              <a:rPr lang="cs-CZ" sz="2400" b="1" dirty="0" smtClean="0">
                <a:latin typeface="Arial" charset="0"/>
              </a:rPr>
              <a:t/>
            </a:r>
            <a:br>
              <a:rPr lang="cs-CZ" sz="2400" b="1" dirty="0" smtClean="0">
                <a:latin typeface="Arial" charset="0"/>
              </a:rPr>
            </a:br>
            <a:r>
              <a:rPr lang="cs-CZ" sz="2400" b="1" dirty="0" smtClean="0">
                <a:latin typeface="Arial" charset="0"/>
              </a:rPr>
              <a:t>Mechanizmus účinku</a:t>
            </a:r>
            <a:endParaRPr lang="en-US" sz="2400" dirty="0"/>
          </a:p>
        </p:txBody>
      </p:sp>
      <p:sp>
        <p:nvSpPr>
          <p:cNvPr id="4" name="Text Box 9"/>
          <p:cNvSpPr txBox="1">
            <a:spLocks noChangeArrowheads="1"/>
          </p:cNvSpPr>
          <p:nvPr/>
        </p:nvSpPr>
        <p:spPr bwMode="auto">
          <a:xfrm>
            <a:off x="323850" y="6165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cs-CZ" sz="1400"/>
          </a:p>
        </p:txBody>
      </p:sp>
      <p:sp>
        <p:nvSpPr>
          <p:cNvPr id="16" name="TextBox 15"/>
          <p:cNvSpPr txBox="1"/>
          <p:nvPr/>
        </p:nvSpPr>
        <p:spPr>
          <a:xfrm>
            <a:off x="507999" y="2195532"/>
            <a:ext cx="8349883" cy="3970318"/>
          </a:xfrm>
          <a:prstGeom prst="rect">
            <a:avLst/>
          </a:prstGeom>
          <a:noFill/>
        </p:spPr>
        <p:txBody>
          <a:bodyPr wrap="square" rtlCol="0">
            <a:spAutoFit/>
          </a:bodyPr>
          <a:lstStyle/>
          <a:p>
            <a:pPr marL="285750" indent="-285750">
              <a:buFont typeface="Arial"/>
              <a:buChar char="•"/>
            </a:pPr>
            <a:r>
              <a:rPr lang="en-US" b="1" dirty="0" err="1">
                <a:latin typeface="Arial"/>
                <a:cs typeface="Arial"/>
              </a:rPr>
              <a:t>Interkalace</a:t>
            </a:r>
            <a:r>
              <a:rPr lang="en-US" b="1" dirty="0">
                <a:latin typeface="Arial"/>
                <a:cs typeface="Arial"/>
              </a:rPr>
              <a:t> (</a:t>
            </a:r>
            <a:r>
              <a:rPr lang="en-US" b="1" dirty="0" err="1">
                <a:latin typeface="Arial"/>
                <a:cs typeface="Arial"/>
              </a:rPr>
              <a:t>vmezeření</a:t>
            </a:r>
            <a:r>
              <a:rPr lang="en-US" b="1" dirty="0">
                <a:latin typeface="Arial"/>
                <a:cs typeface="Arial"/>
              </a:rPr>
              <a:t> </a:t>
            </a:r>
            <a:r>
              <a:rPr lang="en-US" b="1" dirty="0" err="1">
                <a:latin typeface="Arial"/>
                <a:cs typeface="Arial"/>
              </a:rPr>
              <a:t>mezi</a:t>
            </a:r>
            <a:r>
              <a:rPr lang="en-US" b="1" dirty="0">
                <a:latin typeface="Arial"/>
                <a:cs typeface="Arial"/>
              </a:rPr>
              <a:t> </a:t>
            </a:r>
            <a:r>
              <a:rPr lang="en-US" b="1" dirty="0" err="1">
                <a:latin typeface="Arial"/>
                <a:cs typeface="Arial"/>
              </a:rPr>
              <a:t>obě</a:t>
            </a:r>
            <a:r>
              <a:rPr lang="en-US" b="1" dirty="0">
                <a:latin typeface="Arial"/>
                <a:cs typeface="Arial"/>
              </a:rPr>
              <a:t> </a:t>
            </a:r>
            <a:r>
              <a:rPr lang="en-US" b="1" dirty="0" err="1">
                <a:latin typeface="Arial"/>
                <a:cs typeface="Arial"/>
              </a:rPr>
              <a:t>vlákna</a:t>
            </a:r>
            <a:r>
              <a:rPr lang="en-US" b="1" dirty="0">
                <a:latin typeface="Arial"/>
                <a:cs typeface="Arial"/>
              </a:rPr>
              <a:t> DNA)</a:t>
            </a:r>
            <a:r>
              <a:rPr lang="en-US" dirty="0">
                <a:latin typeface="Arial"/>
                <a:cs typeface="Arial"/>
              </a:rPr>
              <a:t> - </a:t>
            </a:r>
            <a:r>
              <a:rPr lang="en-US" dirty="0" err="1">
                <a:latin typeface="Arial"/>
                <a:cs typeface="Arial"/>
              </a:rPr>
              <a:t>jedná</a:t>
            </a:r>
            <a:r>
              <a:rPr lang="en-US" dirty="0">
                <a:latin typeface="Arial"/>
                <a:cs typeface="Arial"/>
              </a:rPr>
              <a:t> se o </a:t>
            </a:r>
            <a:r>
              <a:rPr lang="en-US" dirty="0" err="1">
                <a:latin typeface="Arial"/>
                <a:cs typeface="Arial"/>
              </a:rPr>
              <a:t>zasunutí</a:t>
            </a:r>
            <a:r>
              <a:rPr lang="en-US" dirty="0">
                <a:latin typeface="Arial"/>
                <a:cs typeface="Arial"/>
              </a:rPr>
              <a:t> </a:t>
            </a:r>
            <a:r>
              <a:rPr lang="en-US" dirty="0" err="1">
                <a:latin typeface="Arial"/>
                <a:cs typeface="Arial"/>
              </a:rPr>
              <a:t>molekuly</a:t>
            </a:r>
            <a:r>
              <a:rPr lang="en-US" dirty="0">
                <a:latin typeface="Arial"/>
                <a:cs typeface="Arial"/>
              </a:rPr>
              <a:t> </a:t>
            </a:r>
            <a:r>
              <a:rPr lang="en-US" dirty="0" err="1">
                <a:latin typeface="Arial"/>
                <a:cs typeface="Arial"/>
              </a:rPr>
              <a:t>antracyklinu</a:t>
            </a:r>
            <a:r>
              <a:rPr lang="en-US" dirty="0">
                <a:latin typeface="Arial"/>
                <a:cs typeface="Arial"/>
              </a:rPr>
              <a:t>  </a:t>
            </a:r>
            <a:r>
              <a:rPr lang="en-US" dirty="0" err="1">
                <a:latin typeface="Arial"/>
                <a:cs typeface="Arial"/>
              </a:rPr>
              <a:t>mezi</a:t>
            </a:r>
            <a:r>
              <a:rPr lang="en-US" dirty="0">
                <a:latin typeface="Arial"/>
                <a:cs typeface="Arial"/>
              </a:rPr>
              <a:t>  </a:t>
            </a:r>
            <a:r>
              <a:rPr lang="en-US" dirty="0" err="1">
                <a:latin typeface="Arial"/>
                <a:cs typeface="Arial"/>
              </a:rPr>
              <a:t>dvojspirálu</a:t>
            </a:r>
            <a:r>
              <a:rPr lang="en-US" dirty="0">
                <a:latin typeface="Arial"/>
                <a:cs typeface="Arial"/>
              </a:rPr>
              <a:t>  DNA </a:t>
            </a:r>
            <a:r>
              <a:rPr lang="en-US" dirty="0" err="1">
                <a:latin typeface="Arial"/>
                <a:cs typeface="Arial"/>
              </a:rPr>
              <a:t>přes</a:t>
            </a:r>
            <a:r>
              <a:rPr lang="en-US" dirty="0">
                <a:latin typeface="Arial"/>
                <a:cs typeface="Arial"/>
              </a:rPr>
              <a:t>  </a:t>
            </a:r>
            <a:r>
              <a:rPr lang="en-US" dirty="0" err="1">
                <a:latin typeface="Arial"/>
                <a:cs typeface="Arial"/>
              </a:rPr>
              <a:t>vazbu</a:t>
            </a:r>
            <a:r>
              <a:rPr lang="en-US" dirty="0">
                <a:latin typeface="Arial"/>
                <a:cs typeface="Arial"/>
              </a:rPr>
              <a:t>  </a:t>
            </a:r>
            <a:r>
              <a:rPr lang="en-US" dirty="0" err="1">
                <a:latin typeface="Arial"/>
                <a:cs typeface="Arial"/>
              </a:rPr>
              <a:t>vodíkovými</a:t>
            </a:r>
            <a:r>
              <a:rPr lang="en-US" dirty="0">
                <a:latin typeface="Arial"/>
                <a:cs typeface="Arial"/>
              </a:rPr>
              <a:t>  </a:t>
            </a:r>
            <a:r>
              <a:rPr lang="en-US" dirty="0" err="1">
                <a:latin typeface="Arial"/>
                <a:cs typeface="Arial"/>
              </a:rPr>
              <a:t>můstky</a:t>
            </a:r>
            <a:r>
              <a:rPr lang="en-US" dirty="0" smtClean="0">
                <a:latin typeface="Arial"/>
                <a:cs typeface="Arial"/>
              </a:rPr>
              <a:t>.</a:t>
            </a:r>
          </a:p>
          <a:p>
            <a:pPr marL="285750" indent="-285750">
              <a:buFont typeface="Arial"/>
              <a:buChar char="•"/>
            </a:pPr>
            <a:endParaRPr lang="en-US" dirty="0" smtClean="0">
              <a:latin typeface="Arial"/>
              <a:cs typeface="Arial"/>
            </a:endParaRPr>
          </a:p>
          <a:p>
            <a:pPr marL="285750" indent="-285750">
              <a:buFont typeface="Arial"/>
              <a:buChar char="•"/>
            </a:pPr>
            <a:r>
              <a:rPr lang="en-US" dirty="0" smtClean="0">
                <a:latin typeface="Arial"/>
                <a:cs typeface="Arial"/>
              </a:rPr>
              <a:t> </a:t>
            </a:r>
            <a:r>
              <a:rPr lang="en-US" b="1" dirty="0" err="1">
                <a:latin typeface="Arial"/>
                <a:cs typeface="Arial"/>
              </a:rPr>
              <a:t>Inhibice</a:t>
            </a:r>
            <a:r>
              <a:rPr lang="en-US" b="1" dirty="0">
                <a:latin typeface="Arial"/>
                <a:cs typeface="Arial"/>
              </a:rPr>
              <a:t> </a:t>
            </a:r>
            <a:r>
              <a:rPr lang="en-US" b="1" dirty="0" err="1">
                <a:latin typeface="Arial"/>
                <a:cs typeface="Arial"/>
              </a:rPr>
              <a:t>topoizomerázy</a:t>
            </a:r>
            <a:r>
              <a:rPr lang="en-US" b="1" dirty="0">
                <a:latin typeface="Arial"/>
                <a:cs typeface="Arial"/>
              </a:rPr>
              <a:t> II (</a:t>
            </a:r>
            <a:r>
              <a:rPr lang="en-US" b="1" dirty="0" err="1">
                <a:latin typeface="Arial"/>
                <a:cs typeface="Arial"/>
              </a:rPr>
              <a:t>tvorba</a:t>
            </a:r>
            <a:r>
              <a:rPr lang="en-US" b="1" dirty="0">
                <a:latin typeface="Arial"/>
                <a:cs typeface="Arial"/>
              </a:rPr>
              <a:t> </a:t>
            </a:r>
            <a:r>
              <a:rPr lang="en-US" b="1" dirty="0" err="1">
                <a:latin typeface="Arial"/>
                <a:cs typeface="Arial"/>
              </a:rPr>
              <a:t>zlomů</a:t>
            </a:r>
            <a:r>
              <a:rPr lang="en-US" b="1" dirty="0">
                <a:latin typeface="Arial"/>
                <a:cs typeface="Arial"/>
              </a:rPr>
              <a:t> v DNA) </a:t>
            </a:r>
            <a:r>
              <a:rPr lang="en-US" dirty="0">
                <a:latin typeface="Arial"/>
                <a:cs typeface="Arial"/>
              </a:rPr>
              <a:t>- </a:t>
            </a:r>
            <a:r>
              <a:rPr lang="en-US" dirty="0" err="1">
                <a:latin typeface="Arial"/>
                <a:cs typeface="Arial"/>
              </a:rPr>
              <a:t>při</a:t>
            </a:r>
            <a:r>
              <a:rPr lang="en-US" dirty="0">
                <a:latin typeface="Arial"/>
                <a:cs typeface="Arial"/>
              </a:rPr>
              <a:t> </a:t>
            </a:r>
            <a:r>
              <a:rPr lang="en-US" dirty="0" err="1">
                <a:latin typeface="Arial"/>
                <a:cs typeface="Arial"/>
              </a:rPr>
              <a:t>blokádě</a:t>
            </a:r>
            <a:r>
              <a:rPr lang="en-US" dirty="0">
                <a:latin typeface="Arial"/>
                <a:cs typeface="Arial"/>
              </a:rPr>
              <a:t> </a:t>
            </a:r>
            <a:r>
              <a:rPr lang="en-US" dirty="0" err="1">
                <a:latin typeface="Arial"/>
                <a:cs typeface="Arial"/>
              </a:rPr>
              <a:t>tohoto</a:t>
            </a:r>
            <a:r>
              <a:rPr lang="en-US" dirty="0">
                <a:latin typeface="Arial"/>
                <a:cs typeface="Arial"/>
              </a:rPr>
              <a:t> </a:t>
            </a:r>
            <a:r>
              <a:rPr lang="en-US" dirty="0" err="1">
                <a:latin typeface="Arial"/>
                <a:cs typeface="Arial"/>
              </a:rPr>
              <a:t>enzymu</a:t>
            </a:r>
            <a:r>
              <a:rPr lang="en-US" dirty="0">
                <a:latin typeface="Arial"/>
                <a:cs typeface="Arial"/>
              </a:rPr>
              <a:t> </a:t>
            </a:r>
            <a:r>
              <a:rPr lang="en-US" dirty="0" err="1">
                <a:latin typeface="Arial"/>
                <a:cs typeface="Arial"/>
              </a:rPr>
              <a:t>nedojde</a:t>
            </a:r>
            <a:r>
              <a:rPr lang="en-US" dirty="0">
                <a:latin typeface="Arial"/>
                <a:cs typeface="Arial"/>
              </a:rPr>
              <a:t> k </a:t>
            </a:r>
            <a:r>
              <a:rPr lang="en-US" dirty="0" err="1">
                <a:latin typeface="Arial"/>
                <a:cs typeface="Arial"/>
              </a:rPr>
              <a:t>opětovnému</a:t>
            </a:r>
            <a:r>
              <a:rPr lang="en-US" dirty="0">
                <a:latin typeface="Arial"/>
                <a:cs typeface="Arial"/>
              </a:rPr>
              <a:t> </a:t>
            </a:r>
            <a:r>
              <a:rPr lang="en-US" dirty="0" err="1">
                <a:latin typeface="Arial"/>
                <a:cs typeface="Arial"/>
              </a:rPr>
              <a:t>spojení</a:t>
            </a:r>
            <a:r>
              <a:rPr lang="en-US" dirty="0">
                <a:latin typeface="Arial"/>
                <a:cs typeface="Arial"/>
              </a:rPr>
              <a:t> </a:t>
            </a:r>
            <a:r>
              <a:rPr lang="en-US" dirty="0" err="1">
                <a:latin typeface="Arial"/>
                <a:cs typeface="Arial"/>
              </a:rPr>
              <a:t>rozštěpených</a:t>
            </a:r>
            <a:r>
              <a:rPr lang="en-US" dirty="0">
                <a:latin typeface="Arial"/>
                <a:cs typeface="Arial"/>
              </a:rPr>
              <a:t>  </a:t>
            </a:r>
            <a:r>
              <a:rPr lang="en-US" dirty="0" err="1">
                <a:latin typeface="Arial"/>
                <a:cs typeface="Arial"/>
              </a:rPr>
              <a:t>řetězců</a:t>
            </a:r>
            <a:r>
              <a:rPr lang="en-US" dirty="0">
                <a:latin typeface="Arial"/>
                <a:cs typeface="Arial"/>
              </a:rPr>
              <a:t>  </a:t>
            </a:r>
            <a:r>
              <a:rPr lang="en-US" dirty="0" err="1">
                <a:latin typeface="Arial"/>
                <a:cs typeface="Arial"/>
              </a:rPr>
              <a:t>dvojspirály</a:t>
            </a:r>
            <a:r>
              <a:rPr lang="en-US" dirty="0">
                <a:latin typeface="Arial"/>
                <a:cs typeface="Arial"/>
              </a:rPr>
              <a:t>  DNA a </a:t>
            </a:r>
            <a:r>
              <a:rPr lang="en-US" dirty="0" err="1">
                <a:latin typeface="Arial"/>
                <a:cs typeface="Arial"/>
              </a:rPr>
              <a:t>tyto</a:t>
            </a:r>
            <a:r>
              <a:rPr lang="en-US" dirty="0">
                <a:latin typeface="Arial"/>
                <a:cs typeface="Arial"/>
              </a:rPr>
              <a:t>  </a:t>
            </a:r>
            <a:r>
              <a:rPr lang="en-US" dirty="0" err="1">
                <a:latin typeface="Arial"/>
                <a:cs typeface="Arial"/>
              </a:rPr>
              <a:t>zlomy</a:t>
            </a:r>
            <a:r>
              <a:rPr lang="en-US" dirty="0">
                <a:latin typeface="Arial"/>
                <a:cs typeface="Arial"/>
              </a:rPr>
              <a:t> v DNA </a:t>
            </a:r>
            <a:r>
              <a:rPr lang="en-US" dirty="0" err="1">
                <a:latin typeface="Arial"/>
                <a:cs typeface="Arial"/>
              </a:rPr>
              <a:t>mají</a:t>
            </a:r>
            <a:r>
              <a:rPr lang="en-US" dirty="0">
                <a:latin typeface="Arial"/>
                <a:cs typeface="Arial"/>
              </a:rPr>
              <a:t>  </a:t>
            </a:r>
            <a:r>
              <a:rPr lang="en-US" dirty="0" err="1">
                <a:latin typeface="Arial"/>
                <a:cs typeface="Arial"/>
              </a:rPr>
              <a:t>toxický</a:t>
            </a:r>
            <a:r>
              <a:rPr lang="en-US" dirty="0">
                <a:latin typeface="Arial"/>
                <a:cs typeface="Arial"/>
              </a:rPr>
              <a:t>  </a:t>
            </a:r>
            <a:r>
              <a:rPr lang="en-US" dirty="0" err="1">
                <a:latin typeface="Arial"/>
                <a:cs typeface="Arial"/>
              </a:rPr>
              <a:t>účinek</a:t>
            </a:r>
            <a:r>
              <a:rPr lang="en-US" dirty="0">
                <a:latin typeface="Arial"/>
                <a:cs typeface="Arial"/>
              </a:rPr>
              <a:t> </a:t>
            </a:r>
            <a:r>
              <a:rPr lang="en-US" dirty="0" err="1">
                <a:latin typeface="Arial"/>
                <a:cs typeface="Arial"/>
              </a:rPr>
              <a:t>na</a:t>
            </a:r>
            <a:r>
              <a:rPr lang="en-US" dirty="0">
                <a:latin typeface="Arial"/>
                <a:cs typeface="Arial"/>
              </a:rPr>
              <a:t> </a:t>
            </a:r>
            <a:r>
              <a:rPr lang="en-US" dirty="0" err="1" smtClean="0">
                <a:latin typeface="Arial"/>
                <a:cs typeface="Arial"/>
              </a:rPr>
              <a:t>buňky</a:t>
            </a:r>
            <a:r>
              <a:rPr lang="en-US" dirty="0" smtClean="0">
                <a:latin typeface="Arial"/>
                <a:cs typeface="Arial"/>
              </a:rPr>
              <a:t>.</a:t>
            </a:r>
          </a:p>
          <a:p>
            <a:pPr marL="285750" indent="-285750">
              <a:buFont typeface="Arial"/>
              <a:buChar char="•"/>
            </a:pPr>
            <a:endParaRPr lang="en-US" dirty="0" smtClean="0">
              <a:latin typeface="Arial"/>
              <a:cs typeface="Arial"/>
            </a:endParaRPr>
          </a:p>
          <a:p>
            <a:pPr marL="285750" indent="-285750">
              <a:buFont typeface="Arial"/>
              <a:buChar char="•"/>
            </a:pPr>
            <a:r>
              <a:rPr lang="en-US" b="1" dirty="0" err="1" smtClean="0">
                <a:latin typeface="Arial"/>
                <a:cs typeface="Arial"/>
              </a:rPr>
              <a:t>Tvorba</a:t>
            </a:r>
            <a:r>
              <a:rPr lang="en-US" b="1" dirty="0" smtClean="0">
                <a:latin typeface="Arial"/>
                <a:cs typeface="Arial"/>
              </a:rPr>
              <a:t> </a:t>
            </a:r>
            <a:r>
              <a:rPr lang="en-US" b="1" dirty="0" err="1">
                <a:latin typeface="Arial"/>
                <a:cs typeface="Arial"/>
              </a:rPr>
              <a:t>volných</a:t>
            </a:r>
            <a:r>
              <a:rPr lang="en-US" b="1" dirty="0">
                <a:latin typeface="Arial"/>
                <a:cs typeface="Arial"/>
              </a:rPr>
              <a:t> </a:t>
            </a:r>
            <a:r>
              <a:rPr lang="en-US" b="1" dirty="0" err="1">
                <a:latin typeface="Arial"/>
                <a:cs typeface="Arial"/>
              </a:rPr>
              <a:t>kyslíkových</a:t>
            </a:r>
            <a:r>
              <a:rPr lang="en-US" b="1" dirty="0">
                <a:latin typeface="Arial"/>
                <a:cs typeface="Arial"/>
              </a:rPr>
              <a:t> </a:t>
            </a:r>
            <a:r>
              <a:rPr lang="en-US" b="1" dirty="0" err="1">
                <a:latin typeface="Arial"/>
                <a:cs typeface="Arial"/>
              </a:rPr>
              <a:t>radikálů</a:t>
            </a:r>
            <a:r>
              <a:rPr lang="en-US" b="1" dirty="0">
                <a:latin typeface="Arial"/>
                <a:cs typeface="Arial"/>
              </a:rPr>
              <a:t> </a:t>
            </a:r>
            <a:r>
              <a:rPr lang="en-US" dirty="0">
                <a:latin typeface="Arial"/>
                <a:cs typeface="Arial"/>
              </a:rPr>
              <a:t>- </a:t>
            </a:r>
            <a:r>
              <a:rPr lang="en-US" dirty="0" err="1">
                <a:latin typeface="Arial"/>
                <a:cs typeface="Arial"/>
              </a:rPr>
              <a:t>kyslíkové</a:t>
            </a:r>
            <a:r>
              <a:rPr lang="en-US" dirty="0">
                <a:latin typeface="Arial"/>
                <a:cs typeface="Arial"/>
              </a:rPr>
              <a:t> </a:t>
            </a:r>
            <a:r>
              <a:rPr lang="en-US" dirty="0" err="1">
                <a:latin typeface="Arial"/>
                <a:cs typeface="Arial"/>
              </a:rPr>
              <a:t>radikály</a:t>
            </a:r>
            <a:r>
              <a:rPr lang="en-US" dirty="0">
                <a:latin typeface="Arial"/>
                <a:cs typeface="Arial"/>
              </a:rPr>
              <a:t> </a:t>
            </a:r>
            <a:r>
              <a:rPr lang="en-US" dirty="0" err="1">
                <a:latin typeface="Arial"/>
                <a:cs typeface="Arial"/>
              </a:rPr>
              <a:t>působí</a:t>
            </a:r>
            <a:r>
              <a:rPr lang="en-US" dirty="0">
                <a:latin typeface="Arial"/>
                <a:cs typeface="Arial"/>
              </a:rPr>
              <a:t> </a:t>
            </a:r>
            <a:r>
              <a:rPr lang="en-US" dirty="0" err="1">
                <a:latin typeface="Arial"/>
                <a:cs typeface="Arial"/>
              </a:rPr>
              <a:t>poškození</a:t>
            </a:r>
            <a:r>
              <a:rPr lang="en-US" dirty="0">
                <a:latin typeface="Arial"/>
                <a:cs typeface="Arial"/>
              </a:rPr>
              <a:t> </a:t>
            </a:r>
            <a:r>
              <a:rPr lang="en-US" dirty="0" err="1">
                <a:latin typeface="Arial"/>
                <a:cs typeface="Arial"/>
              </a:rPr>
              <a:t>různých</a:t>
            </a:r>
            <a:r>
              <a:rPr lang="en-US" dirty="0">
                <a:latin typeface="Arial"/>
                <a:cs typeface="Arial"/>
              </a:rPr>
              <a:t> </a:t>
            </a:r>
            <a:r>
              <a:rPr lang="en-US" dirty="0" err="1">
                <a:latin typeface="Arial"/>
                <a:cs typeface="Arial"/>
              </a:rPr>
              <a:t>intracelulárních</a:t>
            </a:r>
            <a:r>
              <a:rPr lang="en-US" dirty="0">
                <a:latin typeface="Arial"/>
                <a:cs typeface="Arial"/>
              </a:rPr>
              <a:t> </a:t>
            </a:r>
            <a:r>
              <a:rPr lang="en-US" dirty="0" err="1" smtClean="0">
                <a:latin typeface="Arial"/>
                <a:cs typeface="Arial"/>
              </a:rPr>
              <a:t>struktur</a:t>
            </a:r>
            <a:endParaRPr lang="en-US" dirty="0" smtClean="0">
              <a:latin typeface="Arial"/>
              <a:cs typeface="Arial"/>
            </a:endParaRPr>
          </a:p>
          <a:p>
            <a:r>
              <a:rPr lang="en-US" dirty="0">
                <a:latin typeface="Arial"/>
                <a:cs typeface="Arial"/>
              </a:rPr>
              <a:t>		</a:t>
            </a:r>
            <a:r>
              <a:rPr lang="en-US" dirty="0" smtClean="0">
                <a:latin typeface="Arial"/>
                <a:cs typeface="Arial"/>
              </a:rPr>
              <a:t>-</a:t>
            </a:r>
            <a:r>
              <a:rPr lang="en-US" dirty="0" err="1" smtClean="0">
                <a:latin typeface="Arial"/>
                <a:cs typeface="Arial"/>
              </a:rPr>
              <a:t>vznik</a:t>
            </a:r>
            <a:r>
              <a:rPr lang="en-US" dirty="0" smtClean="0">
                <a:latin typeface="Arial"/>
                <a:cs typeface="Arial"/>
              </a:rPr>
              <a:t> </a:t>
            </a:r>
            <a:r>
              <a:rPr lang="en-US" dirty="0" err="1">
                <a:latin typeface="Arial"/>
                <a:cs typeface="Arial"/>
              </a:rPr>
              <a:t>semichinonu</a:t>
            </a:r>
            <a:r>
              <a:rPr lang="en-US" dirty="0">
                <a:latin typeface="Arial"/>
                <a:cs typeface="Arial"/>
              </a:rPr>
              <a:t> </a:t>
            </a:r>
            <a:r>
              <a:rPr lang="en-US" dirty="0" err="1">
                <a:latin typeface="Arial"/>
                <a:cs typeface="Arial"/>
              </a:rPr>
              <a:t>při</a:t>
            </a:r>
            <a:r>
              <a:rPr lang="en-US" dirty="0">
                <a:latin typeface="Arial"/>
                <a:cs typeface="Arial"/>
              </a:rPr>
              <a:t> </a:t>
            </a:r>
            <a:r>
              <a:rPr lang="en-US" dirty="0" err="1">
                <a:latin typeface="Arial"/>
                <a:cs typeface="Arial"/>
              </a:rPr>
              <a:t>redukci</a:t>
            </a:r>
            <a:r>
              <a:rPr lang="en-US" dirty="0">
                <a:latin typeface="Arial"/>
                <a:cs typeface="Arial"/>
              </a:rPr>
              <a:t> </a:t>
            </a:r>
            <a:r>
              <a:rPr lang="en-US" dirty="0" err="1">
                <a:latin typeface="Arial"/>
                <a:cs typeface="Arial"/>
              </a:rPr>
              <a:t>chinonového</a:t>
            </a:r>
            <a:r>
              <a:rPr lang="en-US" dirty="0">
                <a:latin typeface="Arial"/>
                <a:cs typeface="Arial"/>
              </a:rPr>
              <a:t> </a:t>
            </a:r>
            <a:r>
              <a:rPr lang="en-US" dirty="0" err="1">
                <a:latin typeface="Arial"/>
                <a:cs typeface="Arial"/>
              </a:rPr>
              <a:t>kruhu</a:t>
            </a:r>
            <a:r>
              <a:rPr lang="en-US" dirty="0">
                <a:latin typeface="Arial"/>
                <a:cs typeface="Arial"/>
              </a:rPr>
              <a:t>, </a:t>
            </a:r>
            <a:r>
              <a:rPr lang="en-US" dirty="0" err="1">
                <a:latin typeface="Arial"/>
                <a:cs typeface="Arial"/>
              </a:rPr>
              <a:t>kdy</a:t>
            </a:r>
            <a:r>
              <a:rPr lang="en-US" dirty="0">
                <a:latin typeface="Arial"/>
                <a:cs typeface="Arial"/>
              </a:rPr>
              <a:t> </a:t>
            </a:r>
            <a:r>
              <a:rPr lang="en-US" dirty="0" err="1">
                <a:latin typeface="Arial"/>
                <a:cs typeface="Arial"/>
              </a:rPr>
              <a:t>po</a:t>
            </a:r>
            <a:r>
              <a:rPr lang="en-US" dirty="0">
                <a:latin typeface="Arial"/>
                <a:cs typeface="Arial"/>
              </a:rPr>
              <a:t> </a:t>
            </a:r>
            <a:r>
              <a:rPr lang="en-US" dirty="0" err="1">
                <a:latin typeface="Arial"/>
                <a:cs typeface="Arial"/>
              </a:rPr>
              <a:t>reakci</a:t>
            </a:r>
            <a:r>
              <a:rPr lang="en-US" dirty="0">
                <a:latin typeface="Arial"/>
                <a:cs typeface="Arial"/>
              </a:rPr>
              <a:t> s </a:t>
            </a:r>
            <a:r>
              <a:rPr lang="en-US" dirty="0" smtClean="0">
                <a:latin typeface="Arial"/>
                <a:cs typeface="Arial"/>
              </a:rPr>
              <a:t>				</a:t>
            </a:r>
            <a:r>
              <a:rPr lang="en-US" dirty="0" err="1" smtClean="0">
                <a:latin typeface="Arial"/>
                <a:cs typeface="Arial"/>
              </a:rPr>
              <a:t>kyslíkem</a:t>
            </a:r>
            <a:r>
              <a:rPr lang="en-US" dirty="0" smtClean="0">
                <a:latin typeface="Arial"/>
                <a:cs typeface="Arial"/>
              </a:rPr>
              <a:t> </a:t>
            </a:r>
            <a:r>
              <a:rPr lang="en-US" dirty="0" err="1">
                <a:latin typeface="Arial"/>
                <a:cs typeface="Arial"/>
              </a:rPr>
              <a:t>vznikne</a:t>
            </a:r>
            <a:r>
              <a:rPr lang="en-US" dirty="0">
                <a:latin typeface="Arial"/>
                <a:cs typeface="Arial"/>
              </a:rPr>
              <a:t> </a:t>
            </a:r>
            <a:r>
              <a:rPr lang="en-US" dirty="0" err="1">
                <a:latin typeface="Arial"/>
                <a:cs typeface="Arial"/>
              </a:rPr>
              <a:t>superoxid</a:t>
            </a:r>
            <a:r>
              <a:rPr lang="en-US" dirty="0">
                <a:latin typeface="Arial"/>
                <a:cs typeface="Arial"/>
              </a:rPr>
              <a:t>,</a:t>
            </a:r>
          </a:p>
          <a:p>
            <a:r>
              <a:rPr lang="en-US" dirty="0">
                <a:latin typeface="Arial"/>
                <a:cs typeface="Arial"/>
              </a:rPr>
              <a:t>		</a:t>
            </a:r>
            <a:r>
              <a:rPr lang="en-US" dirty="0" smtClean="0">
                <a:latin typeface="Arial"/>
                <a:cs typeface="Arial"/>
              </a:rPr>
              <a:t>- </a:t>
            </a:r>
            <a:r>
              <a:rPr lang="en-US" dirty="0" err="1" smtClean="0">
                <a:latin typeface="Arial"/>
                <a:cs typeface="Arial"/>
              </a:rPr>
              <a:t>vznik</a:t>
            </a:r>
            <a:r>
              <a:rPr lang="en-US" dirty="0" smtClean="0">
                <a:latin typeface="Arial"/>
                <a:cs typeface="Arial"/>
              </a:rPr>
              <a:t> </a:t>
            </a:r>
            <a:r>
              <a:rPr lang="en-US" dirty="0" err="1">
                <a:latin typeface="Arial"/>
                <a:cs typeface="Arial"/>
              </a:rPr>
              <a:t>komplexu</a:t>
            </a:r>
            <a:r>
              <a:rPr lang="en-US" dirty="0">
                <a:latin typeface="Arial"/>
                <a:cs typeface="Arial"/>
              </a:rPr>
              <a:t> s ADP a </a:t>
            </a:r>
            <a:r>
              <a:rPr lang="en-US" dirty="0" err="1">
                <a:latin typeface="Arial"/>
                <a:cs typeface="Arial"/>
              </a:rPr>
              <a:t>železitými</a:t>
            </a:r>
            <a:r>
              <a:rPr lang="en-US" dirty="0">
                <a:latin typeface="Arial"/>
                <a:cs typeface="Arial"/>
              </a:rPr>
              <a:t> </a:t>
            </a:r>
            <a:r>
              <a:rPr lang="en-US" dirty="0" err="1">
                <a:latin typeface="Arial"/>
                <a:cs typeface="Arial"/>
              </a:rPr>
              <a:t>ionty</a:t>
            </a:r>
            <a:r>
              <a:rPr lang="en-US" dirty="0">
                <a:latin typeface="Arial"/>
                <a:cs typeface="Arial"/>
              </a:rPr>
              <a:t>, </a:t>
            </a:r>
            <a:r>
              <a:rPr lang="en-US" dirty="0" err="1">
                <a:latin typeface="Arial"/>
                <a:cs typeface="Arial"/>
              </a:rPr>
              <a:t>kdy</a:t>
            </a:r>
            <a:r>
              <a:rPr lang="en-US" dirty="0">
                <a:latin typeface="Arial"/>
                <a:cs typeface="Arial"/>
              </a:rPr>
              <a:t> </a:t>
            </a:r>
            <a:r>
              <a:rPr lang="en-US" dirty="0" err="1">
                <a:latin typeface="Arial"/>
                <a:cs typeface="Arial"/>
              </a:rPr>
              <a:t>za</a:t>
            </a:r>
            <a:r>
              <a:rPr lang="en-US" dirty="0">
                <a:latin typeface="Arial"/>
                <a:cs typeface="Arial"/>
              </a:rPr>
              <a:t> </a:t>
            </a:r>
            <a:r>
              <a:rPr lang="en-US" dirty="0" err="1">
                <a:latin typeface="Arial"/>
                <a:cs typeface="Arial"/>
              </a:rPr>
              <a:t>přítomnosti</a:t>
            </a:r>
            <a:r>
              <a:rPr lang="en-US" dirty="0">
                <a:latin typeface="Arial"/>
                <a:cs typeface="Arial"/>
              </a:rPr>
              <a:t> </a:t>
            </a:r>
            <a:r>
              <a:rPr lang="en-US" dirty="0" err="1">
                <a:latin typeface="Arial"/>
                <a:cs typeface="Arial"/>
              </a:rPr>
              <a:t>kyslíku</a:t>
            </a:r>
            <a:r>
              <a:rPr lang="en-US" dirty="0">
                <a:latin typeface="Arial"/>
                <a:cs typeface="Arial"/>
              </a:rPr>
              <a:t> </a:t>
            </a:r>
            <a:r>
              <a:rPr lang="en-US" dirty="0" smtClean="0">
                <a:latin typeface="Arial"/>
                <a:cs typeface="Arial"/>
              </a:rPr>
              <a:t>			</a:t>
            </a:r>
            <a:r>
              <a:rPr lang="en-US" dirty="0" err="1" smtClean="0">
                <a:latin typeface="Arial"/>
                <a:cs typeface="Arial"/>
              </a:rPr>
              <a:t>vzniká</a:t>
            </a:r>
            <a:r>
              <a:rPr lang="en-US" dirty="0" smtClean="0">
                <a:latin typeface="Arial"/>
                <a:cs typeface="Arial"/>
              </a:rPr>
              <a:t> </a:t>
            </a:r>
            <a:r>
              <a:rPr lang="en-US" dirty="0" err="1">
                <a:latin typeface="Arial"/>
                <a:cs typeface="Arial"/>
              </a:rPr>
              <a:t>perferylový</a:t>
            </a:r>
            <a:r>
              <a:rPr lang="en-US" dirty="0">
                <a:latin typeface="Arial"/>
                <a:cs typeface="Arial"/>
              </a:rPr>
              <a:t> </a:t>
            </a:r>
            <a:r>
              <a:rPr lang="en-US" dirty="0" err="1">
                <a:latin typeface="Arial"/>
                <a:cs typeface="Arial"/>
              </a:rPr>
              <a:t>komplex</a:t>
            </a:r>
            <a:r>
              <a:rPr lang="en-US" dirty="0">
                <a:latin typeface="Arial"/>
                <a:cs typeface="Arial"/>
              </a:rPr>
              <a:t> s </a:t>
            </a:r>
            <a:r>
              <a:rPr lang="en-US" dirty="0" err="1">
                <a:latin typeface="Arial"/>
                <a:cs typeface="Arial"/>
              </a:rPr>
              <a:t>rozpadem</a:t>
            </a:r>
            <a:r>
              <a:rPr lang="en-US" dirty="0">
                <a:latin typeface="Arial"/>
                <a:cs typeface="Arial"/>
              </a:rPr>
              <a:t> </a:t>
            </a:r>
            <a:r>
              <a:rPr lang="en-US" dirty="0" err="1">
                <a:latin typeface="Arial"/>
                <a:cs typeface="Arial"/>
              </a:rPr>
              <a:t>na</a:t>
            </a:r>
            <a:r>
              <a:rPr lang="en-US" dirty="0">
                <a:latin typeface="Arial"/>
                <a:cs typeface="Arial"/>
              </a:rPr>
              <a:t> </a:t>
            </a:r>
            <a:r>
              <a:rPr lang="en-US" dirty="0" err="1">
                <a:latin typeface="Arial"/>
                <a:cs typeface="Arial"/>
              </a:rPr>
              <a:t>peroxid</a:t>
            </a:r>
            <a:r>
              <a:rPr lang="en-US" dirty="0">
                <a:latin typeface="Arial"/>
                <a:cs typeface="Arial"/>
              </a:rPr>
              <a:t> </a:t>
            </a:r>
            <a:r>
              <a:rPr lang="en-US" dirty="0" err="1">
                <a:latin typeface="Arial"/>
                <a:cs typeface="Arial"/>
              </a:rPr>
              <a:t>vodíku</a:t>
            </a:r>
            <a:r>
              <a:rPr lang="en-US" dirty="0">
                <a:latin typeface="Arial"/>
                <a:cs typeface="Arial"/>
              </a:rPr>
              <a:t>.</a:t>
            </a:r>
          </a:p>
        </p:txBody>
      </p:sp>
      <p:sp>
        <p:nvSpPr>
          <p:cNvPr id="6" name="Title 1"/>
          <p:cNvSpPr txBox="1">
            <a:spLocks/>
          </p:cNvSpPr>
          <p:nvPr/>
        </p:nvSpPr>
        <p:spPr>
          <a:xfrm>
            <a:off x="182550" y="10338"/>
            <a:ext cx="6894245" cy="5244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b="1" dirty="0" err="1" smtClean="0">
                <a:latin typeface="+mn-lt"/>
              </a:rPr>
              <a:t>Antracykliny</a:t>
            </a:r>
            <a:endParaRPr lang="en-US" dirty="0">
              <a:latin typeface="+mn-lt"/>
            </a:endParaRPr>
          </a:p>
        </p:txBody>
      </p:sp>
      <p:sp>
        <p:nvSpPr>
          <p:cNvPr id="7" name="Title 1"/>
          <p:cNvSpPr txBox="1">
            <a:spLocks/>
          </p:cNvSpPr>
          <p:nvPr/>
        </p:nvSpPr>
        <p:spPr>
          <a:xfrm>
            <a:off x="323850" y="703881"/>
            <a:ext cx="6894245" cy="524431"/>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sz="4800" b="1" dirty="0" smtClean="0">
                <a:solidFill>
                  <a:schemeClr val="accent2">
                    <a:lumMod val="60000"/>
                    <a:lumOff val="40000"/>
                  </a:schemeClr>
                </a:solidFill>
                <a:latin typeface="+mn-lt"/>
              </a:rPr>
              <a:t>Farmakologie</a:t>
            </a:r>
            <a:endParaRPr lang="en-US" sz="4800" dirty="0">
              <a:solidFill>
                <a:schemeClr val="accent2">
                  <a:lumMod val="60000"/>
                  <a:lumOff val="40000"/>
                </a:schemeClr>
              </a:solidFill>
              <a:latin typeface="+mn-l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0249" y="67486"/>
            <a:ext cx="2447846" cy="179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53794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56019" y="786081"/>
            <a:ext cx="6894245" cy="1143000"/>
          </a:xfrm>
        </p:spPr>
        <p:txBody>
          <a:bodyPr>
            <a:normAutofit/>
          </a:bodyPr>
          <a:lstStyle/>
          <a:p>
            <a:pPr algn="l"/>
            <a:r>
              <a:rPr lang="cs-CZ" sz="2400" b="1" dirty="0" smtClean="0">
                <a:latin typeface="Arial" charset="0"/>
              </a:rPr>
              <a:t/>
            </a:r>
            <a:br>
              <a:rPr lang="cs-CZ" sz="2400" b="1" dirty="0" smtClean="0">
                <a:latin typeface="Arial" charset="0"/>
              </a:rPr>
            </a:br>
            <a:r>
              <a:rPr lang="cs-CZ" sz="2400" b="1" dirty="0" smtClean="0">
                <a:latin typeface="Arial" charset="0"/>
              </a:rPr>
              <a:t>Nežádoucí účinky - kardiomyopatie</a:t>
            </a:r>
            <a:endParaRPr lang="en-US" sz="2400" dirty="0"/>
          </a:p>
        </p:txBody>
      </p:sp>
      <p:sp>
        <p:nvSpPr>
          <p:cNvPr id="4" name="Text Box 9"/>
          <p:cNvSpPr txBox="1">
            <a:spLocks noChangeArrowheads="1"/>
          </p:cNvSpPr>
          <p:nvPr/>
        </p:nvSpPr>
        <p:spPr bwMode="auto">
          <a:xfrm>
            <a:off x="323850" y="6165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cs-CZ" sz="1400"/>
          </a:p>
        </p:txBody>
      </p:sp>
      <p:sp>
        <p:nvSpPr>
          <p:cNvPr id="16" name="TextBox 15"/>
          <p:cNvSpPr txBox="1"/>
          <p:nvPr/>
        </p:nvSpPr>
        <p:spPr>
          <a:xfrm>
            <a:off x="507999" y="2056958"/>
            <a:ext cx="8349883" cy="3693319"/>
          </a:xfrm>
          <a:prstGeom prst="rect">
            <a:avLst/>
          </a:prstGeom>
          <a:noFill/>
        </p:spPr>
        <p:txBody>
          <a:bodyPr wrap="square" rtlCol="0">
            <a:spAutoFit/>
          </a:bodyPr>
          <a:lstStyle/>
          <a:p>
            <a:pPr marL="285750" indent="-285750">
              <a:buFont typeface="Arial"/>
              <a:buChar char="•"/>
            </a:pPr>
            <a:r>
              <a:rPr lang="en-US" dirty="0" err="1">
                <a:latin typeface="Arial"/>
                <a:cs typeface="Arial"/>
              </a:rPr>
              <a:t>Nejdůležitějším</a:t>
            </a:r>
            <a:r>
              <a:rPr lang="en-US" dirty="0">
                <a:latin typeface="Arial"/>
                <a:cs typeface="Arial"/>
              </a:rPr>
              <a:t> </a:t>
            </a:r>
            <a:r>
              <a:rPr lang="en-US" dirty="0" err="1">
                <a:latin typeface="Arial"/>
                <a:cs typeface="Arial"/>
              </a:rPr>
              <a:t>rizikovým</a:t>
            </a:r>
            <a:r>
              <a:rPr lang="en-US" dirty="0">
                <a:latin typeface="Arial"/>
                <a:cs typeface="Arial"/>
              </a:rPr>
              <a:t> </a:t>
            </a:r>
            <a:r>
              <a:rPr lang="en-US" dirty="0" err="1">
                <a:latin typeface="Arial"/>
                <a:cs typeface="Arial"/>
              </a:rPr>
              <a:t>faktorem</a:t>
            </a:r>
            <a:r>
              <a:rPr lang="en-US" dirty="0">
                <a:latin typeface="Arial"/>
                <a:cs typeface="Arial"/>
              </a:rPr>
              <a:t> pro </a:t>
            </a:r>
            <a:r>
              <a:rPr lang="en-US" dirty="0" err="1">
                <a:latin typeface="Arial"/>
                <a:cs typeface="Arial"/>
              </a:rPr>
              <a:t>vznik</a:t>
            </a:r>
            <a:r>
              <a:rPr lang="en-US" dirty="0">
                <a:latin typeface="Arial"/>
                <a:cs typeface="Arial"/>
              </a:rPr>
              <a:t> </a:t>
            </a:r>
            <a:r>
              <a:rPr lang="en-US" dirty="0" err="1">
                <a:latin typeface="Arial"/>
                <a:cs typeface="Arial"/>
              </a:rPr>
              <a:t>kardiomyopatie</a:t>
            </a:r>
            <a:r>
              <a:rPr lang="en-US" dirty="0">
                <a:latin typeface="Arial"/>
                <a:cs typeface="Arial"/>
              </a:rPr>
              <a:t> je </a:t>
            </a:r>
            <a:r>
              <a:rPr lang="en-US" dirty="0" err="1">
                <a:latin typeface="Arial"/>
                <a:cs typeface="Arial"/>
              </a:rPr>
              <a:t>kumulativní</a:t>
            </a:r>
            <a:r>
              <a:rPr lang="en-US" dirty="0">
                <a:latin typeface="Arial"/>
                <a:cs typeface="Arial"/>
              </a:rPr>
              <a:t> </a:t>
            </a:r>
            <a:r>
              <a:rPr lang="en-US" dirty="0" err="1">
                <a:latin typeface="Arial"/>
                <a:cs typeface="Arial"/>
              </a:rPr>
              <a:t>dávka</a:t>
            </a:r>
            <a:r>
              <a:rPr lang="en-US" dirty="0">
                <a:latin typeface="Arial"/>
                <a:cs typeface="Arial"/>
              </a:rPr>
              <a:t> </a:t>
            </a:r>
            <a:r>
              <a:rPr lang="en-US" dirty="0" err="1">
                <a:latin typeface="Arial"/>
                <a:cs typeface="Arial"/>
              </a:rPr>
              <a:t>podaných</a:t>
            </a:r>
            <a:r>
              <a:rPr lang="en-US" dirty="0">
                <a:latin typeface="Arial"/>
                <a:cs typeface="Arial"/>
              </a:rPr>
              <a:t> </a:t>
            </a:r>
            <a:r>
              <a:rPr lang="en-US" dirty="0" err="1">
                <a:latin typeface="Arial"/>
                <a:cs typeface="Arial"/>
              </a:rPr>
              <a:t>antracyklinů</a:t>
            </a:r>
            <a:r>
              <a:rPr lang="en-US" dirty="0">
                <a:latin typeface="Arial"/>
                <a:cs typeface="Arial"/>
              </a:rPr>
              <a:t> – </a:t>
            </a:r>
            <a:r>
              <a:rPr lang="en-US" dirty="0" err="1">
                <a:latin typeface="Arial"/>
                <a:cs typeface="Arial"/>
              </a:rPr>
              <a:t>kumulativní</a:t>
            </a:r>
            <a:r>
              <a:rPr lang="en-US" dirty="0">
                <a:latin typeface="Arial"/>
                <a:cs typeface="Arial"/>
              </a:rPr>
              <a:t> </a:t>
            </a:r>
            <a:r>
              <a:rPr lang="en-US" dirty="0" err="1">
                <a:latin typeface="Arial"/>
                <a:cs typeface="Arial"/>
              </a:rPr>
              <a:t>dávka</a:t>
            </a:r>
            <a:r>
              <a:rPr lang="en-US" dirty="0">
                <a:latin typeface="Arial"/>
                <a:cs typeface="Arial"/>
              </a:rPr>
              <a:t> </a:t>
            </a:r>
            <a:r>
              <a:rPr lang="en-US" dirty="0" err="1">
                <a:latin typeface="Arial"/>
                <a:cs typeface="Arial"/>
              </a:rPr>
              <a:t>antracyklinů</a:t>
            </a:r>
            <a:r>
              <a:rPr lang="en-US" dirty="0">
                <a:latin typeface="Arial"/>
                <a:cs typeface="Arial"/>
              </a:rPr>
              <a:t> 240 mg/m2 </a:t>
            </a:r>
            <a:r>
              <a:rPr lang="en-US" dirty="0" err="1">
                <a:latin typeface="Arial"/>
                <a:cs typeface="Arial"/>
              </a:rPr>
              <a:t>má</a:t>
            </a:r>
            <a:r>
              <a:rPr lang="en-US" dirty="0">
                <a:latin typeface="Arial"/>
                <a:cs typeface="Arial"/>
              </a:rPr>
              <a:t> </a:t>
            </a:r>
            <a:r>
              <a:rPr lang="en-US" dirty="0" err="1">
                <a:latin typeface="Arial"/>
                <a:cs typeface="Arial"/>
              </a:rPr>
              <a:t>relativně</a:t>
            </a:r>
            <a:r>
              <a:rPr lang="en-US" dirty="0">
                <a:latin typeface="Arial"/>
                <a:cs typeface="Arial"/>
              </a:rPr>
              <a:t> </a:t>
            </a:r>
            <a:r>
              <a:rPr lang="en-US" dirty="0" err="1">
                <a:latin typeface="Arial"/>
                <a:cs typeface="Arial"/>
              </a:rPr>
              <a:t>nízkou</a:t>
            </a:r>
            <a:r>
              <a:rPr lang="en-US" dirty="0">
                <a:latin typeface="Arial"/>
                <a:cs typeface="Arial"/>
              </a:rPr>
              <a:t> </a:t>
            </a:r>
            <a:r>
              <a:rPr lang="en-US" dirty="0" err="1">
                <a:latin typeface="Arial"/>
                <a:cs typeface="Arial"/>
              </a:rPr>
              <a:t>kardiotoxicitu</a:t>
            </a:r>
            <a:r>
              <a:rPr lang="en-US" dirty="0">
                <a:latin typeface="Arial"/>
                <a:cs typeface="Arial"/>
              </a:rPr>
              <a:t> 0,1% v </a:t>
            </a:r>
            <a:r>
              <a:rPr lang="en-US" dirty="0" err="1">
                <a:latin typeface="Arial"/>
                <a:cs typeface="Arial"/>
              </a:rPr>
              <a:t>mediánu</a:t>
            </a:r>
            <a:r>
              <a:rPr lang="en-US" dirty="0">
                <a:latin typeface="Arial"/>
                <a:cs typeface="Arial"/>
              </a:rPr>
              <a:t> </a:t>
            </a:r>
            <a:r>
              <a:rPr lang="en-US" dirty="0" err="1">
                <a:latin typeface="Arial"/>
                <a:cs typeface="Arial"/>
              </a:rPr>
              <a:t>sledování</a:t>
            </a:r>
            <a:r>
              <a:rPr lang="en-US" dirty="0">
                <a:latin typeface="Arial"/>
                <a:cs typeface="Arial"/>
              </a:rPr>
              <a:t> 3 let. </a:t>
            </a:r>
            <a:endParaRPr lang="en-US" dirty="0" smtClean="0">
              <a:latin typeface="Arial"/>
              <a:cs typeface="Arial"/>
            </a:endParaRPr>
          </a:p>
          <a:p>
            <a:pPr marL="285750" indent="-285750">
              <a:buFont typeface="Arial"/>
              <a:buChar char="•"/>
            </a:pPr>
            <a:endParaRPr lang="en-US" dirty="0" smtClean="0">
              <a:latin typeface="Arial"/>
              <a:cs typeface="Arial"/>
            </a:endParaRPr>
          </a:p>
          <a:p>
            <a:pPr marL="285750" indent="-285750">
              <a:buFont typeface="Arial"/>
              <a:buChar char="•"/>
            </a:pPr>
            <a:r>
              <a:rPr lang="en-US" dirty="0" smtClean="0">
                <a:latin typeface="Arial"/>
                <a:cs typeface="Arial"/>
              </a:rPr>
              <a:t>S</a:t>
            </a:r>
            <a:r>
              <a:rPr lang="en-US" dirty="0">
                <a:latin typeface="Arial"/>
                <a:cs typeface="Arial"/>
              </a:rPr>
              <a:t> </a:t>
            </a:r>
            <a:r>
              <a:rPr lang="en-US" dirty="0" err="1">
                <a:latin typeface="Arial"/>
                <a:cs typeface="Arial"/>
              </a:rPr>
              <a:t>narůstající</a:t>
            </a:r>
            <a:r>
              <a:rPr lang="en-US" dirty="0">
                <a:latin typeface="Arial"/>
                <a:cs typeface="Arial"/>
              </a:rPr>
              <a:t> </a:t>
            </a:r>
            <a:r>
              <a:rPr lang="en-US" dirty="0" err="1">
                <a:latin typeface="Arial"/>
                <a:cs typeface="Arial"/>
              </a:rPr>
              <a:t>kumulativní</a:t>
            </a:r>
            <a:r>
              <a:rPr lang="en-US" dirty="0">
                <a:latin typeface="Arial"/>
                <a:cs typeface="Arial"/>
              </a:rPr>
              <a:t> </a:t>
            </a:r>
            <a:r>
              <a:rPr lang="en-US" dirty="0" err="1">
                <a:latin typeface="Arial"/>
                <a:cs typeface="Arial"/>
              </a:rPr>
              <a:t>dávkou</a:t>
            </a:r>
            <a:r>
              <a:rPr lang="en-US" dirty="0">
                <a:latin typeface="Arial"/>
                <a:cs typeface="Arial"/>
              </a:rPr>
              <a:t> </a:t>
            </a:r>
            <a:r>
              <a:rPr lang="en-US" dirty="0" err="1">
                <a:latin typeface="Arial"/>
                <a:cs typeface="Arial"/>
              </a:rPr>
              <a:t>antracyklinů</a:t>
            </a:r>
            <a:r>
              <a:rPr lang="en-US" dirty="0">
                <a:latin typeface="Arial"/>
                <a:cs typeface="Arial"/>
              </a:rPr>
              <a:t> </a:t>
            </a:r>
            <a:r>
              <a:rPr lang="en-US" dirty="0" err="1">
                <a:latin typeface="Arial"/>
                <a:cs typeface="Arial"/>
              </a:rPr>
              <a:t>dochází</a:t>
            </a:r>
            <a:r>
              <a:rPr lang="en-US" dirty="0">
                <a:latin typeface="Arial"/>
                <a:cs typeface="Arial"/>
              </a:rPr>
              <a:t> </a:t>
            </a:r>
            <a:r>
              <a:rPr lang="en-US" dirty="0" err="1">
                <a:latin typeface="Arial"/>
                <a:cs typeface="Arial"/>
              </a:rPr>
              <a:t>také</a:t>
            </a:r>
            <a:r>
              <a:rPr lang="en-US" dirty="0">
                <a:latin typeface="Arial"/>
                <a:cs typeface="Arial"/>
              </a:rPr>
              <a:t> k </a:t>
            </a:r>
            <a:r>
              <a:rPr lang="en-US" dirty="0" err="1">
                <a:latin typeface="Arial"/>
                <a:cs typeface="Arial"/>
              </a:rPr>
              <a:t>nárůstu</a:t>
            </a:r>
            <a:r>
              <a:rPr lang="en-US" dirty="0">
                <a:latin typeface="Arial"/>
                <a:cs typeface="Arial"/>
              </a:rPr>
              <a:t> </a:t>
            </a:r>
            <a:r>
              <a:rPr lang="en-US" dirty="0" err="1">
                <a:latin typeface="Arial"/>
                <a:cs typeface="Arial"/>
              </a:rPr>
              <a:t>kardiotoxicity</a:t>
            </a:r>
            <a:r>
              <a:rPr lang="en-US" dirty="0">
                <a:latin typeface="Arial"/>
                <a:cs typeface="Arial"/>
              </a:rPr>
              <a:t> – </a:t>
            </a:r>
            <a:r>
              <a:rPr lang="en-US" dirty="0" err="1">
                <a:latin typeface="Arial"/>
                <a:cs typeface="Arial"/>
              </a:rPr>
              <a:t>při</a:t>
            </a:r>
            <a:r>
              <a:rPr lang="en-US" dirty="0">
                <a:latin typeface="Arial"/>
                <a:cs typeface="Arial"/>
              </a:rPr>
              <a:t> </a:t>
            </a:r>
            <a:r>
              <a:rPr lang="en-US" dirty="0" err="1">
                <a:latin typeface="Arial"/>
                <a:cs typeface="Arial"/>
              </a:rPr>
              <a:t>kumulativní</a:t>
            </a:r>
            <a:r>
              <a:rPr lang="en-US" dirty="0">
                <a:latin typeface="Arial"/>
                <a:cs typeface="Arial"/>
              </a:rPr>
              <a:t> </a:t>
            </a:r>
            <a:r>
              <a:rPr lang="en-US" dirty="0" err="1">
                <a:latin typeface="Arial"/>
                <a:cs typeface="Arial"/>
              </a:rPr>
              <a:t>dávce</a:t>
            </a:r>
            <a:r>
              <a:rPr lang="en-US" dirty="0">
                <a:latin typeface="Arial"/>
                <a:cs typeface="Arial"/>
              </a:rPr>
              <a:t> 450 mg/m2 </a:t>
            </a:r>
            <a:r>
              <a:rPr lang="en-US" dirty="0" err="1">
                <a:latin typeface="Arial"/>
                <a:cs typeface="Arial"/>
              </a:rPr>
              <a:t>jsou</a:t>
            </a:r>
            <a:r>
              <a:rPr lang="en-US" dirty="0">
                <a:latin typeface="Arial"/>
                <a:cs typeface="Arial"/>
              </a:rPr>
              <a:t> to 4% a </a:t>
            </a:r>
            <a:r>
              <a:rPr lang="en-US" dirty="0" err="1">
                <a:latin typeface="Arial"/>
                <a:cs typeface="Arial"/>
              </a:rPr>
              <a:t>při</a:t>
            </a:r>
            <a:r>
              <a:rPr lang="en-US" dirty="0">
                <a:latin typeface="Arial"/>
                <a:cs typeface="Arial"/>
              </a:rPr>
              <a:t> </a:t>
            </a:r>
            <a:r>
              <a:rPr lang="en-US" dirty="0" err="1">
                <a:latin typeface="Arial"/>
                <a:cs typeface="Arial"/>
              </a:rPr>
              <a:t>dávce</a:t>
            </a:r>
            <a:r>
              <a:rPr lang="en-US" dirty="0">
                <a:latin typeface="Arial"/>
                <a:cs typeface="Arial"/>
              </a:rPr>
              <a:t> </a:t>
            </a:r>
            <a:r>
              <a:rPr lang="en-US" dirty="0" err="1">
                <a:latin typeface="Arial"/>
                <a:cs typeface="Arial"/>
              </a:rPr>
              <a:t>vyšší</a:t>
            </a:r>
            <a:r>
              <a:rPr lang="en-US" dirty="0">
                <a:latin typeface="Arial"/>
                <a:cs typeface="Arial"/>
              </a:rPr>
              <a:t> </a:t>
            </a:r>
            <a:r>
              <a:rPr lang="en-US" dirty="0" err="1">
                <a:latin typeface="Arial"/>
                <a:cs typeface="Arial"/>
              </a:rPr>
              <a:t>než</a:t>
            </a:r>
            <a:r>
              <a:rPr lang="en-US" dirty="0">
                <a:latin typeface="Arial"/>
                <a:cs typeface="Arial"/>
              </a:rPr>
              <a:t> 500 mg/m2 je to 6-10%</a:t>
            </a:r>
            <a:r>
              <a:rPr lang="en-US" dirty="0" smtClean="0">
                <a:latin typeface="Arial"/>
                <a:cs typeface="Arial"/>
              </a:rPr>
              <a:t>.</a:t>
            </a:r>
          </a:p>
          <a:p>
            <a:pPr marL="285750" indent="-285750">
              <a:buFont typeface="Arial"/>
              <a:buChar char="•"/>
            </a:pPr>
            <a:endParaRPr lang="en-US" dirty="0">
              <a:latin typeface="Arial"/>
              <a:cs typeface="Arial"/>
            </a:endParaRPr>
          </a:p>
          <a:p>
            <a:pPr marL="285750" indent="-285750">
              <a:buFont typeface="Arial"/>
              <a:buChar char="•"/>
            </a:pPr>
            <a:r>
              <a:rPr lang="en-US" dirty="0" err="1">
                <a:latin typeface="Arial"/>
                <a:cs typeface="Arial"/>
              </a:rPr>
              <a:t>P</a:t>
            </a:r>
            <a:r>
              <a:rPr lang="en-US" dirty="0" err="1" smtClean="0">
                <a:latin typeface="Arial"/>
                <a:cs typeface="Arial"/>
              </a:rPr>
              <a:t>ravděpodobnost</a:t>
            </a:r>
            <a:r>
              <a:rPr lang="en-US" dirty="0" smtClean="0">
                <a:latin typeface="Arial"/>
                <a:cs typeface="Arial"/>
              </a:rPr>
              <a:t> </a:t>
            </a:r>
            <a:r>
              <a:rPr lang="en-US" dirty="0" err="1">
                <a:latin typeface="Arial"/>
                <a:cs typeface="Arial"/>
              </a:rPr>
              <a:t>rozvoje</a:t>
            </a:r>
            <a:r>
              <a:rPr lang="en-US" dirty="0">
                <a:latin typeface="Arial"/>
                <a:cs typeface="Arial"/>
              </a:rPr>
              <a:t> </a:t>
            </a:r>
            <a:r>
              <a:rPr lang="en-US" dirty="0" err="1">
                <a:latin typeface="Arial"/>
                <a:cs typeface="Arial"/>
              </a:rPr>
              <a:t>městnavého</a:t>
            </a:r>
            <a:r>
              <a:rPr lang="en-US" dirty="0">
                <a:latin typeface="Arial"/>
                <a:cs typeface="Arial"/>
              </a:rPr>
              <a:t> </a:t>
            </a:r>
            <a:r>
              <a:rPr lang="en-US" dirty="0" err="1">
                <a:latin typeface="Arial"/>
                <a:cs typeface="Arial"/>
              </a:rPr>
              <a:t>srdečního</a:t>
            </a:r>
            <a:r>
              <a:rPr lang="en-US" dirty="0">
                <a:latin typeface="Arial"/>
                <a:cs typeface="Arial"/>
              </a:rPr>
              <a:t> </a:t>
            </a:r>
            <a:r>
              <a:rPr lang="en-US" dirty="0" err="1">
                <a:latin typeface="Arial"/>
                <a:cs typeface="Arial"/>
              </a:rPr>
              <a:t>selhání</a:t>
            </a:r>
            <a:r>
              <a:rPr lang="en-US" dirty="0">
                <a:latin typeface="Arial"/>
                <a:cs typeface="Arial"/>
              </a:rPr>
              <a:t> </a:t>
            </a:r>
            <a:r>
              <a:rPr lang="en-US" dirty="0" err="1">
                <a:latin typeface="Arial"/>
                <a:cs typeface="Arial"/>
              </a:rPr>
              <a:t>odhadovaná</a:t>
            </a:r>
            <a:r>
              <a:rPr lang="en-US" dirty="0">
                <a:latin typeface="Arial"/>
                <a:cs typeface="Arial"/>
              </a:rPr>
              <a:t> </a:t>
            </a:r>
            <a:r>
              <a:rPr lang="en-US" dirty="0" err="1">
                <a:latin typeface="Arial"/>
                <a:cs typeface="Arial"/>
              </a:rPr>
              <a:t>kolem</a:t>
            </a:r>
            <a:r>
              <a:rPr lang="en-US" dirty="0">
                <a:latin typeface="Arial"/>
                <a:cs typeface="Arial"/>
              </a:rPr>
              <a:t> 1% </a:t>
            </a:r>
            <a:r>
              <a:rPr lang="en-US" dirty="0" err="1">
                <a:latin typeface="Arial"/>
                <a:cs typeface="Arial"/>
              </a:rPr>
              <a:t>až</a:t>
            </a:r>
            <a:r>
              <a:rPr lang="en-US" dirty="0">
                <a:latin typeface="Arial"/>
                <a:cs typeface="Arial"/>
              </a:rPr>
              <a:t> 2% </a:t>
            </a:r>
            <a:r>
              <a:rPr lang="en-US" dirty="0" err="1">
                <a:latin typeface="Arial"/>
                <a:cs typeface="Arial"/>
              </a:rPr>
              <a:t>při</a:t>
            </a:r>
            <a:r>
              <a:rPr lang="en-US" dirty="0">
                <a:latin typeface="Arial"/>
                <a:cs typeface="Arial"/>
              </a:rPr>
              <a:t> </a:t>
            </a:r>
            <a:r>
              <a:rPr lang="en-US" dirty="0" err="1">
                <a:latin typeface="Arial"/>
                <a:cs typeface="Arial"/>
              </a:rPr>
              <a:t>kumulativní</a:t>
            </a:r>
            <a:r>
              <a:rPr lang="en-US" dirty="0">
                <a:latin typeface="Arial"/>
                <a:cs typeface="Arial"/>
              </a:rPr>
              <a:t> </a:t>
            </a:r>
            <a:r>
              <a:rPr lang="en-US" dirty="0" err="1">
                <a:latin typeface="Arial"/>
                <a:cs typeface="Arial"/>
              </a:rPr>
              <a:t>dávce</a:t>
            </a:r>
            <a:r>
              <a:rPr lang="en-US" dirty="0">
                <a:latin typeface="Arial"/>
                <a:cs typeface="Arial"/>
              </a:rPr>
              <a:t> 300 mg/m2, </a:t>
            </a:r>
            <a:r>
              <a:rPr lang="en-US" dirty="0" err="1">
                <a:latin typeface="Arial"/>
                <a:cs typeface="Arial"/>
              </a:rPr>
              <a:t>pomalu</a:t>
            </a:r>
            <a:r>
              <a:rPr lang="en-US" dirty="0">
                <a:latin typeface="Arial"/>
                <a:cs typeface="Arial"/>
              </a:rPr>
              <a:t> </a:t>
            </a:r>
            <a:r>
              <a:rPr lang="en-US" dirty="0" err="1">
                <a:latin typeface="Arial"/>
                <a:cs typeface="Arial"/>
              </a:rPr>
              <a:t>roste</a:t>
            </a:r>
            <a:r>
              <a:rPr lang="en-US" dirty="0">
                <a:latin typeface="Arial"/>
                <a:cs typeface="Arial"/>
              </a:rPr>
              <a:t> </a:t>
            </a:r>
            <a:r>
              <a:rPr lang="en-US" dirty="0" err="1">
                <a:latin typeface="Arial"/>
                <a:cs typeface="Arial"/>
              </a:rPr>
              <a:t>až</a:t>
            </a:r>
            <a:r>
              <a:rPr lang="en-US" dirty="0">
                <a:latin typeface="Arial"/>
                <a:cs typeface="Arial"/>
              </a:rPr>
              <a:t> do </a:t>
            </a:r>
            <a:r>
              <a:rPr lang="en-US" dirty="0" err="1">
                <a:latin typeface="Arial"/>
                <a:cs typeface="Arial"/>
              </a:rPr>
              <a:t>celkové</a:t>
            </a:r>
            <a:r>
              <a:rPr lang="en-US" dirty="0">
                <a:latin typeface="Arial"/>
                <a:cs typeface="Arial"/>
              </a:rPr>
              <a:t> </a:t>
            </a:r>
            <a:r>
              <a:rPr lang="en-US" dirty="0" err="1">
                <a:latin typeface="Arial"/>
                <a:cs typeface="Arial"/>
              </a:rPr>
              <a:t>kumulativní</a:t>
            </a:r>
            <a:r>
              <a:rPr lang="en-US" dirty="0">
                <a:latin typeface="Arial"/>
                <a:cs typeface="Arial"/>
              </a:rPr>
              <a:t> </a:t>
            </a:r>
            <a:r>
              <a:rPr lang="en-US" dirty="0" err="1">
                <a:latin typeface="Arial"/>
                <a:cs typeface="Arial"/>
              </a:rPr>
              <a:t>dávky</a:t>
            </a:r>
            <a:r>
              <a:rPr lang="en-US" dirty="0">
                <a:latin typeface="Arial"/>
                <a:cs typeface="Arial"/>
              </a:rPr>
              <a:t> 450-550 mg/m2, </a:t>
            </a:r>
            <a:r>
              <a:rPr lang="en-US" dirty="0" err="1">
                <a:latin typeface="Arial"/>
                <a:cs typeface="Arial"/>
              </a:rPr>
              <a:t>poté</a:t>
            </a:r>
            <a:r>
              <a:rPr lang="en-US" dirty="0">
                <a:latin typeface="Arial"/>
                <a:cs typeface="Arial"/>
              </a:rPr>
              <a:t> se </a:t>
            </a:r>
            <a:r>
              <a:rPr lang="en-US" dirty="0" err="1">
                <a:latin typeface="Arial"/>
                <a:cs typeface="Arial"/>
              </a:rPr>
              <a:t>riziko</a:t>
            </a:r>
            <a:r>
              <a:rPr lang="en-US" dirty="0">
                <a:latin typeface="Arial"/>
                <a:cs typeface="Arial"/>
              </a:rPr>
              <a:t> </a:t>
            </a:r>
            <a:r>
              <a:rPr lang="en-US" dirty="0" err="1">
                <a:latin typeface="Arial"/>
                <a:cs typeface="Arial"/>
              </a:rPr>
              <a:t>srdečního</a:t>
            </a:r>
            <a:r>
              <a:rPr lang="en-US" dirty="0">
                <a:latin typeface="Arial"/>
                <a:cs typeface="Arial"/>
              </a:rPr>
              <a:t> </a:t>
            </a:r>
            <a:r>
              <a:rPr lang="en-US" dirty="0" err="1">
                <a:latin typeface="Arial"/>
                <a:cs typeface="Arial"/>
              </a:rPr>
              <a:t>selhání</a:t>
            </a:r>
            <a:r>
              <a:rPr lang="en-US" dirty="0">
                <a:latin typeface="Arial"/>
                <a:cs typeface="Arial"/>
              </a:rPr>
              <a:t> </a:t>
            </a:r>
            <a:r>
              <a:rPr lang="en-US" dirty="0" err="1">
                <a:latin typeface="Arial"/>
                <a:cs typeface="Arial"/>
              </a:rPr>
              <a:t>prudce</a:t>
            </a:r>
            <a:r>
              <a:rPr lang="en-US" dirty="0">
                <a:latin typeface="Arial"/>
                <a:cs typeface="Arial"/>
              </a:rPr>
              <a:t> </a:t>
            </a:r>
            <a:r>
              <a:rPr lang="en-US" dirty="0" err="1">
                <a:latin typeface="Arial"/>
                <a:cs typeface="Arial"/>
              </a:rPr>
              <a:t>zvyšuje</a:t>
            </a:r>
            <a:r>
              <a:rPr lang="en-US" dirty="0">
                <a:latin typeface="Arial"/>
                <a:cs typeface="Arial"/>
              </a:rPr>
              <a:t> – </a:t>
            </a:r>
            <a:r>
              <a:rPr lang="en-US" dirty="0" err="1">
                <a:latin typeface="Arial"/>
                <a:cs typeface="Arial"/>
              </a:rPr>
              <a:t>nedoporučuje</a:t>
            </a:r>
            <a:r>
              <a:rPr lang="en-US" dirty="0">
                <a:latin typeface="Arial"/>
                <a:cs typeface="Arial"/>
              </a:rPr>
              <a:t> se </a:t>
            </a:r>
            <a:r>
              <a:rPr lang="en-US" dirty="0" err="1">
                <a:latin typeface="Arial"/>
                <a:cs typeface="Arial"/>
              </a:rPr>
              <a:t>tedy</a:t>
            </a:r>
            <a:r>
              <a:rPr lang="en-US" dirty="0">
                <a:latin typeface="Arial"/>
                <a:cs typeface="Arial"/>
              </a:rPr>
              <a:t> </a:t>
            </a:r>
            <a:r>
              <a:rPr lang="en-US" dirty="0" err="1">
                <a:latin typeface="Arial"/>
                <a:cs typeface="Arial"/>
              </a:rPr>
              <a:t>překračovat</a:t>
            </a:r>
            <a:r>
              <a:rPr lang="en-US" dirty="0">
                <a:latin typeface="Arial"/>
                <a:cs typeface="Arial"/>
              </a:rPr>
              <a:t> </a:t>
            </a:r>
            <a:r>
              <a:rPr lang="en-US" dirty="0" err="1">
                <a:latin typeface="Arial"/>
                <a:cs typeface="Arial"/>
              </a:rPr>
              <a:t>maximální</a:t>
            </a:r>
            <a:r>
              <a:rPr lang="en-US" dirty="0">
                <a:latin typeface="Arial"/>
                <a:cs typeface="Arial"/>
              </a:rPr>
              <a:t> </a:t>
            </a:r>
            <a:r>
              <a:rPr lang="en-US" dirty="0" err="1">
                <a:latin typeface="Arial"/>
                <a:cs typeface="Arial"/>
              </a:rPr>
              <a:t>kumulativní</a:t>
            </a:r>
            <a:r>
              <a:rPr lang="en-US" dirty="0">
                <a:latin typeface="Arial"/>
                <a:cs typeface="Arial"/>
              </a:rPr>
              <a:t> </a:t>
            </a:r>
            <a:r>
              <a:rPr lang="en-US" dirty="0" err="1">
                <a:latin typeface="Arial"/>
                <a:cs typeface="Arial"/>
              </a:rPr>
              <a:t>dávku</a:t>
            </a:r>
            <a:r>
              <a:rPr lang="en-US" dirty="0">
                <a:latin typeface="Arial"/>
                <a:cs typeface="Arial"/>
              </a:rPr>
              <a:t> </a:t>
            </a:r>
            <a:r>
              <a:rPr lang="en-US" b="1" dirty="0">
                <a:latin typeface="Arial"/>
                <a:cs typeface="Arial"/>
              </a:rPr>
              <a:t>550 mg/m2.</a:t>
            </a:r>
          </a:p>
        </p:txBody>
      </p:sp>
      <p:sp>
        <p:nvSpPr>
          <p:cNvPr id="6" name="Title 1"/>
          <p:cNvSpPr txBox="1">
            <a:spLocks/>
          </p:cNvSpPr>
          <p:nvPr/>
        </p:nvSpPr>
        <p:spPr>
          <a:xfrm>
            <a:off x="182550" y="10338"/>
            <a:ext cx="6894245" cy="5244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b="1" dirty="0" err="1" smtClean="0">
                <a:latin typeface="+mn-lt"/>
              </a:rPr>
              <a:t>Antracykliny</a:t>
            </a:r>
            <a:endParaRPr lang="en-US" dirty="0">
              <a:latin typeface="+mn-lt"/>
            </a:endParaRPr>
          </a:p>
        </p:txBody>
      </p:sp>
      <p:sp>
        <p:nvSpPr>
          <p:cNvPr id="7" name="Title 1"/>
          <p:cNvSpPr txBox="1">
            <a:spLocks/>
          </p:cNvSpPr>
          <p:nvPr/>
        </p:nvSpPr>
        <p:spPr>
          <a:xfrm>
            <a:off x="323850" y="703881"/>
            <a:ext cx="6894245" cy="524431"/>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sz="4800" b="1" dirty="0" smtClean="0">
                <a:solidFill>
                  <a:schemeClr val="accent2">
                    <a:lumMod val="60000"/>
                    <a:lumOff val="40000"/>
                  </a:schemeClr>
                </a:solidFill>
                <a:latin typeface="+mn-lt"/>
              </a:rPr>
              <a:t>Farmakologie</a:t>
            </a:r>
            <a:endParaRPr lang="en-US" sz="4800" dirty="0">
              <a:solidFill>
                <a:schemeClr val="accent2">
                  <a:lumMod val="60000"/>
                  <a:lumOff val="40000"/>
                </a:schemeClr>
              </a:solidFill>
              <a:latin typeface="+mn-lt"/>
            </a:endParaRPr>
          </a:p>
        </p:txBody>
      </p:sp>
    </p:spTree>
    <p:extLst>
      <p:ext uri="{BB962C8B-B14F-4D97-AF65-F5344CB8AC3E}">
        <p14:creationId xmlns:p14="http://schemas.microsoft.com/office/powerpoint/2010/main" val="320147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Kardiotoxicita</a:t>
            </a:r>
            <a:endParaRPr lang="cs-CZ" dirty="0"/>
          </a:p>
        </p:txBody>
      </p:sp>
      <p:pic>
        <p:nvPicPr>
          <p:cNvPr id="4" name="Zástupný symbol pro obsah 3"/>
          <p:cNvPicPr>
            <a:picLocks noGrp="1" noChangeAspect="1"/>
          </p:cNvPicPr>
          <p:nvPr>
            <p:ph idx="1"/>
          </p:nvPr>
        </p:nvPicPr>
        <p:blipFill>
          <a:blip r:embed="rId2"/>
          <a:stretch>
            <a:fillRect/>
          </a:stretch>
        </p:blipFill>
        <p:spPr>
          <a:xfrm>
            <a:off x="457200" y="1876505"/>
            <a:ext cx="8229600" cy="3973353"/>
          </a:xfrm>
          <a:prstGeom prst="rect">
            <a:avLst/>
          </a:prstGeom>
        </p:spPr>
      </p:pic>
    </p:spTree>
    <p:extLst>
      <p:ext uri="{BB962C8B-B14F-4D97-AF65-F5344CB8AC3E}">
        <p14:creationId xmlns:p14="http://schemas.microsoft.com/office/powerpoint/2010/main" val="28568735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260475" y="152400"/>
            <a:ext cx="8640763"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cs-CZ" sz="1100"/>
              <a:t>Global cancer statistics 2018: GLOBOCAN estimates of incidence and mortality worldwide for 36 cancers in 185 countries</a:t>
            </a:r>
          </a:p>
        </p:txBody>
      </p:sp>
      <p:sp>
        <p:nvSpPr>
          <p:cNvPr id="3074" name="AutoShape 2"/>
          <p:cNvSpPr>
            <a:spLocks noChangeAspect="1" noChangeArrowheads="1"/>
          </p:cNvSpPr>
          <p:nvPr/>
        </p:nvSpPr>
        <p:spPr bwMode="auto">
          <a:xfrm>
            <a:off x="4926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075" name="Text Box 3"/>
          <p:cNvSpPr txBox="1">
            <a:spLocks noChangeArrowheads="1"/>
          </p:cNvSpPr>
          <p:nvPr/>
        </p:nvSpPr>
        <p:spPr bwMode="auto">
          <a:xfrm>
            <a:off x="360363" y="5940425"/>
            <a:ext cx="864076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cs-CZ" sz="800" b="1">
                <a:solidFill>
                  <a:srgbClr val="0054A6"/>
                </a:solidFill>
              </a:rPr>
              <a:t>Global cancer statistics 2018: GLOBOCAN estimates of incidence and mortality worldwide for 36 cancers in 185 countries, First published: 12 September 2018, DOI: (10.3322/caac.21492) </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906" y="762000"/>
            <a:ext cx="5057494" cy="47432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Přímá spojnice se šipkou 2"/>
          <p:cNvCxnSpPr/>
          <p:nvPr/>
        </p:nvCxnSpPr>
        <p:spPr>
          <a:xfrm>
            <a:off x="1571906" y="2554664"/>
            <a:ext cx="6635538" cy="2828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9051747"/>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503237" y="471464"/>
            <a:ext cx="8640763"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cs-CZ" sz="1100" dirty="0"/>
              <a:t>The connection between the breast and heart in a woman: Breast cancer and cardiovascular disease</a:t>
            </a:r>
          </a:p>
        </p:txBody>
      </p:sp>
      <p:sp>
        <p:nvSpPr>
          <p:cNvPr id="3074" name="AutoShape 2"/>
          <p:cNvSpPr>
            <a:spLocks noChangeAspect="1" noChangeArrowheads="1"/>
          </p:cNvSpPr>
          <p:nvPr/>
        </p:nvSpPr>
        <p:spPr bwMode="auto">
          <a:xfrm>
            <a:off x="4926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075" name="Text Box 3"/>
          <p:cNvSpPr txBox="1">
            <a:spLocks noChangeArrowheads="1"/>
          </p:cNvSpPr>
          <p:nvPr/>
        </p:nvSpPr>
        <p:spPr bwMode="auto">
          <a:xfrm>
            <a:off x="360363" y="5940425"/>
            <a:ext cx="864076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cs-CZ" sz="800" b="1">
                <a:solidFill>
                  <a:srgbClr val="0054A6"/>
                </a:solidFill>
              </a:rPr>
              <a:t>The connection between the breast and heart in a woman: Breast cancer and cardiovascular disease, Volume: 41, Issue: 2, Pages: 253-257, First published: 15 February 2018, DOI: (10.1002/clc.22886) </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901700"/>
            <a:ext cx="6350000" cy="353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31694856"/>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260475" y="152400"/>
            <a:ext cx="8640763"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cs-CZ" sz="1100"/>
              <a:t>The connection between the breast and heart in a woman: Breast cancer and cardiovascular disease</a:t>
            </a:r>
          </a:p>
        </p:txBody>
      </p:sp>
      <p:sp>
        <p:nvSpPr>
          <p:cNvPr id="3074" name="AutoShape 2"/>
          <p:cNvSpPr>
            <a:spLocks noChangeAspect="1" noChangeArrowheads="1"/>
          </p:cNvSpPr>
          <p:nvPr/>
        </p:nvSpPr>
        <p:spPr bwMode="auto">
          <a:xfrm>
            <a:off x="4926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075" name="Text Box 3"/>
          <p:cNvSpPr txBox="1">
            <a:spLocks noChangeArrowheads="1"/>
          </p:cNvSpPr>
          <p:nvPr/>
        </p:nvSpPr>
        <p:spPr bwMode="auto">
          <a:xfrm>
            <a:off x="360363" y="5940425"/>
            <a:ext cx="864076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cs-CZ" sz="800" b="1" dirty="0">
                <a:solidFill>
                  <a:srgbClr val="0054A6"/>
                </a:solidFill>
              </a:rPr>
              <a:t>The connection between the breast and heart in a woman: Breast cancer and cardiovascular disease, Volume: 41, Issue: 2, Pages: 253-257, First published: 15 February 2018, DOI: (10.1002/clc.22886) </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882650"/>
            <a:ext cx="6350000" cy="356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3" y="3976687"/>
            <a:ext cx="3146097"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415358"/>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3008086667"/>
              </p:ext>
            </p:extLst>
          </p:nvPr>
        </p:nvGraphicFramePr>
        <p:xfrm>
          <a:off x="201168" y="283466"/>
          <a:ext cx="8723678" cy="6579013"/>
        </p:xfrm>
        <a:graphic>
          <a:graphicData uri="http://schemas.openxmlformats.org/drawingml/2006/table">
            <a:tbl>
              <a:tblPr/>
              <a:tblGrid>
                <a:gridCol w="4068551"/>
                <a:gridCol w="4655127"/>
              </a:tblGrid>
              <a:tr h="208312">
                <a:tc>
                  <a:txBody>
                    <a:bodyPr/>
                    <a:lstStyle/>
                    <a:p>
                      <a:r>
                        <a:rPr lang="cs-CZ" sz="1400" b="1" dirty="0" err="1"/>
                        <a:t>Patient‐Related</a:t>
                      </a:r>
                      <a:r>
                        <a:rPr lang="cs-CZ" sz="1400" b="1" dirty="0"/>
                        <a:t> Risk </a:t>
                      </a:r>
                      <a:r>
                        <a:rPr lang="cs-CZ" sz="1400" b="1" dirty="0" err="1" smtClean="0"/>
                        <a:t>Factors</a:t>
                      </a:r>
                      <a:r>
                        <a:rPr lang="cs-CZ" sz="1400" b="1" dirty="0" smtClean="0"/>
                        <a:t>:</a:t>
                      </a:r>
                    </a:p>
                    <a:p>
                      <a:r>
                        <a:rPr lang="en-US" sz="1400" b="1" dirty="0" smtClean="0"/>
                        <a:t>One point for each risk factor present</a:t>
                      </a:r>
                      <a:endParaRPr lang="en-US" sz="1400" b="1" dirty="0"/>
                    </a:p>
                  </a:txBody>
                  <a:tcPr marL="32099" marR="32099" marT="16050" marB="16050" anchor="ctr">
                    <a:lnL>
                      <a:noFill/>
                    </a:lnL>
                    <a:lnR>
                      <a:noFill/>
                    </a:lnR>
                    <a:lnT>
                      <a:noFill/>
                    </a:lnT>
                    <a:lnB w="12700" cap="flat" cmpd="sng" algn="ctr">
                      <a:solidFill>
                        <a:schemeClr val="tx1"/>
                      </a:solidFill>
                      <a:prstDash val="solid"/>
                      <a:round/>
                      <a:headEnd type="none" w="med" len="med"/>
                      <a:tailEnd type="none" w="med" len="med"/>
                    </a:lnB>
                  </a:tcPr>
                </a:tc>
                <a:tc>
                  <a:txBody>
                    <a:bodyPr/>
                    <a:lstStyle/>
                    <a:p>
                      <a:r>
                        <a:rPr lang="cs-CZ" sz="1200" b="1" dirty="0" err="1"/>
                        <a:t>Medication‐Related</a:t>
                      </a:r>
                      <a:r>
                        <a:rPr lang="cs-CZ" sz="1200" b="1" dirty="0"/>
                        <a:t> Risk </a:t>
                      </a:r>
                      <a:r>
                        <a:rPr lang="cs-CZ" sz="1200" b="1" dirty="0" err="1" smtClean="0"/>
                        <a:t>Factors</a:t>
                      </a:r>
                      <a:endParaRPr lang="cs-CZ" sz="1200" b="1" dirty="0" smtClean="0"/>
                    </a:p>
                    <a:p>
                      <a:endParaRPr lang="cs-CZ" sz="1200" dirty="0"/>
                    </a:p>
                  </a:txBody>
                  <a:tcPr marL="32099" marR="32099" marT="16050" marB="16050" anchor="ctr">
                    <a:lnL>
                      <a:noFill/>
                    </a:lnL>
                    <a:lnR>
                      <a:noFill/>
                    </a:lnR>
                    <a:lnT>
                      <a:noFill/>
                    </a:lnT>
                    <a:lnB>
                      <a:noFill/>
                    </a:lnB>
                    <a:solidFill>
                      <a:srgbClr val="FFFF00"/>
                    </a:solidFill>
                  </a:tcPr>
                </a:tc>
              </a:tr>
              <a:tr h="0">
                <a:tc>
                  <a:txBody>
                    <a:bodyPr/>
                    <a:lstStyle/>
                    <a:p>
                      <a:pPr algn="l"/>
                      <a:r>
                        <a:rPr lang="en-US" sz="1100" dirty="0">
                          <a:effectLst/>
                        </a:rPr>
                        <a:t>Age (bimodal distribution): &lt;15 or &gt;65 years</a:t>
                      </a: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dirty="0"/>
                    </a:p>
                  </a:txBody>
                  <a:tcPr marL="32099" marR="32099" marT="16050" marB="16050" anchor="ctr">
                    <a:lnL w="12700" cap="flat" cmpd="sng" algn="ctr">
                      <a:solidFill>
                        <a:schemeClr val="tx1"/>
                      </a:solidFill>
                      <a:prstDash val="solid"/>
                      <a:round/>
                      <a:headEnd type="none" w="med" len="med"/>
                      <a:tailEnd type="none" w="med" len="med"/>
                    </a:lnL>
                    <a:lnR>
                      <a:noFill/>
                    </a:lnR>
                    <a:lnT>
                      <a:noFill/>
                    </a:lnT>
                    <a:lnB>
                      <a:noFill/>
                    </a:lnB>
                    <a:solidFill>
                      <a:srgbClr val="FFFF00"/>
                    </a:solidFill>
                  </a:tcPr>
                </a:tc>
              </a:tr>
              <a:tr h="370923">
                <a:tc>
                  <a:txBody>
                    <a:bodyPr/>
                    <a:lstStyle/>
                    <a:p>
                      <a:pPr algn="l"/>
                      <a:r>
                        <a:rPr lang="cs-CZ" sz="1100" dirty="0" err="1">
                          <a:effectLst/>
                        </a:rPr>
                        <a:t>Female</a:t>
                      </a:r>
                      <a:endParaRPr lang="cs-CZ" sz="1100" dirty="0">
                        <a:effectLst/>
                      </a:endParaRP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200" b="1" dirty="0" err="1">
                          <a:solidFill>
                            <a:srgbClr val="FF0000"/>
                          </a:solidFill>
                        </a:rPr>
                        <a:t>High</a:t>
                      </a:r>
                      <a:r>
                        <a:rPr lang="cs-CZ" sz="1200" b="1" dirty="0">
                          <a:solidFill>
                            <a:srgbClr val="FF0000"/>
                          </a:solidFill>
                        </a:rPr>
                        <a:t> (risk </a:t>
                      </a:r>
                      <a:r>
                        <a:rPr lang="cs-CZ" sz="1200" b="1" dirty="0" err="1">
                          <a:solidFill>
                            <a:srgbClr val="FF0000"/>
                          </a:solidFill>
                        </a:rPr>
                        <a:t>score</a:t>
                      </a:r>
                      <a:r>
                        <a:rPr lang="cs-CZ" sz="1200" b="1" dirty="0">
                          <a:solidFill>
                            <a:srgbClr val="FF0000"/>
                          </a:solidFill>
                        </a:rPr>
                        <a:t> 4): </a:t>
                      </a:r>
                      <a:r>
                        <a:rPr lang="cs-CZ" sz="1200" dirty="0" err="1"/>
                        <a:t>anthracyclines</a:t>
                      </a:r>
                      <a:r>
                        <a:rPr lang="cs-CZ" sz="1200" dirty="0"/>
                        <a:t>, </a:t>
                      </a:r>
                      <a:r>
                        <a:rPr lang="cs-CZ" sz="1200" dirty="0" err="1"/>
                        <a:t>trastuzumab</a:t>
                      </a:r>
                      <a:r>
                        <a:rPr lang="cs-CZ" sz="1200" dirty="0"/>
                        <a:t>, </a:t>
                      </a:r>
                      <a:r>
                        <a:rPr lang="cs-CZ" sz="1200" dirty="0" err="1"/>
                        <a:t>ifosfamide</a:t>
                      </a:r>
                      <a:r>
                        <a:rPr lang="cs-CZ" sz="1200" dirty="0"/>
                        <a:t>, </a:t>
                      </a:r>
                      <a:r>
                        <a:rPr lang="cs-CZ" sz="1200" dirty="0" err="1"/>
                        <a:t>cyclophosphamide</a:t>
                      </a:r>
                      <a:r>
                        <a:rPr lang="cs-CZ" sz="1200" dirty="0"/>
                        <a:t>, </a:t>
                      </a:r>
                      <a:r>
                        <a:rPr lang="cs-CZ" sz="1200" dirty="0" err="1"/>
                        <a:t>clofarabine</a:t>
                      </a:r>
                      <a:endParaRPr lang="cs-CZ" sz="1200" dirty="0"/>
                    </a:p>
                  </a:txBody>
                  <a:tcPr marL="32099" marR="32099" marT="16050" marB="16050" anchor="ctr">
                    <a:lnL w="12700" cap="flat" cmpd="sng" algn="ctr">
                      <a:solidFill>
                        <a:schemeClr val="tx1"/>
                      </a:solidFill>
                      <a:prstDash val="solid"/>
                      <a:round/>
                      <a:headEnd type="none" w="med" len="med"/>
                      <a:tailEnd type="none" w="med" len="med"/>
                    </a:lnL>
                    <a:lnR>
                      <a:noFill/>
                    </a:lnR>
                    <a:lnT>
                      <a:noFill/>
                    </a:lnT>
                    <a:lnB>
                      <a:noFill/>
                    </a:lnB>
                    <a:solidFill>
                      <a:srgbClr val="FFFF00"/>
                    </a:solidFill>
                  </a:tcPr>
                </a:tc>
              </a:tr>
              <a:tr h="281066">
                <a:tc>
                  <a:txBody>
                    <a:bodyPr/>
                    <a:lstStyle/>
                    <a:p>
                      <a:pPr algn="l"/>
                      <a:r>
                        <a:rPr lang="cs-CZ" sz="1100" dirty="0" err="1">
                          <a:effectLst/>
                        </a:rPr>
                        <a:t>Hypertension</a:t>
                      </a:r>
                      <a:endParaRPr lang="cs-CZ" sz="1100" dirty="0">
                        <a:effectLst/>
                      </a:endParaRP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200" b="1" dirty="0" err="1">
                          <a:solidFill>
                            <a:srgbClr val="00B0F0"/>
                          </a:solidFill>
                        </a:rPr>
                        <a:t>Intermediate</a:t>
                      </a:r>
                      <a:r>
                        <a:rPr lang="cs-CZ" sz="1200" b="1" dirty="0">
                          <a:solidFill>
                            <a:srgbClr val="00B0F0"/>
                          </a:solidFill>
                        </a:rPr>
                        <a:t> (risk </a:t>
                      </a:r>
                      <a:r>
                        <a:rPr lang="cs-CZ" sz="1200" b="1" dirty="0" err="1">
                          <a:solidFill>
                            <a:srgbClr val="00B0F0"/>
                          </a:solidFill>
                        </a:rPr>
                        <a:t>score</a:t>
                      </a:r>
                      <a:r>
                        <a:rPr lang="cs-CZ" sz="1200" b="1" dirty="0">
                          <a:solidFill>
                            <a:srgbClr val="00B0F0"/>
                          </a:solidFill>
                        </a:rPr>
                        <a:t> 2</a:t>
                      </a:r>
                      <a:r>
                        <a:rPr lang="cs-CZ" sz="1200" dirty="0"/>
                        <a:t>): </a:t>
                      </a:r>
                      <a:r>
                        <a:rPr lang="cs-CZ" sz="1200" dirty="0" err="1"/>
                        <a:t>docetaxel</a:t>
                      </a:r>
                      <a:r>
                        <a:rPr lang="cs-CZ" sz="1200" dirty="0"/>
                        <a:t>, </a:t>
                      </a:r>
                      <a:r>
                        <a:rPr lang="cs-CZ" sz="1200" dirty="0" err="1"/>
                        <a:t>pertuzumab</a:t>
                      </a:r>
                      <a:r>
                        <a:rPr lang="cs-CZ" sz="1200" dirty="0"/>
                        <a:t>, </a:t>
                      </a:r>
                      <a:r>
                        <a:rPr lang="cs-CZ" sz="1200" dirty="0" err="1"/>
                        <a:t>sunitinib</a:t>
                      </a:r>
                      <a:r>
                        <a:rPr lang="cs-CZ" sz="1200" dirty="0"/>
                        <a:t>, </a:t>
                      </a:r>
                      <a:r>
                        <a:rPr lang="cs-CZ" sz="1200" dirty="0" err="1"/>
                        <a:t>sorafenib</a:t>
                      </a:r>
                      <a:endParaRPr lang="cs-CZ" sz="1200" dirty="0"/>
                    </a:p>
                  </a:txBody>
                  <a:tcPr marL="32099" marR="32099" marT="16050" marB="16050" anchor="ctr">
                    <a:lnL w="12700" cap="flat" cmpd="sng" algn="ctr">
                      <a:solidFill>
                        <a:schemeClr val="tx1"/>
                      </a:solidFill>
                      <a:prstDash val="solid"/>
                      <a:round/>
                      <a:headEnd type="none" w="med" len="med"/>
                      <a:tailEnd type="none" w="med" len="med"/>
                    </a:lnL>
                    <a:lnR>
                      <a:noFill/>
                    </a:lnR>
                    <a:lnT>
                      <a:noFill/>
                    </a:lnT>
                    <a:lnB>
                      <a:noFill/>
                    </a:lnB>
                    <a:solidFill>
                      <a:srgbClr val="FFFF00"/>
                    </a:solidFill>
                  </a:tcPr>
                </a:tc>
              </a:tr>
              <a:tr h="281066">
                <a:tc>
                  <a:txBody>
                    <a:bodyPr/>
                    <a:lstStyle/>
                    <a:p>
                      <a:pPr algn="l"/>
                      <a:r>
                        <a:rPr lang="cs-CZ" sz="1100" dirty="0">
                          <a:effectLst/>
                        </a:rPr>
                        <a:t>Diabetes </a:t>
                      </a:r>
                      <a:r>
                        <a:rPr lang="cs-CZ" sz="1100" dirty="0" err="1">
                          <a:effectLst/>
                        </a:rPr>
                        <a:t>mellitus</a:t>
                      </a:r>
                      <a:endParaRPr lang="cs-CZ" sz="1100" dirty="0">
                        <a:effectLst/>
                      </a:endParaRP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200" b="1" dirty="0" err="1">
                          <a:solidFill>
                            <a:srgbClr val="00B050"/>
                          </a:solidFill>
                        </a:rPr>
                        <a:t>Low</a:t>
                      </a:r>
                      <a:r>
                        <a:rPr lang="cs-CZ" sz="1200" b="1" dirty="0">
                          <a:solidFill>
                            <a:srgbClr val="00B050"/>
                          </a:solidFill>
                        </a:rPr>
                        <a:t> (risk </a:t>
                      </a:r>
                      <a:r>
                        <a:rPr lang="cs-CZ" sz="1200" b="1" dirty="0" err="1">
                          <a:solidFill>
                            <a:srgbClr val="00B050"/>
                          </a:solidFill>
                        </a:rPr>
                        <a:t>score</a:t>
                      </a:r>
                      <a:r>
                        <a:rPr lang="cs-CZ" sz="1200" b="1" dirty="0">
                          <a:solidFill>
                            <a:srgbClr val="00B050"/>
                          </a:solidFill>
                        </a:rPr>
                        <a:t> </a:t>
                      </a:r>
                      <a:r>
                        <a:rPr lang="cs-CZ" sz="1200" dirty="0"/>
                        <a:t>1): </a:t>
                      </a:r>
                      <a:r>
                        <a:rPr lang="cs-CZ" sz="1200" dirty="0" err="1"/>
                        <a:t>bevacizumab</a:t>
                      </a:r>
                      <a:r>
                        <a:rPr lang="cs-CZ" sz="1200" dirty="0"/>
                        <a:t>, </a:t>
                      </a:r>
                      <a:r>
                        <a:rPr lang="cs-CZ" sz="1200" dirty="0" err="1"/>
                        <a:t>imatinib</a:t>
                      </a:r>
                      <a:r>
                        <a:rPr lang="cs-CZ" sz="1200" dirty="0"/>
                        <a:t>, </a:t>
                      </a:r>
                      <a:r>
                        <a:rPr lang="cs-CZ" sz="1200" dirty="0" err="1"/>
                        <a:t>lapatinib</a:t>
                      </a:r>
                      <a:r>
                        <a:rPr lang="cs-CZ" sz="1200" dirty="0"/>
                        <a:t>, </a:t>
                      </a:r>
                      <a:r>
                        <a:rPr lang="cs-CZ" sz="1200" dirty="0" err="1"/>
                        <a:t>dasatinib</a:t>
                      </a:r>
                      <a:endParaRPr lang="cs-CZ" sz="1200" dirty="0"/>
                    </a:p>
                  </a:txBody>
                  <a:tcPr marL="32099" marR="32099" marT="16050" marB="16050" anchor="ctr">
                    <a:lnL w="12700" cap="flat" cmpd="sng" algn="ctr">
                      <a:solidFill>
                        <a:schemeClr val="tx1"/>
                      </a:solidFill>
                      <a:prstDash val="solid"/>
                      <a:round/>
                      <a:headEnd type="none" w="med" len="med"/>
                      <a:tailEnd type="none" w="med" len="med"/>
                    </a:lnL>
                    <a:lnR>
                      <a:noFill/>
                    </a:lnR>
                    <a:lnT>
                      <a:noFill/>
                    </a:lnT>
                    <a:lnB>
                      <a:noFill/>
                    </a:lnB>
                    <a:solidFill>
                      <a:srgbClr val="FFFF00"/>
                    </a:solidFill>
                  </a:tcPr>
                </a:tc>
              </a:tr>
              <a:tr h="208312">
                <a:tc>
                  <a:txBody>
                    <a:bodyPr/>
                    <a:lstStyle/>
                    <a:p>
                      <a:pPr algn="l"/>
                      <a:r>
                        <a:rPr lang="en-US" sz="1100" dirty="0">
                          <a:effectLst/>
                        </a:rPr>
                        <a:t>Atherosclerosis (coronary artery disease, cerebrovascular disease, peripheral artery disease)</a:t>
                      </a: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200" dirty="0" err="1"/>
                        <a:t>Rare</a:t>
                      </a:r>
                      <a:r>
                        <a:rPr lang="cs-CZ" sz="1200" dirty="0"/>
                        <a:t> (risk </a:t>
                      </a:r>
                      <a:r>
                        <a:rPr lang="cs-CZ" sz="1200" dirty="0" err="1"/>
                        <a:t>score</a:t>
                      </a:r>
                      <a:r>
                        <a:rPr lang="cs-CZ" sz="1200" dirty="0"/>
                        <a:t> 0): </a:t>
                      </a:r>
                      <a:r>
                        <a:rPr lang="cs-CZ" sz="1200" dirty="0" err="1"/>
                        <a:t>etoposide</a:t>
                      </a:r>
                      <a:r>
                        <a:rPr lang="cs-CZ" sz="1200" dirty="0"/>
                        <a:t>, </a:t>
                      </a:r>
                      <a:r>
                        <a:rPr lang="cs-CZ" sz="1200" dirty="0" err="1"/>
                        <a:t>rituximab</a:t>
                      </a:r>
                      <a:r>
                        <a:rPr lang="cs-CZ" sz="1200" dirty="0"/>
                        <a:t>, thalidomide</a:t>
                      </a:r>
                    </a:p>
                  </a:txBody>
                  <a:tcPr marL="32099" marR="32099" marT="16050" marB="16050" anchor="ctr">
                    <a:lnL w="12700" cap="flat" cmpd="sng" algn="ctr">
                      <a:solidFill>
                        <a:schemeClr val="tx1"/>
                      </a:solidFill>
                      <a:prstDash val="solid"/>
                      <a:round/>
                      <a:headEnd type="none" w="med" len="med"/>
                      <a:tailEnd type="none" w="med" len="med"/>
                    </a:lnL>
                    <a:lnR>
                      <a:noFill/>
                    </a:lnR>
                    <a:lnT>
                      <a:noFill/>
                    </a:lnT>
                    <a:lnB>
                      <a:noFill/>
                    </a:lnB>
                    <a:solidFill>
                      <a:srgbClr val="FFFF00"/>
                    </a:solidFill>
                  </a:tcPr>
                </a:tc>
              </a:tr>
              <a:tr h="299697">
                <a:tc>
                  <a:txBody>
                    <a:bodyPr/>
                    <a:lstStyle/>
                    <a:p>
                      <a:pPr algn="l"/>
                      <a:r>
                        <a:rPr lang="en-US" sz="1100" dirty="0">
                          <a:effectLst/>
                        </a:rPr>
                        <a:t>Preexisting heart disease or heart failure</a:t>
                      </a: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32099" marR="32099" marT="16050" marB="16050" anchor="ctr">
                    <a:lnL w="12700" cap="flat" cmpd="sng" algn="ctr">
                      <a:solidFill>
                        <a:schemeClr val="tx1"/>
                      </a:solidFill>
                      <a:prstDash val="solid"/>
                      <a:round/>
                      <a:headEnd type="none" w="med" len="med"/>
                      <a:tailEnd type="none" w="med" len="med"/>
                    </a:lnL>
                    <a:lnR>
                      <a:noFill/>
                    </a:lnR>
                    <a:lnT>
                      <a:noFill/>
                    </a:lnT>
                    <a:lnB>
                      <a:noFill/>
                    </a:lnB>
                  </a:tcPr>
                </a:tc>
              </a:tr>
              <a:tr h="208312">
                <a:tc>
                  <a:txBody>
                    <a:bodyPr/>
                    <a:lstStyle/>
                    <a:p>
                      <a:pPr algn="l"/>
                      <a:r>
                        <a:rPr lang="cs-CZ" sz="1100" dirty="0">
                          <a:effectLst/>
                        </a:rPr>
                        <a:t>Prior </a:t>
                      </a:r>
                      <a:r>
                        <a:rPr lang="cs-CZ" sz="1100" dirty="0" err="1">
                          <a:effectLst/>
                        </a:rPr>
                        <a:t>anthracycline</a:t>
                      </a:r>
                      <a:endParaRPr lang="cs-CZ" sz="1100" dirty="0">
                        <a:effectLst/>
                      </a:endParaRP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100" b="1" dirty="0"/>
                    </a:p>
                  </a:txBody>
                  <a:tcPr marL="32099" marR="32099" marT="16050" marB="16050" anchor="ctr">
                    <a:lnL w="12700" cap="flat" cmpd="sng" algn="ctr">
                      <a:solidFill>
                        <a:schemeClr val="tx1"/>
                      </a:solidFill>
                      <a:prstDash val="solid"/>
                      <a:round/>
                      <a:headEnd type="none" w="med" len="med"/>
                      <a:tailEnd type="none" w="med" len="med"/>
                    </a:lnL>
                    <a:lnR>
                      <a:noFill/>
                    </a:lnR>
                    <a:lnT>
                      <a:noFill/>
                    </a:lnT>
                    <a:lnB>
                      <a:noFill/>
                    </a:lnB>
                  </a:tcPr>
                </a:tc>
              </a:tr>
              <a:tr h="299462">
                <a:tc>
                  <a:txBody>
                    <a:bodyPr/>
                    <a:lstStyle/>
                    <a:p>
                      <a:pPr algn="l"/>
                      <a:r>
                        <a:rPr lang="en-US" sz="1100" dirty="0">
                          <a:effectLst/>
                        </a:rPr>
                        <a:t>Prior radiation therapy to the chest</a:t>
                      </a: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sz="1100" b="1" dirty="0" err="1" smtClean="0">
                          <a:solidFill>
                            <a:srgbClr val="7030A0"/>
                          </a:solidFill>
                        </a:rPr>
                        <a:t>Mayo</a:t>
                      </a:r>
                      <a:r>
                        <a:rPr lang="cs-CZ" sz="1100" b="1" dirty="0" smtClean="0">
                          <a:solidFill>
                            <a:srgbClr val="7030A0"/>
                          </a:solidFill>
                        </a:rPr>
                        <a:t> </a:t>
                      </a:r>
                      <a:r>
                        <a:rPr lang="cs-CZ" sz="1100" b="1" dirty="0" err="1" smtClean="0">
                          <a:solidFill>
                            <a:srgbClr val="7030A0"/>
                          </a:solidFill>
                        </a:rPr>
                        <a:t>Clinic</a:t>
                      </a:r>
                      <a:r>
                        <a:rPr lang="cs-CZ" sz="1100" b="1" dirty="0" smtClean="0">
                          <a:solidFill>
                            <a:srgbClr val="7030A0"/>
                          </a:solidFill>
                        </a:rPr>
                        <a:t> monitoring </a:t>
                      </a:r>
                      <a:r>
                        <a:rPr lang="cs-CZ" sz="1100" b="1" dirty="0" err="1" smtClean="0">
                          <a:solidFill>
                            <a:srgbClr val="7030A0"/>
                          </a:solidFill>
                        </a:rPr>
                        <a:t>recommendations</a:t>
                      </a:r>
                      <a:endParaRPr lang="cs-CZ" sz="1100" b="1" dirty="0" smtClean="0">
                        <a:solidFill>
                          <a:srgbClr val="7030A0"/>
                        </a:solidFill>
                      </a:endParaRPr>
                    </a:p>
                    <a:p>
                      <a:endParaRPr lang="cs-CZ" sz="1100" b="1" dirty="0"/>
                    </a:p>
                  </a:txBody>
                  <a:tcPr marL="32099" marR="32099" marT="16050" marB="16050" anchor="ctr">
                    <a:lnL w="12700" cap="flat" cmpd="sng" algn="ctr">
                      <a:solidFill>
                        <a:schemeClr val="tx1"/>
                      </a:solidFill>
                      <a:prstDash val="solid"/>
                      <a:round/>
                      <a:headEnd type="none" w="med" len="med"/>
                      <a:tailEnd type="none" w="med" len="med"/>
                    </a:lnL>
                    <a:lnR>
                      <a:noFill/>
                    </a:lnR>
                    <a:lnT>
                      <a:noFill/>
                    </a:lnT>
                    <a:lnB>
                      <a:noFill/>
                    </a:lnB>
                  </a:tcPr>
                </a:tc>
              </a:tr>
              <a:tr h="878787">
                <a:tc>
                  <a:txBody>
                    <a:bodyPr/>
                    <a:lstStyle/>
                    <a:p>
                      <a:pPr algn="ctr"/>
                      <a:endParaRPr lang="cs-CZ" sz="1200" b="1"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t>Medication‐related risk score + number of patient‐related risk factors =</a:t>
                      </a:r>
                      <a:r>
                        <a:rPr lang="cs-CZ" sz="1200" b="1" dirty="0" err="1" smtClean="0"/>
                        <a:t>Cardiotoxicity</a:t>
                      </a:r>
                      <a:r>
                        <a:rPr lang="cs-CZ" sz="1200" b="1" dirty="0" smtClean="0"/>
                        <a:t> risk </a:t>
                      </a:r>
                      <a:r>
                        <a:rPr lang="cs-CZ" sz="1200" b="1" dirty="0" err="1" smtClean="0"/>
                        <a:t>score</a:t>
                      </a:r>
                      <a:r>
                        <a:rPr lang="cs-CZ" sz="1200" b="1" dirty="0" smtClean="0"/>
                        <a:t>  (CRS)</a:t>
                      </a:r>
                    </a:p>
                    <a:p>
                      <a:pPr algn="ctr"/>
                      <a:endParaRPr lang="cs-CZ" sz="1200" b="1" dirty="0" smtClean="0"/>
                    </a:p>
                    <a:p>
                      <a:endParaRPr lang="cs-CZ" sz="600" dirty="0" smtClean="0"/>
                    </a:p>
                    <a:p>
                      <a:endParaRPr lang="cs-CZ" sz="1200" dirty="0"/>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CRS &gt;6: </a:t>
                      </a:r>
                      <a:r>
                        <a:rPr lang="cs-CZ" sz="1200" b="1" dirty="0" smtClean="0">
                          <a:effectLst/>
                        </a:rPr>
                        <a:t>V</a:t>
                      </a:r>
                      <a:r>
                        <a:rPr lang="en-US" sz="1200" b="1" dirty="0" err="1" smtClean="0">
                          <a:effectLst/>
                        </a:rPr>
                        <a:t>ery</a:t>
                      </a:r>
                      <a:r>
                        <a:rPr lang="en-US" sz="1200" b="1" dirty="0" smtClean="0">
                          <a:effectLst/>
                        </a:rPr>
                        <a:t> high risk</a:t>
                      </a:r>
                      <a:r>
                        <a:rPr lang="en-US" sz="1200" dirty="0" smtClean="0">
                          <a:effectLst/>
                        </a:rPr>
                        <a:t>: </a:t>
                      </a:r>
                      <a:r>
                        <a:rPr lang="en-US" sz="1050" dirty="0" smtClean="0">
                          <a:effectLst/>
                        </a:rPr>
                        <a:t>echocardiogram with GLS before every (other) cycle, end, 3–6 months, and 1 year; optional ECG, </a:t>
                      </a:r>
                      <a:r>
                        <a:rPr lang="en-US" sz="1050" dirty="0" err="1" smtClean="0">
                          <a:effectLst/>
                        </a:rPr>
                        <a:t>cTn</a:t>
                      </a:r>
                      <a:r>
                        <a:rPr lang="en-US" sz="1050" dirty="0" smtClean="0">
                          <a:effectLst/>
                        </a:rPr>
                        <a:t> with echocardiogram during chemotherapy</a:t>
                      </a:r>
                      <a:endParaRPr lang="cs-CZ" sz="1050" dirty="0" smtClean="0">
                        <a:effectLst/>
                      </a:endParaRPr>
                    </a:p>
                    <a:p>
                      <a:pPr algn="l"/>
                      <a:endParaRPr lang="en-US" sz="1050" dirty="0">
                        <a:effectLst/>
                      </a:endParaRP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6077">
                <a:tc>
                  <a:txBody>
                    <a:bodyPr/>
                    <a:lstStyle/>
                    <a:p>
                      <a:endParaRPr lang="cs-CZ" sz="1200" dirty="0">
                        <a:solidFill>
                          <a:srgbClr val="7030A0"/>
                        </a:solidFill>
                      </a:endParaRP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CRS 5–6: </a:t>
                      </a:r>
                      <a:r>
                        <a:rPr lang="en-US" sz="1200" b="1" dirty="0" smtClean="0">
                          <a:effectLst/>
                        </a:rPr>
                        <a:t>High risk</a:t>
                      </a:r>
                      <a:r>
                        <a:rPr lang="en-US" sz="1050" b="1" dirty="0" smtClean="0">
                          <a:effectLst/>
                        </a:rPr>
                        <a:t>: </a:t>
                      </a:r>
                      <a:r>
                        <a:rPr lang="en-US" sz="1050" dirty="0" smtClean="0">
                          <a:effectLst/>
                        </a:rPr>
                        <a:t>echocardiogram with GLS every 3 cycles, end, 3–6 months, and 1 year after treatment; optional ECG, </a:t>
                      </a:r>
                      <a:r>
                        <a:rPr lang="en-US" sz="1050" dirty="0" err="1" smtClean="0">
                          <a:effectLst/>
                        </a:rPr>
                        <a:t>cTn</a:t>
                      </a:r>
                      <a:r>
                        <a:rPr lang="en-US" sz="1050" dirty="0" smtClean="0">
                          <a:effectLst/>
                        </a:rPr>
                        <a:t> with echocardiogram during chemotherapy</a:t>
                      </a:r>
                    </a:p>
                    <a:p>
                      <a:pPr algn="l"/>
                      <a:endParaRPr lang="en-US" sz="1050" dirty="0">
                        <a:effectLst/>
                      </a:endParaRP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5225">
                <a:tc>
                  <a:txBody>
                    <a:bodyPr/>
                    <a:lstStyle/>
                    <a:p>
                      <a:r>
                        <a:rPr lang="cs-CZ" sz="1050" dirty="0" smtClean="0"/>
                        <a:t>T</a:t>
                      </a:r>
                      <a:r>
                        <a:rPr lang="en-US" sz="1050" dirty="0" smtClean="0"/>
                        <a:t>he connection between the breast and heart in a woman: Breast cancer and cardiovascular disease, Volume: 41, Issue: 2, Pages: 253-257, First published: 15 February 2018, DOI: (10.1002/clc.22886) </a:t>
                      </a:r>
                    </a:p>
                    <a:p>
                      <a:endParaRPr lang="cs-CZ" dirty="0"/>
                    </a:p>
                  </a:txBody>
                  <a:tcPr marL="32099" marR="32099" marT="16050" marB="1605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sz="1200" b="1" dirty="0" smtClean="0">
                          <a:effectLst/>
                        </a:rPr>
                        <a:t>I</a:t>
                      </a:r>
                      <a:r>
                        <a:rPr lang="en-US" sz="1200" dirty="0" smtClean="0"/>
                        <a:t>CRS 3–4: </a:t>
                      </a:r>
                      <a:r>
                        <a:rPr lang="cs-CZ" sz="1200" dirty="0" smtClean="0"/>
                        <a:t>I</a:t>
                      </a:r>
                      <a:r>
                        <a:rPr lang="en-US" sz="1200" b="1" dirty="0" err="1" smtClean="0">
                          <a:effectLst/>
                        </a:rPr>
                        <a:t>ntermediate</a:t>
                      </a:r>
                      <a:r>
                        <a:rPr lang="en-US" sz="1200" b="1" dirty="0" smtClean="0">
                          <a:effectLst/>
                        </a:rPr>
                        <a:t> </a:t>
                      </a:r>
                      <a:r>
                        <a:rPr lang="en-US" sz="1200" b="1" dirty="0">
                          <a:effectLst/>
                        </a:rPr>
                        <a:t>risk</a:t>
                      </a:r>
                      <a:r>
                        <a:rPr lang="en-US" sz="1200" dirty="0">
                          <a:effectLst/>
                        </a:rPr>
                        <a:t>: </a:t>
                      </a:r>
                      <a:r>
                        <a:rPr lang="en-US" sz="1050" dirty="0">
                          <a:effectLst/>
                        </a:rPr>
                        <a:t>echocardiogram with GLS, midterm, end, and 3–6 months after treatment; optional ECG, </a:t>
                      </a:r>
                      <a:r>
                        <a:rPr lang="en-US" sz="1050" dirty="0" err="1">
                          <a:effectLst/>
                        </a:rPr>
                        <a:t>cTn</a:t>
                      </a:r>
                      <a:r>
                        <a:rPr lang="en-US" sz="1050" dirty="0">
                          <a:effectLst/>
                        </a:rPr>
                        <a:t> midterm of chemotherapy</a:t>
                      </a: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3995">
                <a:tc>
                  <a:txBody>
                    <a:bodyPr/>
                    <a:lstStyle/>
                    <a:p>
                      <a:endParaRPr lang="cs-CZ" dirty="0"/>
                    </a:p>
                  </a:txBody>
                  <a:tcPr marL="32099" marR="32099" marT="16050" marB="1605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CRS 1–2: </a:t>
                      </a:r>
                      <a:r>
                        <a:rPr lang="en-US" sz="1200" b="1" dirty="0" smtClean="0">
                          <a:effectLst/>
                        </a:rPr>
                        <a:t>Low </a:t>
                      </a:r>
                      <a:r>
                        <a:rPr lang="en-US" sz="1200" b="1" dirty="0">
                          <a:effectLst/>
                        </a:rPr>
                        <a:t>risk</a:t>
                      </a:r>
                      <a:r>
                        <a:rPr lang="en-US" sz="1200" dirty="0">
                          <a:effectLst/>
                        </a:rPr>
                        <a:t>: </a:t>
                      </a:r>
                      <a:r>
                        <a:rPr lang="en-US" sz="1100" dirty="0">
                          <a:effectLst/>
                        </a:rPr>
                        <a:t>Optional echocardiogram with GLS and/or ECG; </a:t>
                      </a:r>
                      <a:r>
                        <a:rPr lang="en-US" sz="1100" dirty="0" err="1">
                          <a:effectLst/>
                        </a:rPr>
                        <a:t>cTn</a:t>
                      </a:r>
                      <a:r>
                        <a:rPr lang="en-US" sz="1100" dirty="0">
                          <a:effectLst/>
                        </a:rPr>
                        <a:t> at the end of treatment</a:t>
                      </a: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2512">
                <a:tc>
                  <a:txBody>
                    <a:bodyPr/>
                    <a:lstStyle/>
                    <a:p>
                      <a:endParaRPr lang="cs-CZ" dirty="0"/>
                    </a:p>
                  </a:txBody>
                  <a:tcPr marL="32099" marR="32099" marT="16050" marB="1605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t>CRS 0: </a:t>
                      </a:r>
                      <a:r>
                        <a:rPr lang="cs-CZ" sz="1100" b="1" dirty="0" smtClean="0">
                          <a:effectLst/>
                        </a:rPr>
                        <a:t>Very </a:t>
                      </a:r>
                      <a:r>
                        <a:rPr lang="cs-CZ" sz="1100" b="1" dirty="0" err="1">
                          <a:effectLst/>
                        </a:rPr>
                        <a:t>low</a:t>
                      </a:r>
                      <a:r>
                        <a:rPr lang="cs-CZ" sz="1100" b="1" dirty="0">
                          <a:effectLst/>
                        </a:rPr>
                        <a:t> risk</a:t>
                      </a:r>
                      <a:r>
                        <a:rPr lang="cs-CZ" sz="1100" dirty="0">
                          <a:effectLst/>
                        </a:rPr>
                        <a:t>: </a:t>
                      </a:r>
                      <a:r>
                        <a:rPr lang="cs-CZ" sz="1100" dirty="0" err="1">
                          <a:effectLst/>
                        </a:rPr>
                        <a:t>None</a:t>
                      </a:r>
                      <a:endParaRPr lang="cs-CZ" sz="1100" dirty="0">
                        <a:effectLst/>
                      </a:endParaRPr>
                    </a:p>
                  </a:txBody>
                  <a:tcPr marL="32099" marR="32099" marT="16050" marB="16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609">
                <a:tc>
                  <a:txBody>
                    <a:bodyPr/>
                    <a:lstStyle/>
                    <a:p>
                      <a:endParaRPr lang="cs-CZ" dirty="0"/>
                    </a:p>
                  </a:txBody>
                  <a:tcPr marL="32099" marR="32099" marT="16050" marB="16050" anchor="ctr">
                    <a:lnL>
                      <a:noFill/>
                    </a:lnL>
                    <a:lnR>
                      <a:noFill/>
                    </a:lnR>
                    <a:lnT>
                      <a:noFill/>
                    </a:lnT>
                    <a:lnB>
                      <a:noFill/>
                    </a:lnB>
                  </a:tcPr>
                </a:tc>
                <a:tc>
                  <a:txBody>
                    <a:bodyPr/>
                    <a:lstStyle/>
                    <a:p>
                      <a:pPr algn="l"/>
                      <a:endParaRPr lang="cs-CZ" sz="600" dirty="0"/>
                    </a:p>
                  </a:txBody>
                  <a:tcPr marL="32099" marR="32099" marT="16050" marB="16050">
                    <a:lnL>
                      <a:noFill/>
                    </a:lnL>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513695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23875" y="1595437"/>
            <a:ext cx="8096250" cy="3667125"/>
          </a:xfrm>
          <a:prstGeom prst="rect">
            <a:avLst/>
          </a:prstGeom>
        </p:spPr>
      </p:pic>
      <p:sp>
        <p:nvSpPr>
          <p:cNvPr id="3" name="Obdélník 2"/>
          <p:cNvSpPr/>
          <p:nvPr/>
        </p:nvSpPr>
        <p:spPr>
          <a:xfrm>
            <a:off x="523875" y="5467434"/>
            <a:ext cx="8620125" cy="600164"/>
          </a:xfrm>
          <a:prstGeom prst="rect">
            <a:avLst/>
          </a:prstGeom>
        </p:spPr>
        <p:txBody>
          <a:bodyPr wrap="square">
            <a:spAutoFit/>
          </a:bodyPr>
          <a:lstStyle/>
          <a:p>
            <a:r>
              <a:rPr lang="cs-CZ" sz="1100" dirty="0"/>
              <a:t>J </a:t>
            </a:r>
            <a:r>
              <a:rPr lang="cs-CZ" sz="1100" dirty="0" err="1"/>
              <a:t>Drug</a:t>
            </a:r>
            <a:r>
              <a:rPr lang="cs-CZ" sz="1100" dirty="0"/>
              <a:t> </a:t>
            </a:r>
            <a:r>
              <a:rPr lang="cs-CZ" sz="1100" dirty="0" err="1"/>
              <a:t>Deliv</a:t>
            </a:r>
            <a:r>
              <a:rPr lang="cs-CZ" sz="1100" dirty="0"/>
              <a:t>. 2013;2013:456409. </a:t>
            </a:r>
            <a:r>
              <a:rPr lang="cs-CZ" sz="1100" dirty="0" err="1"/>
              <a:t>doi</a:t>
            </a:r>
            <a:r>
              <a:rPr lang="cs-CZ" sz="1100" dirty="0"/>
              <a:t>: 10.1155/2013/456409. </a:t>
            </a:r>
            <a:r>
              <a:rPr lang="cs-CZ" sz="1100" dirty="0" err="1"/>
              <a:t>Epub</a:t>
            </a:r>
            <a:r>
              <a:rPr lang="cs-CZ" sz="1100" dirty="0"/>
              <a:t> 2013 </a:t>
            </a:r>
            <a:r>
              <a:rPr lang="cs-CZ" sz="1100" dirty="0" err="1"/>
              <a:t>Mar</a:t>
            </a:r>
            <a:r>
              <a:rPr lang="cs-CZ" sz="1100" dirty="0"/>
              <a:t> 26.</a:t>
            </a:r>
          </a:p>
          <a:p>
            <a:r>
              <a:rPr lang="cs-CZ" sz="1100" dirty="0" err="1"/>
              <a:t>Liposomal</a:t>
            </a:r>
            <a:r>
              <a:rPr lang="cs-CZ" sz="1100" dirty="0"/>
              <a:t> </a:t>
            </a:r>
            <a:r>
              <a:rPr lang="cs-CZ" sz="1100" dirty="0" err="1"/>
              <a:t>Doxorubicin</a:t>
            </a:r>
            <a:r>
              <a:rPr lang="cs-CZ" sz="1100" dirty="0"/>
              <a:t> in </a:t>
            </a:r>
            <a:r>
              <a:rPr lang="cs-CZ" sz="1100" dirty="0" err="1"/>
              <a:t>the</a:t>
            </a:r>
            <a:r>
              <a:rPr lang="cs-CZ" sz="1100" dirty="0"/>
              <a:t> </a:t>
            </a:r>
            <a:r>
              <a:rPr lang="cs-CZ" sz="1100" dirty="0" err="1"/>
              <a:t>treatment</a:t>
            </a:r>
            <a:r>
              <a:rPr lang="cs-CZ" sz="1100" dirty="0"/>
              <a:t> </a:t>
            </a:r>
            <a:r>
              <a:rPr lang="cs-CZ" sz="1100" dirty="0" err="1"/>
              <a:t>of</a:t>
            </a:r>
            <a:r>
              <a:rPr lang="cs-CZ" sz="1100" dirty="0"/>
              <a:t> </a:t>
            </a:r>
            <a:r>
              <a:rPr lang="cs-CZ" sz="1100" dirty="0" err="1"/>
              <a:t>breast</a:t>
            </a:r>
            <a:r>
              <a:rPr lang="cs-CZ" sz="1100" dirty="0"/>
              <a:t> </a:t>
            </a:r>
            <a:r>
              <a:rPr lang="cs-CZ" sz="1100" dirty="0" err="1"/>
              <a:t>cancer</a:t>
            </a:r>
            <a:r>
              <a:rPr lang="cs-CZ" sz="1100" dirty="0"/>
              <a:t> </a:t>
            </a:r>
            <a:r>
              <a:rPr lang="cs-CZ" sz="1100" dirty="0" err="1"/>
              <a:t>patients</a:t>
            </a:r>
            <a:r>
              <a:rPr lang="cs-CZ" sz="1100" dirty="0"/>
              <a:t>: a </a:t>
            </a:r>
            <a:r>
              <a:rPr lang="cs-CZ" sz="1100" dirty="0" err="1"/>
              <a:t>review</a:t>
            </a:r>
            <a:r>
              <a:rPr lang="cs-CZ" sz="1100" dirty="0"/>
              <a:t>.</a:t>
            </a:r>
          </a:p>
          <a:p>
            <a:r>
              <a:rPr lang="cs-CZ" sz="1100" dirty="0" err="1"/>
              <a:t>Lao</a:t>
            </a:r>
            <a:r>
              <a:rPr lang="cs-CZ" sz="1100" dirty="0"/>
              <a:t> J1, </a:t>
            </a:r>
            <a:r>
              <a:rPr lang="cs-CZ" sz="1100" dirty="0" err="1"/>
              <a:t>Madani</a:t>
            </a:r>
            <a:r>
              <a:rPr lang="cs-CZ" sz="1100" dirty="0"/>
              <a:t> J, </a:t>
            </a:r>
            <a:r>
              <a:rPr lang="cs-CZ" sz="1100" dirty="0" err="1"/>
              <a:t>Puértolas</a:t>
            </a:r>
            <a:r>
              <a:rPr lang="cs-CZ" sz="1100" dirty="0"/>
              <a:t> T, </a:t>
            </a:r>
            <a:r>
              <a:rPr lang="cs-CZ" sz="1100" dirty="0" err="1"/>
              <a:t>Alvarez</a:t>
            </a:r>
            <a:r>
              <a:rPr lang="cs-CZ" sz="1100" dirty="0"/>
              <a:t> M, </a:t>
            </a:r>
            <a:r>
              <a:rPr lang="cs-CZ" sz="1100" dirty="0" err="1"/>
              <a:t>Hernández</a:t>
            </a:r>
            <a:r>
              <a:rPr lang="cs-CZ" sz="1100" dirty="0"/>
              <a:t> A, </a:t>
            </a:r>
            <a:r>
              <a:rPr lang="cs-CZ" sz="1100" dirty="0" err="1"/>
              <a:t>Pazo-Cid</a:t>
            </a:r>
            <a:r>
              <a:rPr lang="cs-CZ" sz="1100" dirty="0"/>
              <a:t> R, </a:t>
            </a:r>
            <a:r>
              <a:rPr lang="cs-CZ" sz="1100" dirty="0" err="1"/>
              <a:t>Artal</a:t>
            </a:r>
            <a:r>
              <a:rPr lang="cs-CZ" sz="1100" dirty="0"/>
              <a:t> A, Antón </a:t>
            </a:r>
            <a:r>
              <a:rPr lang="cs-CZ" sz="1100" dirty="0" err="1"/>
              <a:t>Torres</a:t>
            </a:r>
            <a:r>
              <a:rPr lang="cs-CZ" sz="1100" dirty="0"/>
              <a:t> A.</a:t>
            </a:r>
          </a:p>
        </p:txBody>
      </p:sp>
    </p:spTree>
    <p:extLst>
      <p:ext uri="{BB962C8B-B14F-4D97-AF65-F5344CB8AC3E}">
        <p14:creationId xmlns:p14="http://schemas.microsoft.com/office/powerpoint/2010/main" val="14090269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550" y="194165"/>
            <a:ext cx="6894245" cy="1143000"/>
          </a:xfrm>
        </p:spPr>
        <p:txBody>
          <a:bodyPr>
            <a:normAutofit/>
          </a:bodyPr>
          <a:lstStyle/>
          <a:p>
            <a:pPr algn="l"/>
            <a:r>
              <a:rPr lang="cs-CZ" sz="4800" b="1" dirty="0" err="1" smtClean="0">
                <a:latin typeface="+mn-lt"/>
              </a:rPr>
              <a:t>Antracykliny</a:t>
            </a:r>
            <a:endParaRPr lang="en-US" sz="4800" dirty="0">
              <a:latin typeface="+mn-lt"/>
            </a:endParaRPr>
          </a:p>
        </p:txBody>
      </p:sp>
      <p:sp>
        <p:nvSpPr>
          <p:cNvPr id="4" name="Text Box 9"/>
          <p:cNvSpPr txBox="1">
            <a:spLocks noChangeArrowheads="1"/>
          </p:cNvSpPr>
          <p:nvPr/>
        </p:nvSpPr>
        <p:spPr bwMode="auto">
          <a:xfrm>
            <a:off x="323850" y="6165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cs-CZ" sz="1400"/>
          </a:p>
        </p:txBody>
      </p:sp>
      <p:sp>
        <p:nvSpPr>
          <p:cNvPr id="13" name="Rectangle 12"/>
          <p:cNvSpPr>
            <a:spLocks noChangeArrowheads="1"/>
          </p:cNvSpPr>
          <p:nvPr/>
        </p:nvSpPr>
        <p:spPr bwMode="auto">
          <a:xfrm>
            <a:off x="823913" y="1844675"/>
            <a:ext cx="90487" cy="23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3" name="Rectangle 2"/>
          <p:cNvSpPr/>
          <p:nvPr/>
        </p:nvSpPr>
        <p:spPr>
          <a:xfrm>
            <a:off x="508000" y="1691158"/>
            <a:ext cx="8314352" cy="2585323"/>
          </a:xfrm>
          <a:prstGeom prst="rect">
            <a:avLst/>
          </a:prstGeom>
        </p:spPr>
        <p:txBody>
          <a:bodyPr wrap="square">
            <a:spAutoFit/>
          </a:bodyPr>
          <a:lstStyle/>
          <a:p>
            <a:pPr marL="285750" indent="-285750">
              <a:buFont typeface="Arial"/>
              <a:buChar char="•"/>
            </a:pPr>
            <a:r>
              <a:rPr lang="en-US" dirty="0" err="1"/>
              <a:t>Další</a:t>
            </a:r>
            <a:r>
              <a:rPr lang="en-US" dirty="0"/>
              <a:t> </a:t>
            </a:r>
            <a:r>
              <a:rPr lang="en-US" dirty="0" err="1"/>
              <a:t>studie</a:t>
            </a:r>
            <a:r>
              <a:rPr lang="en-US" dirty="0"/>
              <a:t> se </a:t>
            </a:r>
            <a:r>
              <a:rPr lang="en-US" dirty="0" err="1"/>
              <a:t>zabývaly</a:t>
            </a:r>
            <a:r>
              <a:rPr lang="en-US" dirty="0"/>
              <a:t> </a:t>
            </a:r>
            <a:r>
              <a:rPr lang="en-US" dirty="0" err="1"/>
              <a:t>terapeutickým</a:t>
            </a:r>
            <a:r>
              <a:rPr lang="en-US" dirty="0"/>
              <a:t> </a:t>
            </a:r>
            <a:r>
              <a:rPr lang="en-US" dirty="0" err="1"/>
              <a:t>využitím</a:t>
            </a:r>
            <a:r>
              <a:rPr lang="en-US" dirty="0"/>
              <a:t> </a:t>
            </a:r>
            <a:r>
              <a:rPr lang="en-US" dirty="0" err="1"/>
              <a:t>kombinace</a:t>
            </a:r>
            <a:r>
              <a:rPr lang="en-US" dirty="0"/>
              <a:t> </a:t>
            </a:r>
            <a:r>
              <a:rPr lang="en-US" dirty="0" err="1"/>
              <a:t>taxanu</a:t>
            </a:r>
            <a:r>
              <a:rPr lang="en-US" dirty="0"/>
              <a:t> a </a:t>
            </a:r>
            <a:r>
              <a:rPr lang="en-US" dirty="0" err="1"/>
              <a:t>antracyklinu</a:t>
            </a:r>
            <a:r>
              <a:rPr lang="en-US" dirty="0"/>
              <a:t>, </a:t>
            </a:r>
            <a:r>
              <a:rPr lang="en-US" dirty="0" err="1"/>
              <a:t>protože</a:t>
            </a:r>
            <a:r>
              <a:rPr lang="en-US" dirty="0"/>
              <a:t> </a:t>
            </a:r>
            <a:r>
              <a:rPr lang="en-US" dirty="0" err="1"/>
              <a:t>vykazují</a:t>
            </a:r>
            <a:r>
              <a:rPr lang="en-US" dirty="0"/>
              <a:t> </a:t>
            </a:r>
            <a:r>
              <a:rPr lang="en-US" dirty="0" err="1"/>
              <a:t>minimální</a:t>
            </a:r>
            <a:r>
              <a:rPr lang="en-US" dirty="0"/>
              <a:t> </a:t>
            </a:r>
            <a:r>
              <a:rPr lang="en-US" dirty="0" err="1"/>
              <a:t>zkříženou</a:t>
            </a:r>
            <a:r>
              <a:rPr lang="en-US" dirty="0"/>
              <a:t>  </a:t>
            </a:r>
            <a:r>
              <a:rPr lang="en-US" dirty="0" err="1"/>
              <a:t>rezistenci</a:t>
            </a:r>
            <a:r>
              <a:rPr lang="en-US" dirty="0"/>
              <a:t>.  </a:t>
            </a:r>
            <a:endParaRPr lang="en-US" dirty="0" smtClean="0"/>
          </a:p>
          <a:p>
            <a:pPr marL="285750" indent="-285750">
              <a:buFont typeface="Arial"/>
              <a:buChar char="•"/>
            </a:pPr>
            <a:endParaRPr lang="en-US" dirty="0"/>
          </a:p>
          <a:p>
            <a:pPr marL="285750" indent="-285750">
              <a:buFont typeface="Arial"/>
              <a:buChar char="•"/>
            </a:pPr>
            <a:r>
              <a:rPr lang="en-US" dirty="0" err="1" smtClean="0"/>
              <a:t>Podle</a:t>
            </a:r>
            <a:r>
              <a:rPr lang="en-US" dirty="0" smtClean="0"/>
              <a:t>  </a:t>
            </a:r>
            <a:r>
              <a:rPr lang="en-US" dirty="0" err="1"/>
              <a:t>výsledků</a:t>
            </a:r>
            <a:r>
              <a:rPr lang="en-US" dirty="0"/>
              <a:t>  </a:t>
            </a:r>
            <a:r>
              <a:rPr lang="en-US" dirty="0" err="1"/>
              <a:t>metaanalýzy</a:t>
            </a:r>
            <a:r>
              <a:rPr lang="en-US" dirty="0"/>
              <a:t>  </a:t>
            </a:r>
            <a:r>
              <a:rPr lang="en-US" dirty="0" err="1"/>
              <a:t>má</a:t>
            </a:r>
            <a:r>
              <a:rPr lang="en-US" dirty="0"/>
              <a:t>  </a:t>
            </a:r>
            <a:r>
              <a:rPr lang="en-US" dirty="0" err="1"/>
              <a:t>kombinace</a:t>
            </a:r>
            <a:r>
              <a:rPr lang="en-US" dirty="0"/>
              <a:t>  </a:t>
            </a:r>
            <a:r>
              <a:rPr lang="en-US" dirty="0" err="1"/>
              <a:t>taxan</a:t>
            </a:r>
            <a:r>
              <a:rPr lang="en-US" dirty="0"/>
              <a:t>  a  </a:t>
            </a:r>
            <a:r>
              <a:rPr lang="en-US" dirty="0" err="1"/>
              <a:t>antracyklin</a:t>
            </a:r>
            <a:r>
              <a:rPr lang="en-US" dirty="0"/>
              <a:t>  </a:t>
            </a:r>
            <a:r>
              <a:rPr lang="en-US" dirty="0" err="1"/>
              <a:t>vyšší</a:t>
            </a:r>
            <a:r>
              <a:rPr lang="en-US" dirty="0"/>
              <a:t>  </a:t>
            </a:r>
            <a:r>
              <a:rPr lang="en-US" dirty="0" err="1"/>
              <a:t>léčebnou</a:t>
            </a:r>
            <a:r>
              <a:rPr lang="en-US" dirty="0"/>
              <a:t>  </a:t>
            </a:r>
            <a:r>
              <a:rPr lang="en-US" dirty="0" err="1"/>
              <a:t>odpověď</a:t>
            </a:r>
            <a:r>
              <a:rPr lang="en-US" dirty="0"/>
              <a:t> (57% vs. 46%; p &lt; 0,001) a </a:t>
            </a:r>
            <a:r>
              <a:rPr lang="en-US" dirty="0" err="1"/>
              <a:t>delší</a:t>
            </a:r>
            <a:r>
              <a:rPr lang="en-US" dirty="0"/>
              <a:t> </a:t>
            </a:r>
            <a:r>
              <a:rPr lang="en-US" dirty="0" err="1"/>
              <a:t>přežití</a:t>
            </a:r>
            <a:r>
              <a:rPr lang="en-US" dirty="0"/>
              <a:t> </a:t>
            </a:r>
            <a:r>
              <a:rPr lang="en-US" dirty="0" err="1"/>
              <a:t>bez</a:t>
            </a:r>
            <a:r>
              <a:rPr lang="en-US" dirty="0"/>
              <a:t> </a:t>
            </a:r>
            <a:r>
              <a:rPr lang="en-US" dirty="0" err="1"/>
              <a:t>progrese</a:t>
            </a:r>
            <a:r>
              <a:rPr lang="en-US" dirty="0"/>
              <a:t> </a:t>
            </a:r>
            <a:r>
              <a:rPr lang="en-US" dirty="0" err="1"/>
              <a:t>onemocnění</a:t>
            </a:r>
            <a:r>
              <a:rPr lang="en-US" dirty="0"/>
              <a:t> (6,9 vs. 7,7 </a:t>
            </a:r>
            <a:r>
              <a:rPr lang="en-US" dirty="0" err="1"/>
              <a:t>měsíce</a:t>
            </a:r>
            <a:r>
              <a:rPr lang="en-US" dirty="0"/>
              <a:t>; HR 0,92, p=0,031), </a:t>
            </a:r>
            <a:r>
              <a:rPr lang="en-US" dirty="0" err="1"/>
              <a:t>neprokázal</a:t>
            </a:r>
            <a:r>
              <a:rPr lang="en-US" dirty="0"/>
              <a:t> se </a:t>
            </a:r>
            <a:r>
              <a:rPr lang="en-US" dirty="0" err="1"/>
              <a:t>však</a:t>
            </a:r>
            <a:r>
              <a:rPr lang="en-US" dirty="0"/>
              <a:t> </a:t>
            </a:r>
            <a:r>
              <a:rPr lang="en-US" dirty="0" err="1"/>
              <a:t>přínos</a:t>
            </a:r>
            <a:r>
              <a:rPr lang="en-US" dirty="0"/>
              <a:t> v </a:t>
            </a:r>
            <a:r>
              <a:rPr lang="en-US" dirty="0" err="1"/>
              <a:t>celkovém</a:t>
            </a:r>
            <a:r>
              <a:rPr lang="en-US" dirty="0"/>
              <a:t> </a:t>
            </a:r>
            <a:r>
              <a:rPr lang="en-US" dirty="0" err="1"/>
              <a:t>přežívání</a:t>
            </a:r>
            <a:r>
              <a:rPr lang="en-US" dirty="0"/>
              <a:t> </a:t>
            </a:r>
            <a:r>
              <a:rPr lang="en-US" dirty="0" err="1"/>
              <a:t>pacientek</a:t>
            </a:r>
            <a:r>
              <a:rPr lang="en-US" dirty="0"/>
              <a:t> (19,2 vs. 19,8 </a:t>
            </a:r>
            <a:r>
              <a:rPr lang="en-US" dirty="0" err="1"/>
              <a:t>měsíce</a:t>
            </a:r>
            <a:r>
              <a:rPr lang="en-US" dirty="0"/>
              <a:t>; HR 0,95, p=0,24) v </a:t>
            </a:r>
            <a:r>
              <a:rPr lang="en-US" dirty="0" err="1"/>
              <a:t>mediánu</a:t>
            </a:r>
            <a:r>
              <a:rPr lang="en-US" dirty="0"/>
              <a:t> </a:t>
            </a:r>
            <a:r>
              <a:rPr lang="en-US" dirty="0" err="1"/>
              <a:t>sledování</a:t>
            </a:r>
            <a:r>
              <a:rPr lang="en-US" dirty="0"/>
              <a:t> </a:t>
            </a:r>
            <a:r>
              <a:rPr lang="en-US" dirty="0" err="1"/>
              <a:t>více</a:t>
            </a:r>
            <a:r>
              <a:rPr lang="en-US" dirty="0"/>
              <a:t> </a:t>
            </a:r>
            <a:r>
              <a:rPr lang="en-US" dirty="0" err="1"/>
              <a:t>než</a:t>
            </a:r>
            <a:r>
              <a:rPr lang="en-US" dirty="0"/>
              <a:t> 40 </a:t>
            </a:r>
            <a:r>
              <a:rPr lang="en-US" dirty="0" err="1"/>
              <a:t>měsíců</a:t>
            </a:r>
            <a:r>
              <a:rPr lang="en-US" dirty="0" smtClean="0"/>
              <a:t>.</a:t>
            </a:r>
          </a:p>
          <a:p>
            <a:pPr marL="285750" indent="-285750">
              <a:buFont typeface="Arial"/>
              <a:buChar char="•"/>
            </a:pPr>
            <a:r>
              <a:rPr lang="en-US" dirty="0" smtClean="0"/>
              <a:t> </a:t>
            </a:r>
            <a:r>
              <a:rPr lang="en-US" dirty="0" err="1"/>
              <a:t>Navíc</a:t>
            </a:r>
            <a:r>
              <a:rPr lang="en-US" dirty="0"/>
              <a:t> </a:t>
            </a:r>
            <a:r>
              <a:rPr lang="en-US" dirty="0" err="1"/>
              <a:t>měla</a:t>
            </a:r>
            <a:r>
              <a:rPr lang="en-US" dirty="0"/>
              <a:t> </a:t>
            </a:r>
            <a:r>
              <a:rPr lang="en-US" dirty="0" err="1"/>
              <a:t>kombinovaná</a:t>
            </a:r>
            <a:r>
              <a:rPr lang="en-US" dirty="0"/>
              <a:t> </a:t>
            </a:r>
            <a:r>
              <a:rPr lang="en-US" dirty="0" err="1"/>
              <a:t>léčba</a:t>
            </a:r>
            <a:r>
              <a:rPr lang="en-US" dirty="0"/>
              <a:t> </a:t>
            </a:r>
            <a:r>
              <a:rPr lang="en-US" dirty="0" err="1"/>
              <a:t>vyšší</a:t>
            </a:r>
            <a:r>
              <a:rPr lang="en-US" dirty="0"/>
              <a:t> </a:t>
            </a:r>
            <a:r>
              <a:rPr lang="en-US" dirty="0" err="1"/>
              <a:t>toxicitu</a:t>
            </a:r>
            <a:r>
              <a:rPr lang="en-US" dirty="0"/>
              <a:t>. </a:t>
            </a:r>
          </a:p>
        </p:txBody>
      </p:sp>
      <p:sp>
        <p:nvSpPr>
          <p:cNvPr id="5" name="Rectangle 4"/>
          <p:cNvSpPr/>
          <p:nvPr/>
        </p:nvSpPr>
        <p:spPr>
          <a:xfrm>
            <a:off x="508000" y="4672143"/>
            <a:ext cx="8097135" cy="923330"/>
          </a:xfrm>
          <a:prstGeom prst="rect">
            <a:avLst/>
          </a:prstGeom>
        </p:spPr>
        <p:txBody>
          <a:bodyPr wrap="square">
            <a:spAutoFit/>
          </a:bodyPr>
          <a:lstStyle/>
          <a:p>
            <a:pPr marL="285750" indent="-285750">
              <a:buFont typeface="Arial"/>
              <a:buChar char="•"/>
            </a:pPr>
            <a:r>
              <a:rPr lang="en-US" dirty="0"/>
              <a:t>Conte </a:t>
            </a:r>
            <a:r>
              <a:rPr lang="en-US" dirty="0" err="1"/>
              <a:t>ve</a:t>
            </a:r>
            <a:r>
              <a:rPr lang="en-US" dirty="0"/>
              <a:t>  </a:t>
            </a:r>
            <a:r>
              <a:rPr lang="en-US" dirty="0" err="1"/>
              <a:t>své</a:t>
            </a:r>
            <a:r>
              <a:rPr lang="en-US" dirty="0"/>
              <a:t> </a:t>
            </a:r>
            <a:r>
              <a:rPr lang="en-US" dirty="0" err="1"/>
              <a:t>studii</a:t>
            </a:r>
            <a:r>
              <a:rPr lang="en-US" dirty="0"/>
              <a:t> </a:t>
            </a:r>
            <a:r>
              <a:rPr lang="en-US" dirty="0" err="1"/>
              <a:t>srovnával</a:t>
            </a:r>
            <a:r>
              <a:rPr lang="en-US" dirty="0"/>
              <a:t> 4 </a:t>
            </a:r>
            <a:r>
              <a:rPr lang="en-US" dirty="0" err="1"/>
              <a:t>cykly</a:t>
            </a:r>
            <a:r>
              <a:rPr lang="en-US" dirty="0"/>
              <a:t> </a:t>
            </a:r>
            <a:r>
              <a:rPr lang="en-US" dirty="0" err="1"/>
              <a:t>epirubicinu</a:t>
            </a:r>
            <a:r>
              <a:rPr lang="en-US" dirty="0"/>
              <a:t> </a:t>
            </a:r>
            <a:r>
              <a:rPr lang="en-US" dirty="0" err="1"/>
              <a:t>následované</a:t>
            </a:r>
            <a:r>
              <a:rPr lang="en-US" dirty="0"/>
              <a:t> 4 </a:t>
            </a:r>
            <a:r>
              <a:rPr lang="en-US" dirty="0" err="1"/>
              <a:t>cykly</a:t>
            </a:r>
            <a:r>
              <a:rPr lang="en-US" dirty="0"/>
              <a:t> </a:t>
            </a:r>
            <a:r>
              <a:rPr lang="en-US" dirty="0" err="1"/>
              <a:t>paklitaxelu</a:t>
            </a:r>
            <a:r>
              <a:rPr lang="en-US" dirty="0"/>
              <a:t> vs. 8 </a:t>
            </a:r>
            <a:r>
              <a:rPr lang="en-US" dirty="0" err="1"/>
              <a:t>cyklů</a:t>
            </a:r>
            <a:r>
              <a:rPr lang="en-US" dirty="0"/>
              <a:t> </a:t>
            </a:r>
            <a:r>
              <a:rPr lang="en-US" dirty="0" err="1"/>
              <a:t>kombinace</a:t>
            </a:r>
            <a:r>
              <a:rPr lang="en-US" dirty="0"/>
              <a:t> </a:t>
            </a:r>
            <a:r>
              <a:rPr lang="en-US" dirty="0" err="1"/>
              <a:t>paklitaxel</a:t>
            </a:r>
            <a:r>
              <a:rPr lang="en-US" dirty="0"/>
              <a:t> a </a:t>
            </a:r>
            <a:r>
              <a:rPr lang="en-US" dirty="0" err="1"/>
              <a:t>epirubicin</a:t>
            </a:r>
            <a:r>
              <a:rPr lang="en-US" dirty="0"/>
              <a:t>. </a:t>
            </a:r>
            <a:r>
              <a:rPr lang="en-US" dirty="0" err="1"/>
              <a:t>Neprokázal</a:t>
            </a:r>
            <a:r>
              <a:rPr lang="en-US" dirty="0"/>
              <a:t> </a:t>
            </a:r>
            <a:r>
              <a:rPr lang="en-US" dirty="0" err="1"/>
              <a:t>rozdíl</a:t>
            </a:r>
            <a:r>
              <a:rPr lang="en-US" dirty="0"/>
              <a:t> v </a:t>
            </a:r>
            <a:r>
              <a:rPr lang="en-US" dirty="0" err="1"/>
              <a:t>léčebné</a:t>
            </a:r>
            <a:r>
              <a:rPr lang="en-US" dirty="0"/>
              <a:t> </a:t>
            </a:r>
            <a:r>
              <a:rPr lang="en-US" dirty="0" err="1"/>
              <a:t>odpovědi</a:t>
            </a:r>
            <a:r>
              <a:rPr lang="en-US" dirty="0"/>
              <a:t>,  </a:t>
            </a:r>
            <a:r>
              <a:rPr lang="en-US" dirty="0" err="1"/>
              <a:t>intervalu</a:t>
            </a:r>
            <a:r>
              <a:rPr lang="en-US" dirty="0"/>
              <a:t>  </a:t>
            </a:r>
            <a:r>
              <a:rPr lang="en-US" dirty="0" err="1"/>
              <a:t>bez</a:t>
            </a:r>
            <a:r>
              <a:rPr lang="en-US" dirty="0"/>
              <a:t> </a:t>
            </a:r>
            <a:r>
              <a:rPr lang="en-US" dirty="0" err="1"/>
              <a:t>progrese</a:t>
            </a:r>
            <a:r>
              <a:rPr lang="en-US" dirty="0"/>
              <a:t>  </a:t>
            </a:r>
            <a:r>
              <a:rPr lang="en-US" dirty="0" err="1"/>
              <a:t>ani</a:t>
            </a:r>
            <a:r>
              <a:rPr lang="en-US" dirty="0"/>
              <a:t>  </a:t>
            </a:r>
            <a:r>
              <a:rPr lang="en-US" dirty="0" err="1"/>
              <a:t>celkovém</a:t>
            </a:r>
            <a:r>
              <a:rPr lang="en-US" dirty="0"/>
              <a:t>  </a:t>
            </a:r>
            <a:r>
              <a:rPr lang="en-US" dirty="0" err="1"/>
              <a:t>přežívání</a:t>
            </a:r>
            <a:r>
              <a:rPr lang="en-US" dirty="0"/>
              <a:t>  </a:t>
            </a:r>
            <a:r>
              <a:rPr lang="en-US" dirty="0" err="1"/>
              <a:t>pacientek</a:t>
            </a:r>
            <a:r>
              <a:rPr lang="en-US" dirty="0"/>
              <a:t>. </a:t>
            </a:r>
          </a:p>
        </p:txBody>
      </p:sp>
      <p:sp>
        <p:nvSpPr>
          <p:cNvPr id="8" name="Rectangle 7"/>
          <p:cNvSpPr/>
          <p:nvPr/>
        </p:nvSpPr>
        <p:spPr>
          <a:xfrm>
            <a:off x="323849" y="1152499"/>
            <a:ext cx="907933" cy="369332"/>
          </a:xfrm>
          <a:prstGeom prst="rect">
            <a:avLst/>
          </a:prstGeom>
        </p:spPr>
        <p:txBody>
          <a:bodyPr wrap="none">
            <a:spAutoFit/>
          </a:bodyPr>
          <a:lstStyle/>
          <a:p>
            <a:r>
              <a:rPr lang="cs-CZ" b="1" dirty="0" smtClean="0">
                <a:solidFill>
                  <a:schemeClr val="accent2">
                    <a:lumMod val="60000"/>
                    <a:lumOff val="40000"/>
                  </a:schemeClr>
                </a:solidFill>
              </a:rPr>
              <a:t>Terapie</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303071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50" y="194165"/>
            <a:ext cx="6894245" cy="1143000"/>
          </a:xfrm>
        </p:spPr>
        <p:txBody>
          <a:bodyPr>
            <a:normAutofit/>
          </a:bodyPr>
          <a:lstStyle/>
          <a:p>
            <a:pPr algn="l"/>
            <a:r>
              <a:rPr lang="cs-CZ" sz="4800" b="1" dirty="0" err="1" smtClean="0">
                <a:latin typeface="+mn-lt"/>
              </a:rPr>
              <a:t>Antracykliny</a:t>
            </a:r>
            <a:endParaRPr lang="en-US" sz="4800" dirty="0">
              <a:latin typeface="+mn-lt"/>
            </a:endParaRPr>
          </a:p>
        </p:txBody>
      </p:sp>
      <p:sp>
        <p:nvSpPr>
          <p:cNvPr id="4" name="Text Box 9"/>
          <p:cNvSpPr txBox="1">
            <a:spLocks noChangeArrowheads="1"/>
          </p:cNvSpPr>
          <p:nvPr/>
        </p:nvSpPr>
        <p:spPr bwMode="auto">
          <a:xfrm>
            <a:off x="323850" y="6165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cs-CZ" sz="1400"/>
          </a:p>
        </p:txBody>
      </p:sp>
      <p:sp>
        <p:nvSpPr>
          <p:cNvPr id="13" name="Rectangle 12"/>
          <p:cNvSpPr>
            <a:spLocks noChangeArrowheads="1"/>
          </p:cNvSpPr>
          <p:nvPr/>
        </p:nvSpPr>
        <p:spPr bwMode="auto">
          <a:xfrm>
            <a:off x="823913" y="1844675"/>
            <a:ext cx="90487" cy="23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7" name="Rectangle 6"/>
          <p:cNvSpPr/>
          <p:nvPr/>
        </p:nvSpPr>
        <p:spPr>
          <a:xfrm>
            <a:off x="323849" y="1152499"/>
            <a:ext cx="2505814" cy="369332"/>
          </a:xfrm>
          <a:prstGeom prst="rect">
            <a:avLst/>
          </a:prstGeom>
        </p:spPr>
        <p:txBody>
          <a:bodyPr wrap="none">
            <a:spAutoFit/>
          </a:bodyPr>
          <a:lstStyle/>
          <a:p>
            <a:r>
              <a:rPr lang="cs-CZ" b="1" dirty="0" smtClean="0">
                <a:solidFill>
                  <a:schemeClr val="accent2">
                    <a:lumMod val="60000"/>
                    <a:lumOff val="40000"/>
                  </a:schemeClr>
                </a:solidFill>
              </a:rPr>
              <a:t>Pozice v algoritmu léčby</a:t>
            </a:r>
            <a:endParaRPr lang="en-US" dirty="0">
              <a:solidFill>
                <a:schemeClr val="accent2">
                  <a:lumMod val="60000"/>
                  <a:lumOff val="40000"/>
                </a:schemeClr>
              </a:solidFill>
            </a:endParaRPr>
          </a:p>
        </p:txBody>
      </p:sp>
      <p:sp>
        <p:nvSpPr>
          <p:cNvPr id="6" name="TextBox 5"/>
          <p:cNvSpPr txBox="1"/>
          <p:nvPr/>
        </p:nvSpPr>
        <p:spPr>
          <a:xfrm>
            <a:off x="508000" y="2423174"/>
            <a:ext cx="8282780" cy="3416320"/>
          </a:xfrm>
          <a:prstGeom prst="rect">
            <a:avLst/>
          </a:prstGeom>
          <a:noFill/>
        </p:spPr>
        <p:txBody>
          <a:bodyPr wrap="none" rtlCol="0">
            <a:spAutoFit/>
          </a:bodyPr>
          <a:lstStyle/>
          <a:p>
            <a:pPr marL="342900" indent="-342900">
              <a:lnSpc>
                <a:spcPct val="150000"/>
              </a:lnSpc>
              <a:buAutoNum type="arabicPeriod"/>
            </a:pPr>
            <a:r>
              <a:rPr lang="en-US" sz="2400" dirty="0" err="1" smtClean="0"/>
              <a:t>Adjuvantní</a:t>
            </a:r>
            <a:r>
              <a:rPr lang="en-US" sz="2400" dirty="0" smtClean="0"/>
              <a:t> </a:t>
            </a:r>
            <a:r>
              <a:rPr lang="en-US" sz="2400" dirty="0" err="1" smtClean="0"/>
              <a:t>chemoterapie</a:t>
            </a:r>
            <a:r>
              <a:rPr lang="en-US" sz="2400" dirty="0" smtClean="0"/>
              <a:t> </a:t>
            </a:r>
            <a:r>
              <a:rPr lang="mr-IN" sz="2400" dirty="0" smtClean="0"/>
              <a:t>–</a:t>
            </a:r>
            <a:r>
              <a:rPr lang="en-US" sz="2400" dirty="0" smtClean="0"/>
              <a:t> </a:t>
            </a:r>
            <a:r>
              <a:rPr lang="en-US" sz="2400" dirty="0" err="1" smtClean="0"/>
              <a:t>neschválená</a:t>
            </a:r>
            <a:r>
              <a:rPr lang="en-US" sz="2400" dirty="0" smtClean="0"/>
              <a:t> </a:t>
            </a:r>
            <a:r>
              <a:rPr lang="en-US" sz="2400" dirty="0" err="1" smtClean="0"/>
              <a:t>indikace</a:t>
            </a:r>
            <a:r>
              <a:rPr lang="en-US" sz="2400" dirty="0" smtClean="0"/>
              <a:t> </a:t>
            </a:r>
            <a:r>
              <a:rPr lang="en-US" sz="2400" dirty="0" err="1" smtClean="0"/>
              <a:t>Myocetu</a:t>
            </a:r>
            <a:endParaRPr lang="cs-CZ" sz="2400" dirty="0" smtClean="0"/>
          </a:p>
          <a:p>
            <a:pPr marL="342900" indent="-342900">
              <a:lnSpc>
                <a:spcPct val="150000"/>
              </a:lnSpc>
              <a:buAutoNum type="arabicPeriod"/>
            </a:pPr>
            <a:r>
              <a:rPr lang="en-US" sz="2400" dirty="0" err="1" smtClean="0"/>
              <a:t>Neoadjuvantní</a:t>
            </a:r>
            <a:r>
              <a:rPr lang="en-US" sz="2400" dirty="0" smtClean="0"/>
              <a:t> </a:t>
            </a:r>
            <a:r>
              <a:rPr lang="en-US" sz="2400" dirty="0" err="1" smtClean="0"/>
              <a:t>chemoterapie</a:t>
            </a:r>
            <a:r>
              <a:rPr lang="en-US" sz="2400" dirty="0" smtClean="0"/>
              <a:t> </a:t>
            </a:r>
            <a:r>
              <a:rPr lang="mr-IN" sz="2400" dirty="0" smtClean="0"/>
              <a:t>–</a:t>
            </a:r>
            <a:r>
              <a:rPr lang="en-US" sz="2400" dirty="0" smtClean="0"/>
              <a:t> </a:t>
            </a:r>
            <a:r>
              <a:rPr lang="en-US" sz="2400" dirty="0" err="1" smtClean="0"/>
              <a:t>neschválená</a:t>
            </a:r>
            <a:r>
              <a:rPr lang="en-US" sz="2400" dirty="0" smtClean="0"/>
              <a:t> </a:t>
            </a:r>
            <a:r>
              <a:rPr lang="en-US" sz="2400" dirty="0" err="1" smtClean="0"/>
              <a:t>indikace</a:t>
            </a:r>
            <a:r>
              <a:rPr lang="en-US" sz="2400" dirty="0" smtClean="0"/>
              <a:t> </a:t>
            </a:r>
            <a:r>
              <a:rPr lang="en-US" sz="2400" dirty="0" err="1" smtClean="0"/>
              <a:t>Myocetu</a:t>
            </a:r>
            <a:endParaRPr lang="cs-CZ" sz="2400" dirty="0" smtClean="0"/>
          </a:p>
          <a:p>
            <a:pPr marL="1828800" lvl="3" indent="-457200">
              <a:lnSpc>
                <a:spcPct val="150000"/>
              </a:lnSpc>
              <a:buFont typeface="+mj-lt"/>
              <a:buAutoNum type="alphaUcPeriod"/>
            </a:pPr>
            <a:r>
              <a:rPr lang="cs-CZ" sz="2400" dirty="0" smtClean="0"/>
              <a:t>Luminal B </a:t>
            </a:r>
          </a:p>
          <a:p>
            <a:pPr marL="1828800" lvl="3" indent="-457200">
              <a:lnSpc>
                <a:spcPct val="150000"/>
              </a:lnSpc>
              <a:buFont typeface="+mj-lt"/>
              <a:buAutoNum type="alphaUcPeriod"/>
            </a:pPr>
            <a:r>
              <a:rPr lang="cs-CZ" sz="2400" dirty="0" smtClean="0"/>
              <a:t>TNBC</a:t>
            </a:r>
          </a:p>
          <a:p>
            <a:pPr marL="1828800" lvl="3" indent="-457200">
              <a:lnSpc>
                <a:spcPct val="150000"/>
              </a:lnSpc>
              <a:buFont typeface="+mj-lt"/>
              <a:buAutoNum type="alphaUcPeriod"/>
            </a:pPr>
            <a:r>
              <a:rPr lang="cs-CZ" sz="2400" dirty="0" smtClean="0"/>
              <a:t>HER+</a:t>
            </a:r>
            <a:endParaRPr lang="en-US" sz="2400" dirty="0" smtClean="0"/>
          </a:p>
          <a:p>
            <a:pPr marL="342900" indent="-342900">
              <a:lnSpc>
                <a:spcPct val="150000"/>
              </a:lnSpc>
              <a:buAutoNum type="arabicPeriod"/>
            </a:pPr>
            <a:r>
              <a:rPr lang="en-US" sz="2400" dirty="0" err="1" smtClean="0"/>
              <a:t>Paliativní</a:t>
            </a:r>
            <a:r>
              <a:rPr lang="en-US" sz="2400" dirty="0" smtClean="0"/>
              <a:t> </a:t>
            </a:r>
            <a:r>
              <a:rPr lang="en-US" sz="2400" dirty="0" err="1" smtClean="0"/>
              <a:t>chemoterapie</a:t>
            </a:r>
            <a:r>
              <a:rPr lang="en-US" sz="2400" dirty="0" smtClean="0"/>
              <a:t> </a:t>
            </a:r>
            <a:r>
              <a:rPr lang="mr-IN" sz="2400" dirty="0" smtClean="0"/>
              <a:t>–</a:t>
            </a:r>
            <a:r>
              <a:rPr lang="cs-CZ" sz="2400" dirty="0" smtClean="0"/>
              <a:t> </a:t>
            </a:r>
            <a:r>
              <a:rPr lang="cs-CZ" sz="2400" dirty="0" err="1" smtClean="0"/>
              <a:t>Myocet</a:t>
            </a:r>
            <a:r>
              <a:rPr lang="en-US" sz="2400" dirty="0" smtClean="0"/>
              <a:t> </a:t>
            </a:r>
            <a:r>
              <a:rPr lang="en-US" sz="2400" dirty="0" err="1" smtClean="0"/>
              <a:t>schválen</a:t>
            </a:r>
            <a:endParaRPr lang="en-US" sz="2400" dirty="0"/>
          </a:p>
        </p:txBody>
      </p:sp>
    </p:spTree>
    <p:extLst>
      <p:ext uri="{BB962C8B-B14F-4D97-AF65-F5344CB8AC3E}">
        <p14:creationId xmlns:p14="http://schemas.microsoft.com/office/powerpoint/2010/main" val="527319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23850" y="274638"/>
            <a:ext cx="6894245" cy="1143000"/>
          </a:xfrm>
        </p:spPr>
        <p:txBody>
          <a:bodyPr>
            <a:normAutofit/>
          </a:bodyPr>
          <a:lstStyle/>
          <a:p>
            <a:pPr algn="l"/>
            <a:r>
              <a:rPr lang="cs-CZ" sz="2400" b="1" dirty="0" smtClean="0">
                <a:latin typeface="Arial" charset="0"/>
              </a:rPr>
              <a:t>Indikace dle SUKL</a:t>
            </a:r>
            <a:endParaRPr lang="en-US" sz="2400" dirty="0"/>
          </a:p>
        </p:txBody>
      </p:sp>
      <p:pic>
        <p:nvPicPr>
          <p:cNvPr id="2" name="Picture 1"/>
          <p:cNvPicPr>
            <a:picLocks noChangeAspect="1"/>
          </p:cNvPicPr>
          <p:nvPr/>
        </p:nvPicPr>
        <p:blipFill>
          <a:blip r:embed="rId2"/>
          <a:stretch>
            <a:fillRect/>
          </a:stretch>
        </p:blipFill>
        <p:spPr>
          <a:xfrm>
            <a:off x="0" y="1574800"/>
            <a:ext cx="9144000" cy="3689684"/>
          </a:xfrm>
          <a:prstGeom prst="rect">
            <a:avLst/>
          </a:prstGeom>
        </p:spPr>
      </p:pic>
    </p:spTree>
    <p:extLst>
      <p:ext uri="{BB962C8B-B14F-4D97-AF65-F5344CB8AC3E}">
        <p14:creationId xmlns:p14="http://schemas.microsoft.com/office/powerpoint/2010/main" val="404269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74638"/>
            <a:ext cx="6894245" cy="1143000"/>
          </a:xfrm>
        </p:spPr>
        <p:txBody>
          <a:bodyPr>
            <a:normAutofit/>
          </a:bodyPr>
          <a:lstStyle/>
          <a:p>
            <a:pPr algn="l"/>
            <a:r>
              <a:rPr lang="cs-CZ" sz="2400" b="1" dirty="0" err="1" smtClean="0">
                <a:latin typeface="Arial" charset="0"/>
              </a:rPr>
              <a:t>Liposomální</a:t>
            </a:r>
            <a:r>
              <a:rPr lang="cs-CZ" sz="2400" b="1" dirty="0" smtClean="0">
                <a:latin typeface="Arial" charset="0"/>
              </a:rPr>
              <a:t> </a:t>
            </a:r>
            <a:r>
              <a:rPr lang="cs-CZ" sz="2400" b="1" dirty="0" err="1" smtClean="0">
                <a:latin typeface="Arial" charset="0"/>
              </a:rPr>
              <a:t>doxorubicin</a:t>
            </a:r>
            <a:endParaRPr lang="en-US" sz="2400" dirty="0"/>
          </a:p>
        </p:txBody>
      </p:sp>
      <p:sp>
        <p:nvSpPr>
          <p:cNvPr id="4" name="Text Box 9"/>
          <p:cNvSpPr txBox="1">
            <a:spLocks noChangeArrowheads="1"/>
          </p:cNvSpPr>
          <p:nvPr/>
        </p:nvSpPr>
        <p:spPr bwMode="auto">
          <a:xfrm>
            <a:off x="323850" y="6165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cs-CZ" sz="1400"/>
          </a:p>
        </p:txBody>
      </p:sp>
      <p:sp>
        <p:nvSpPr>
          <p:cNvPr id="16" name="TextBox 15"/>
          <p:cNvSpPr txBox="1"/>
          <p:nvPr/>
        </p:nvSpPr>
        <p:spPr>
          <a:xfrm>
            <a:off x="507999" y="1897269"/>
            <a:ext cx="8349883" cy="3453253"/>
          </a:xfrm>
          <a:prstGeom prst="rect">
            <a:avLst/>
          </a:prstGeom>
          <a:noFill/>
        </p:spPr>
        <p:txBody>
          <a:bodyPr wrap="square" rtlCol="0">
            <a:spAutoFit/>
          </a:bodyPr>
          <a:lstStyle/>
          <a:p>
            <a:pPr>
              <a:lnSpc>
                <a:spcPct val="130000"/>
              </a:lnSpc>
            </a:pPr>
            <a:r>
              <a:rPr lang="cs-CZ" sz="2400" dirty="0" err="1" smtClean="0">
                <a:latin typeface="Arial"/>
                <a:cs typeface="Arial"/>
              </a:rPr>
              <a:t>Zleopšuje</a:t>
            </a:r>
            <a:r>
              <a:rPr lang="cs-CZ" sz="2400" dirty="0" smtClean="0">
                <a:latin typeface="Arial"/>
                <a:cs typeface="Arial"/>
              </a:rPr>
              <a:t> </a:t>
            </a:r>
            <a:r>
              <a:rPr lang="cs-CZ" sz="2400" dirty="0" err="1" smtClean="0">
                <a:latin typeface="Arial"/>
                <a:cs typeface="Arial"/>
              </a:rPr>
              <a:t>terapeurtický</a:t>
            </a:r>
            <a:r>
              <a:rPr lang="cs-CZ" sz="2400" dirty="0" smtClean="0">
                <a:latin typeface="Arial"/>
                <a:cs typeface="Arial"/>
              </a:rPr>
              <a:t> index- stejný efekt a méně NU</a:t>
            </a:r>
          </a:p>
          <a:p>
            <a:pPr>
              <a:lnSpc>
                <a:spcPct val="130000"/>
              </a:lnSpc>
            </a:pPr>
            <a:endParaRPr lang="en-US" sz="2400" dirty="0" smtClean="0">
              <a:latin typeface="Arial"/>
              <a:cs typeface="Arial"/>
            </a:endParaRPr>
          </a:p>
          <a:p>
            <a:pPr marL="285750" indent="-285750">
              <a:lnSpc>
                <a:spcPct val="130000"/>
              </a:lnSpc>
              <a:buFont typeface="Arial"/>
              <a:buChar char="•"/>
            </a:pPr>
            <a:r>
              <a:rPr lang="en-US" sz="2400" b="1" dirty="0" err="1">
                <a:latin typeface="Arial"/>
                <a:cs typeface="Arial"/>
              </a:rPr>
              <a:t>Lipozomy</a:t>
            </a:r>
            <a:r>
              <a:rPr lang="en-US" sz="2400" b="1" dirty="0">
                <a:latin typeface="Arial"/>
                <a:cs typeface="Arial"/>
              </a:rPr>
              <a:t>  </a:t>
            </a:r>
            <a:r>
              <a:rPr lang="en-US" sz="2400" b="1" dirty="0" err="1">
                <a:latin typeface="Arial"/>
                <a:cs typeface="Arial"/>
              </a:rPr>
              <a:t>mají</a:t>
            </a:r>
            <a:r>
              <a:rPr lang="en-US" sz="2400" b="1" dirty="0">
                <a:latin typeface="Arial"/>
                <a:cs typeface="Arial"/>
              </a:rPr>
              <a:t>  </a:t>
            </a:r>
            <a:r>
              <a:rPr lang="en-US" sz="2400" b="1" dirty="0" err="1">
                <a:latin typeface="Arial"/>
                <a:cs typeface="Arial"/>
              </a:rPr>
              <a:t>tendenci</a:t>
            </a:r>
            <a:r>
              <a:rPr lang="en-US" sz="2400" b="1" dirty="0">
                <a:latin typeface="Arial"/>
                <a:cs typeface="Arial"/>
              </a:rPr>
              <a:t> </a:t>
            </a:r>
            <a:r>
              <a:rPr lang="en-US" sz="2400" b="1" dirty="0" err="1">
                <a:latin typeface="Arial"/>
                <a:cs typeface="Arial"/>
              </a:rPr>
              <a:t>ke</a:t>
            </a:r>
            <a:r>
              <a:rPr lang="en-US" sz="2400" b="1" dirty="0">
                <a:latin typeface="Arial"/>
                <a:cs typeface="Arial"/>
              </a:rPr>
              <a:t> </a:t>
            </a:r>
            <a:r>
              <a:rPr lang="en-US" sz="2400" b="1" dirty="0" err="1">
                <a:latin typeface="Arial"/>
                <a:cs typeface="Arial"/>
              </a:rPr>
              <a:t>kumulaci</a:t>
            </a:r>
            <a:r>
              <a:rPr lang="en-US" sz="2400" b="1" dirty="0">
                <a:latin typeface="Arial"/>
                <a:cs typeface="Arial"/>
              </a:rPr>
              <a:t> v </a:t>
            </a:r>
            <a:r>
              <a:rPr lang="en-US" sz="2400" b="1" dirty="0" err="1">
                <a:latin typeface="Arial"/>
                <a:cs typeface="Arial"/>
              </a:rPr>
              <a:t>místech</a:t>
            </a:r>
            <a:r>
              <a:rPr lang="en-US" sz="2400" b="1" dirty="0">
                <a:latin typeface="Arial"/>
                <a:cs typeface="Arial"/>
              </a:rPr>
              <a:t> </a:t>
            </a:r>
            <a:r>
              <a:rPr lang="en-US" sz="2400" b="1" dirty="0" err="1">
                <a:latin typeface="Arial"/>
                <a:cs typeface="Arial"/>
              </a:rPr>
              <a:t>inflamace</a:t>
            </a:r>
            <a:r>
              <a:rPr lang="en-US" sz="2400" b="1" dirty="0">
                <a:latin typeface="Arial"/>
                <a:cs typeface="Arial"/>
              </a:rPr>
              <a:t> </a:t>
            </a:r>
            <a:r>
              <a:rPr lang="en-US" sz="2400" dirty="0">
                <a:latin typeface="Arial"/>
                <a:cs typeface="Arial"/>
              </a:rPr>
              <a:t> a  </a:t>
            </a:r>
            <a:r>
              <a:rPr lang="en-US" sz="2400" dirty="0" err="1">
                <a:latin typeface="Arial"/>
                <a:cs typeface="Arial"/>
              </a:rPr>
              <a:t>ve</a:t>
            </a:r>
            <a:r>
              <a:rPr lang="en-US" sz="2400" dirty="0">
                <a:latin typeface="Arial"/>
                <a:cs typeface="Arial"/>
              </a:rPr>
              <a:t>  </a:t>
            </a:r>
            <a:r>
              <a:rPr lang="en-US" sz="2400" dirty="0" err="1">
                <a:latin typeface="Arial"/>
                <a:cs typeface="Arial"/>
              </a:rPr>
              <a:t>vaskularizované</a:t>
            </a:r>
            <a:r>
              <a:rPr lang="en-US" sz="2400" dirty="0">
                <a:latin typeface="Arial"/>
                <a:cs typeface="Arial"/>
              </a:rPr>
              <a:t>  </a:t>
            </a:r>
            <a:r>
              <a:rPr lang="en-US" sz="2400" dirty="0" err="1">
                <a:latin typeface="Arial"/>
                <a:cs typeface="Arial"/>
              </a:rPr>
              <a:t>tkáni</a:t>
            </a:r>
            <a:r>
              <a:rPr lang="en-US" sz="2400" dirty="0">
                <a:latin typeface="Arial"/>
                <a:cs typeface="Arial"/>
              </a:rPr>
              <a:t> </a:t>
            </a:r>
            <a:r>
              <a:rPr lang="en-US" sz="2400" dirty="0" err="1">
                <a:latin typeface="Arial"/>
                <a:cs typeface="Arial"/>
              </a:rPr>
              <a:t>nádoru</a:t>
            </a:r>
            <a:r>
              <a:rPr lang="en-US" sz="2400" dirty="0">
                <a:latin typeface="Arial"/>
                <a:cs typeface="Arial"/>
              </a:rPr>
              <a:t>  s </a:t>
            </a:r>
            <a:r>
              <a:rPr lang="en-US" sz="2400" dirty="0" err="1">
                <a:latin typeface="Arial"/>
                <a:cs typeface="Arial"/>
              </a:rPr>
              <a:t>fenestrovaným</a:t>
            </a:r>
            <a:r>
              <a:rPr lang="en-US" sz="2400" dirty="0">
                <a:latin typeface="Arial"/>
                <a:cs typeface="Arial"/>
              </a:rPr>
              <a:t> </a:t>
            </a:r>
            <a:r>
              <a:rPr lang="en-US" sz="2400" dirty="0" err="1">
                <a:latin typeface="Arial"/>
                <a:cs typeface="Arial"/>
              </a:rPr>
              <a:t>endotelem</a:t>
            </a:r>
            <a:r>
              <a:rPr lang="en-US" sz="2400" dirty="0">
                <a:latin typeface="Arial"/>
                <a:cs typeface="Arial"/>
              </a:rPr>
              <a:t>, </a:t>
            </a:r>
            <a:r>
              <a:rPr lang="en-US" sz="2400" b="1" dirty="0" err="1">
                <a:latin typeface="Arial"/>
                <a:cs typeface="Arial"/>
              </a:rPr>
              <a:t>kdežto</a:t>
            </a:r>
            <a:r>
              <a:rPr lang="en-US" sz="2400" b="1" dirty="0">
                <a:latin typeface="Arial"/>
                <a:cs typeface="Arial"/>
              </a:rPr>
              <a:t> v </a:t>
            </a:r>
            <a:r>
              <a:rPr lang="en-US" sz="2400" b="1" dirty="0" err="1">
                <a:latin typeface="Arial"/>
                <a:cs typeface="Arial"/>
              </a:rPr>
              <a:t>parenchymatózních</a:t>
            </a:r>
            <a:r>
              <a:rPr lang="en-US" sz="2400" b="1" dirty="0">
                <a:latin typeface="Arial"/>
                <a:cs typeface="Arial"/>
              </a:rPr>
              <a:t> </a:t>
            </a:r>
            <a:r>
              <a:rPr lang="en-US" sz="2400" b="1" dirty="0" err="1">
                <a:latin typeface="Arial"/>
                <a:cs typeface="Arial"/>
              </a:rPr>
              <a:t>orgánech</a:t>
            </a:r>
            <a:r>
              <a:rPr lang="en-US" sz="2400" b="1" dirty="0">
                <a:latin typeface="Arial"/>
                <a:cs typeface="Arial"/>
              </a:rPr>
              <a:t> je </a:t>
            </a:r>
            <a:r>
              <a:rPr lang="en-US" sz="2400" b="1" dirty="0" err="1">
                <a:latin typeface="Arial"/>
                <a:cs typeface="Arial"/>
              </a:rPr>
              <a:t>jejich</a:t>
            </a:r>
            <a:r>
              <a:rPr lang="en-US" sz="2400" b="1" dirty="0">
                <a:latin typeface="Arial"/>
                <a:cs typeface="Arial"/>
              </a:rPr>
              <a:t> </a:t>
            </a:r>
            <a:r>
              <a:rPr lang="en-US" sz="2400" b="1" dirty="0" err="1">
                <a:latin typeface="Arial"/>
                <a:cs typeface="Arial"/>
              </a:rPr>
              <a:t>koncentrace</a:t>
            </a:r>
            <a:r>
              <a:rPr lang="en-US" sz="2400" b="1" dirty="0">
                <a:latin typeface="Arial"/>
                <a:cs typeface="Arial"/>
              </a:rPr>
              <a:t> </a:t>
            </a:r>
            <a:r>
              <a:rPr lang="en-US" sz="2400" b="1" dirty="0" err="1">
                <a:latin typeface="Arial"/>
                <a:cs typeface="Arial"/>
              </a:rPr>
              <a:t>nižší</a:t>
            </a:r>
            <a:r>
              <a:rPr lang="en-US" sz="2400" b="1" dirty="0">
                <a:latin typeface="Arial"/>
                <a:cs typeface="Arial"/>
              </a:rPr>
              <a:t>. </a:t>
            </a:r>
            <a:r>
              <a:rPr lang="en-US" sz="2400" dirty="0">
                <a:latin typeface="Arial"/>
                <a:cs typeface="Arial"/>
              </a:rPr>
              <a:t>To </a:t>
            </a:r>
            <a:r>
              <a:rPr lang="en-US" sz="2400" dirty="0" err="1">
                <a:latin typeface="Arial"/>
                <a:cs typeface="Arial"/>
              </a:rPr>
              <a:t>vysvětluje</a:t>
            </a:r>
            <a:r>
              <a:rPr lang="en-US" sz="2400" dirty="0">
                <a:latin typeface="Arial"/>
                <a:cs typeface="Arial"/>
              </a:rPr>
              <a:t> </a:t>
            </a:r>
            <a:r>
              <a:rPr lang="en-US" sz="2400" dirty="0" err="1">
                <a:latin typeface="Arial"/>
                <a:cs typeface="Arial"/>
              </a:rPr>
              <a:t>omezenou</a:t>
            </a:r>
            <a:r>
              <a:rPr lang="en-US" sz="2400" dirty="0">
                <a:latin typeface="Arial"/>
                <a:cs typeface="Arial"/>
              </a:rPr>
              <a:t> </a:t>
            </a:r>
            <a:r>
              <a:rPr lang="en-US" sz="2400" dirty="0" err="1">
                <a:latin typeface="Arial"/>
                <a:cs typeface="Arial"/>
              </a:rPr>
              <a:t>kardiotoxicitu</a:t>
            </a:r>
            <a:r>
              <a:rPr lang="en-US" sz="2400" dirty="0">
                <a:latin typeface="Arial"/>
                <a:cs typeface="Arial"/>
              </a:rPr>
              <a:t> </a:t>
            </a:r>
            <a:r>
              <a:rPr lang="en-US" sz="2400" dirty="0" err="1">
                <a:latin typeface="Arial"/>
                <a:cs typeface="Arial"/>
              </a:rPr>
              <a:t>této</a:t>
            </a:r>
            <a:r>
              <a:rPr lang="en-US" sz="2400" dirty="0">
                <a:latin typeface="Arial"/>
                <a:cs typeface="Arial"/>
              </a:rPr>
              <a:t> </a:t>
            </a:r>
            <a:r>
              <a:rPr lang="en-US" sz="2400" dirty="0" err="1">
                <a:latin typeface="Arial"/>
                <a:cs typeface="Arial"/>
              </a:rPr>
              <a:t>lékové</a:t>
            </a:r>
            <a:r>
              <a:rPr lang="en-US" sz="2400" dirty="0">
                <a:latin typeface="Arial"/>
                <a:cs typeface="Arial"/>
              </a:rPr>
              <a:t> </a:t>
            </a:r>
            <a:r>
              <a:rPr lang="en-US" sz="2400" dirty="0" err="1">
                <a:latin typeface="Arial"/>
                <a:cs typeface="Arial"/>
              </a:rPr>
              <a:t>formy</a:t>
            </a:r>
            <a:r>
              <a:rPr lang="en-US" sz="2400" dirty="0">
                <a:latin typeface="Arial"/>
                <a:cs typeface="Arial"/>
              </a:rPr>
              <a:t>.</a:t>
            </a:r>
            <a:endParaRPr lang="en-US" sz="2400" b="1" dirty="0">
              <a:latin typeface="Arial"/>
              <a:cs typeface="Arial"/>
            </a:endParaRPr>
          </a:p>
        </p:txBody>
      </p:sp>
      <p:sp>
        <p:nvSpPr>
          <p:cNvPr id="3" name="Rectangle 2"/>
          <p:cNvSpPr/>
          <p:nvPr/>
        </p:nvSpPr>
        <p:spPr>
          <a:xfrm>
            <a:off x="507999" y="1048306"/>
            <a:ext cx="1486367" cy="369332"/>
          </a:xfrm>
          <a:prstGeom prst="rect">
            <a:avLst/>
          </a:prstGeom>
        </p:spPr>
        <p:txBody>
          <a:bodyPr wrap="none">
            <a:spAutoFit/>
          </a:bodyPr>
          <a:lstStyle/>
          <a:p>
            <a:r>
              <a:rPr lang="cs-CZ" b="1" dirty="0">
                <a:solidFill>
                  <a:schemeClr val="accent2">
                    <a:lumMod val="60000"/>
                    <a:lumOff val="40000"/>
                  </a:schemeClr>
                </a:solidFill>
              </a:rPr>
              <a:t>Farmakologie</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1221055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94944" y="1979730"/>
            <a:ext cx="7040880" cy="3231654"/>
          </a:xfrm>
          <a:prstGeom prst="rect">
            <a:avLst/>
          </a:prstGeom>
        </p:spPr>
        <p:txBody>
          <a:bodyPr wrap="square">
            <a:spAutoFit/>
          </a:bodyPr>
          <a:lstStyle/>
          <a:p>
            <a:r>
              <a:rPr lang="en-US" sz="1200" dirty="0"/>
              <a:t>	 	 </a:t>
            </a:r>
          </a:p>
          <a:p>
            <a:pPr marL="228600" indent="-228600">
              <a:buFont typeface="+mj-lt"/>
              <a:buAutoNum type="arabicPeriod"/>
            </a:pPr>
            <a:r>
              <a:rPr lang="en-US" sz="1200" dirty="0"/>
              <a:t>Both combination and sequential single-agent </a:t>
            </a:r>
            <a:r>
              <a:rPr lang="en-US" sz="1200" dirty="0" err="1"/>
              <a:t>ChT</a:t>
            </a:r>
            <a:r>
              <a:rPr lang="en-US" sz="1200" dirty="0"/>
              <a:t> are reasonable options. </a:t>
            </a:r>
            <a:endParaRPr lang="cs-CZ" sz="1200" dirty="0" smtClean="0"/>
          </a:p>
          <a:p>
            <a:r>
              <a:rPr lang="en-US" sz="1200" dirty="0" smtClean="0"/>
              <a:t>Based </a:t>
            </a:r>
            <a:r>
              <a:rPr lang="en-US" sz="1200" dirty="0"/>
              <a:t>on the available data, we recommend </a:t>
            </a:r>
            <a:r>
              <a:rPr lang="en-US" sz="1200" b="1" dirty="0"/>
              <a:t>sequential monotherapy as the preferred choice for </a:t>
            </a:r>
            <a:r>
              <a:rPr lang="en-US" sz="1200" dirty="0"/>
              <a:t>ABC</a:t>
            </a:r>
            <a:r>
              <a:rPr lang="en-US" sz="1200" dirty="0" smtClean="0"/>
              <a:t>.</a:t>
            </a:r>
            <a:endParaRPr lang="cs-CZ" sz="1200" dirty="0" smtClean="0"/>
          </a:p>
          <a:p>
            <a:r>
              <a:rPr lang="en-US" sz="1200" u="sng" dirty="0" smtClean="0">
                <a:solidFill>
                  <a:srgbClr val="7030A0"/>
                </a:solidFill>
              </a:rPr>
              <a:t>Combination </a:t>
            </a:r>
            <a:r>
              <a:rPr lang="en-US" sz="1200" u="sng" dirty="0" err="1">
                <a:solidFill>
                  <a:srgbClr val="7030A0"/>
                </a:solidFill>
              </a:rPr>
              <a:t>ChT</a:t>
            </a:r>
            <a:r>
              <a:rPr lang="en-US" sz="1200" u="sng" dirty="0">
                <a:solidFill>
                  <a:srgbClr val="7030A0"/>
                </a:solidFill>
              </a:rPr>
              <a:t> should be reserved for patients with rapid clinical progression, life-threatening visceral metastases or need for rapid symptom and/or disease control</a:t>
            </a:r>
            <a:r>
              <a:rPr lang="en-US" sz="1200" dirty="0"/>
              <a:t>. 	I/A 	96% </a:t>
            </a:r>
            <a:endParaRPr lang="cs-CZ" sz="1200" dirty="0" smtClean="0"/>
          </a:p>
          <a:p>
            <a:endParaRPr lang="en-US" sz="1200" dirty="0"/>
          </a:p>
          <a:p>
            <a:r>
              <a:rPr lang="cs-CZ" sz="1200" dirty="0" smtClean="0"/>
              <a:t>2. </a:t>
            </a:r>
            <a:r>
              <a:rPr lang="en-US" sz="1200" dirty="0" smtClean="0"/>
              <a:t>In </a:t>
            </a:r>
            <a:r>
              <a:rPr lang="en-US" sz="1200" dirty="0"/>
              <a:t>the absence of medical contraindications or patient concerns, </a:t>
            </a:r>
            <a:r>
              <a:rPr lang="en-US" sz="1200" b="1" dirty="0"/>
              <a:t>anthracycline- or </a:t>
            </a:r>
            <a:r>
              <a:rPr lang="en-US" sz="1200" b="1" dirty="0" err="1"/>
              <a:t>taxane</a:t>
            </a:r>
            <a:r>
              <a:rPr lang="en-US" sz="1200" b="1" dirty="0"/>
              <a:t>-based regimens, preferably as single agents</a:t>
            </a:r>
            <a:r>
              <a:rPr lang="en-US" sz="1200" dirty="0"/>
              <a:t>, would usually be considered </a:t>
            </a:r>
            <a:r>
              <a:rPr lang="en-US" sz="1200" b="1" dirty="0"/>
              <a:t>as first-line </a:t>
            </a:r>
            <a:r>
              <a:rPr lang="en-US" sz="1200" b="1" dirty="0" err="1"/>
              <a:t>ChT</a:t>
            </a:r>
            <a:r>
              <a:rPr lang="en-US" sz="1200" b="1" dirty="0"/>
              <a:t> for HER2-negative ABC</a:t>
            </a:r>
            <a:r>
              <a:rPr lang="en-US" sz="1200" dirty="0"/>
              <a:t>, in those patients who have not received these regimens as (neo)adjuvant treatment and for whom </a:t>
            </a:r>
            <a:r>
              <a:rPr lang="en-US" sz="1200" dirty="0" err="1"/>
              <a:t>ChT</a:t>
            </a:r>
            <a:r>
              <a:rPr lang="en-US" sz="1200" dirty="0"/>
              <a:t> is appropriate. </a:t>
            </a:r>
            <a:endParaRPr lang="cs-CZ" sz="1200" dirty="0" smtClean="0"/>
          </a:p>
          <a:p>
            <a:r>
              <a:rPr lang="cs-CZ" sz="1200" dirty="0" smtClean="0"/>
              <a:t>3. </a:t>
            </a:r>
            <a:r>
              <a:rPr lang="en-US" sz="1200" dirty="0" smtClean="0"/>
              <a:t>Other </a:t>
            </a:r>
            <a:r>
              <a:rPr lang="en-US" sz="1200" dirty="0"/>
              <a:t>options are, however, available and effective, such as </a:t>
            </a:r>
            <a:r>
              <a:rPr lang="en-US" sz="1200" u="sng" dirty="0" err="1"/>
              <a:t>capecitabine</a:t>
            </a:r>
            <a:r>
              <a:rPr lang="en-US" sz="1200" u="sng" dirty="0"/>
              <a:t> and </a:t>
            </a:r>
            <a:r>
              <a:rPr lang="en-US" sz="1200" u="sng" dirty="0" err="1"/>
              <a:t>vinorelbine</a:t>
            </a:r>
            <a:r>
              <a:rPr lang="en-US" sz="1200" u="sng" dirty="0"/>
              <a:t>, </a:t>
            </a:r>
            <a:r>
              <a:rPr lang="en-US" sz="1200" dirty="0"/>
              <a:t>particularly if avoiding alopecia is a priority for the patient. 	I/A 	71% </a:t>
            </a:r>
          </a:p>
          <a:p>
            <a:pPr marL="228600" indent="-228600">
              <a:buFont typeface="+mj-lt"/>
              <a:buAutoNum type="arabicPeriod"/>
            </a:pPr>
            <a:endParaRPr lang="cs-CZ" sz="1200" dirty="0" smtClean="0"/>
          </a:p>
          <a:p>
            <a:r>
              <a:rPr lang="cs-CZ" sz="1200" dirty="0" smtClean="0"/>
              <a:t>4. </a:t>
            </a:r>
            <a:r>
              <a:rPr lang="en-US" sz="1200" dirty="0" smtClean="0"/>
              <a:t>In </a:t>
            </a:r>
            <a:r>
              <a:rPr lang="en-US" sz="1200" dirty="0"/>
              <a:t>patients pre-treated (in the adjuvant and/or metastatic setting) with an anthracycline and a </a:t>
            </a:r>
            <a:r>
              <a:rPr lang="en-US" sz="1200" dirty="0" err="1"/>
              <a:t>taxane</a:t>
            </a:r>
            <a:r>
              <a:rPr lang="en-US" sz="1200" dirty="0"/>
              <a:t>, and who do not need combination </a:t>
            </a:r>
            <a:r>
              <a:rPr lang="en-US" sz="1200" dirty="0" err="1"/>
              <a:t>ChT</a:t>
            </a:r>
            <a:r>
              <a:rPr lang="en-US" sz="1200" dirty="0"/>
              <a:t>, single-agent </a:t>
            </a:r>
            <a:r>
              <a:rPr lang="en-US" sz="1200" dirty="0" err="1"/>
              <a:t>capecitabine</a:t>
            </a:r>
            <a:r>
              <a:rPr lang="en-US" sz="1200" dirty="0"/>
              <a:t>, </a:t>
            </a:r>
            <a:r>
              <a:rPr lang="en-US" sz="1200" dirty="0" err="1"/>
              <a:t>vinorelbine</a:t>
            </a:r>
            <a:r>
              <a:rPr lang="en-US" sz="1200" dirty="0"/>
              <a:t> or </a:t>
            </a:r>
            <a:r>
              <a:rPr lang="en-US" sz="1200" dirty="0" err="1"/>
              <a:t>eribulin</a:t>
            </a:r>
            <a:r>
              <a:rPr lang="en-US" sz="1200" dirty="0"/>
              <a:t> are the preferred choices. Additional choices include </a:t>
            </a:r>
            <a:r>
              <a:rPr lang="en-US" sz="1200" b="1" dirty="0"/>
              <a:t>gemcitabine, platinum agents, </a:t>
            </a:r>
            <a:r>
              <a:rPr lang="en-US" sz="1200" b="1" dirty="0" err="1"/>
              <a:t>taxanes</a:t>
            </a:r>
            <a:r>
              <a:rPr lang="en-US" sz="1200" b="1" dirty="0"/>
              <a:t> and liposomal anthracyclines</a:t>
            </a:r>
            <a:r>
              <a:rPr lang="en-US" sz="1200" dirty="0"/>
              <a:t>. The decision should be </a:t>
            </a:r>
            <a:r>
              <a:rPr lang="en-US" sz="1200" dirty="0" err="1"/>
              <a:t>individualised</a:t>
            </a:r>
            <a:r>
              <a:rPr lang="en-US" sz="1200" dirty="0"/>
              <a:t> and take into account different toxicity profiles, previous exposure, patient preferences and country availability. 	I/A 	77% </a:t>
            </a:r>
            <a:endParaRPr lang="cs-CZ" sz="1200" dirty="0"/>
          </a:p>
        </p:txBody>
      </p:sp>
      <p:sp>
        <p:nvSpPr>
          <p:cNvPr id="3" name="Nadpis 2"/>
          <p:cNvSpPr>
            <a:spLocks noGrp="1"/>
          </p:cNvSpPr>
          <p:nvPr>
            <p:ph type="title"/>
          </p:nvPr>
        </p:nvSpPr>
        <p:spPr/>
        <p:txBody>
          <a:bodyPr>
            <a:normAutofit fontScale="90000"/>
          </a:bodyPr>
          <a:lstStyle/>
          <a:p>
            <a:r>
              <a:rPr lang="cs-CZ" dirty="0" smtClean="0"/>
              <a:t>ABC 4 z roku  2017</a:t>
            </a:r>
            <a:r>
              <a:rPr lang="en-US" b="1" dirty="0"/>
              <a:t> </a:t>
            </a:r>
            <a:r>
              <a:rPr lang="cs-CZ" b="1" dirty="0" smtClean="0"/>
              <a:t/>
            </a:r>
            <a:br>
              <a:rPr lang="cs-CZ" b="1" dirty="0" smtClean="0"/>
            </a:br>
            <a:r>
              <a:rPr lang="en-US" b="1" dirty="0" err="1" smtClean="0"/>
              <a:t>ChT</a:t>
            </a:r>
            <a:r>
              <a:rPr lang="en-US" b="1" dirty="0" smtClean="0"/>
              <a:t> </a:t>
            </a:r>
            <a:r>
              <a:rPr lang="en-US" b="1" dirty="0"/>
              <a:t>general guidelines </a:t>
            </a:r>
            <a:endParaRPr lang="cs-CZ" dirty="0"/>
          </a:p>
        </p:txBody>
      </p:sp>
    </p:spTree>
    <p:extLst>
      <p:ext uri="{BB962C8B-B14F-4D97-AF65-F5344CB8AC3E}">
        <p14:creationId xmlns:p14="http://schemas.microsoft.com/office/powerpoint/2010/main" val="34341408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sz="2200" b="1" dirty="0"/>
              <a:t>Phase III trial of liposomal doxorubicin and cyclophosphamide compared with </a:t>
            </a:r>
            <a:r>
              <a:rPr lang="en-US" sz="2200" b="1" dirty="0" err="1"/>
              <a:t>epirubicin</a:t>
            </a:r>
            <a:r>
              <a:rPr lang="en-US" sz="2200" b="1" dirty="0"/>
              <a:t> and cyclophosphamide as first-line therapy for metastatic breast cancer</a:t>
            </a:r>
            <a:br>
              <a:rPr lang="en-US" sz="2200" b="1" dirty="0"/>
            </a:br>
            <a:endParaRPr lang="cs-CZ" sz="2200" dirty="0"/>
          </a:p>
        </p:txBody>
      </p:sp>
      <p:pic>
        <p:nvPicPr>
          <p:cNvPr id="4" name="Zástupný symbol pro obsah 3"/>
          <p:cNvPicPr>
            <a:picLocks noGrp="1" noChangeAspect="1"/>
          </p:cNvPicPr>
          <p:nvPr>
            <p:ph idx="1"/>
          </p:nvPr>
        </p:nvPicPr>
        <p:blipFill>
          <a:blip r:embed="rId2"/>
          <a:stretch>
            <a:fillRect/>
          </a:stretch>
        </p:blipFill>
        <p:spPr>
          <a:xfrm>
            <a:off x="777240" y="1600200"/>
            <a:ext cx="5929345" cy="4525963"/>
          </a:xfrm>
          <a:prstGeom prst="rect">
            <a:avLst/>
          </a:prstGeom>
        </p:spPr>
      </p:pic>
    </p:spTree>
    <p:extLst>
      <p:ext uri="{BB962C8B-B14F-4D97-AF65-F5344CB8AC3E}">
        <p14:creationId xmlns:p14="http://schemas.microsoft.com/office/powerpoint/2010/main" val="2706480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260475" y="152400"/>
            <a:ext cx="8640763"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9pPr>
          </a:lstStyle>
          <a:p>
            <a:r>
              <a:rPr lang="en-US" altLang="cs-CZ" sz="1100"/>
              <a:t>Global cancer statistics 2018: GLOBOCAN estimates of incidence and mortality worldwide for 36 cancers in 185 countries</a:t>
            </a:r>
          </a:p>
        </p:txBody>
      </p:sp>
      <p:sp>
        <p:nvSpPr>
          <p:cNvPr id="3074" name="AutoShape 2"/>
          <p:cNvSpPr>
            <a:spLocks noChangeAspect="1" noChangeArrowheads="1"/>
          </p:cNvSpPr>
          <p:nvPr/>
        </p:nvSpPr>
        <p:spPr bwMode="auto">
          <a:xfrm>
            <a:off x="4926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075" name="Text Box 3"/>
          <p:cNvSpPr txBox="1">
            <a:spLocks noChangeArrowheads="1"/>
          </p:cNvSpPr>
          <p:nvPr/>
        </p:nvSpPr>
        <p:spPr bwMode="auto">
          <a:xfrm>
            <a:off x="360363" y="5940425"/>
            <a:ext cx="864076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9pPr>
          </a:lstStyle>
          <a:p>
            <a:r>
              <a:rPr lang="en-US" altLang="cs-CZ" sz="800" b="1">
                <a:solidFill>
                  <a:srgbClr val="0054A6"/>
                </a:solidFill>
              </a:rPr>
              <a:t>Global cancer statistics 2018: GLOBOCAN estimates of incidence and mortality worldwide for 36 cancers in 185 countries, First published: 12 September 2018, DOI: (10.3322/caac.21492) </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303" y="458422"/>
            <a:ext cx="6542201" cy="5437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5131961"/>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2000" b="1" dirty="0"/>
              <a:t>Efficacy of first-line liposomal </a:t>
            </a:r>
            <a:r>
              <a:rPr lang="en-US" sz="2000" b="1" dirty="0" err="1"/>
              <a:t>anthracycline</a:t>
            </a:r>
            <a:r>
              <a:rPr lang="en-US" sz="2000" b="1" dirty="0"/>
              <a:t>-containing regimens after </a:t>
            </a:r>
            <a:r>
              <a:rPr lang="en-US" sz="2000" b="1" dirty="0" err="1"/>
              <a:t>anthracycline</a:t>
            </a:r>
            <a:r>
              <a:rPr lang="en-US" sz="2000" b="1" dirty="0"/>
              <a:t> therapy in the adjuvant setting</a:t>
            </a:r>
            <a:endParaRPr lang="cs-CZ" sz="2000" b="1"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741221650"/>
              </p:ext>
            </p:extLst>
          </p:nvPr>
        </p:nvGraphicFramePr>
        <p:xfrm>
          <a:off x="932864" y="1600200"/>
          <a:ext cx="7753940" cy="4525964"/>
        </p:xfrm>
        <a:graphic>
          <a:graphicData uri="http://schemas.openxmlformats.org/drawingml/2006/table">
            <a:tbl>
              <a:tblPr/>
              <a:tblGrid>
                <a:gridCol w="775394"/>
                <a:gridCol w="775394"/>
                <a:gridCol w="775394"/>
                <a:gridCol w="775394"/>
                <a:gridCol w="775394"/>
                <a:gridCol w="775394"/>
                <a:gridCol w="775394"/>
                <a:gridCol w="775394"/>
                <a:gridCol w="775394"/>
                <a:gridCol w="775394"/>
              </a:tblGrid>
              <a:tr h="122323">
                <a:tc rowSpan="2">
                  <a:txBody>
                    <a:bodyPr/>
                    <a:lstStyle/>
                    <a:p>
                      <a:pPr algn="l"/>
                      <a:r>
                        <a:rPr lang="cs-CZ" sz="800" dirty="0"/>
                        <a:t>Study design and reference</a:t>
                      </a:r>
                    </a:p>
                  </a:txBody>
                  <a:tcPr marL="0" marR="0" marT="0" marB="0">
                    <a:lnL>
                      <a:noFill/>
                    </a:lnL>
                    <a:lnR>
                      <a:noFill/>
                    </a:lnR>
                    <a:lnT>
                      <a:noFill/>
                    </a:lnT>
                    <a:lnB>
                      <a:noFill/>
                    </a:lnB>
                  </a:tcPr>
                </a:tc>
                <a:tc gridSpan="3">
                  <a:txBody>
                    <a:bodyPr/>
                    <a:lstStyle/>
                    <a:p>
                      <a:pPr algn="ctr"/>
                      <a:r>
                        <a:rPr lang="cs-CZ" sz="800"/>
                        <a:t>Adjuvant treatment</a:t>
                      </a:r>
                    </a:p>
                  </a:txBody>
                  <a:tcPr marL="0" marR="0" marT="0" marB="0" anchor="ctr">
                    <a:lnL>
                      <a:noFill/>
                    </a:lnL>
                    <a:lnR>
                      <a:noFill/>
                    </a:lnR>
                    <a:lnT>
                      <a:noFill/>
                    </a:lnT>
                    <a:lnB>
                      <a:noFill/>
                    </a:lnB>
                  </a:tcPr>
                </a:tc>
                <a:tc hMerge="1">
                  <a:txBody>
                    <a:bodyPr/>
                    <a:lstStyle/>
                    <a:p>
                      <a:endParaRPr lang="cs-CZ"/>
                    </a:p>
                  </a:txBody>
                  <a:tcPr/>
                </a:tc>
                <a:tc hMerge="1">
                  <a:txBody>
                    <a:bodyPr/>
                    <a:lstStyle/>
                    <a:p>
                      <a:endParaRPr lang="cs-CZ"/>
                    </a:p>
                  </a:txBody>
                  <a:tcPr/>
                </a:tc>
                <a:tc gridSpan="6">
                  <a:txBody>
                    <a:bodyPr/>
                    <a:lstStyle/>
                    <a:p>
                      <a:pPr algn="ctr"/>
                      <a:r>
                        <a:rPr lang="cs-CZ" sz="800"/>
                        <a:t>First-line treatment</a:t>
                      </a:r>
                    </a:p>
                  </a:txBody>
                  <a:tcPr marL="0" marR="0" marT="0" marB="0" anchor="ctr">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611617">
                <a:tc vMerge="1">
                  <a:txBody>
                    <a:bodyPr/>
                    <a:lstStyle/>
                    <a:p>
                      <a:endParaRPr lang="cs-CZ"/>
                    </a:p>
                  </a:txBody>
                  <a:tcPr/>
                </a:tc>
                <a:tc>
                  <a:txBody>
                    <a:bodyPr/>
                    <a:lstStyle/>
                    <a:p>
                      <a:pPr algn="l"/>
                      <a:r>
                        <a:rPr lang="cs-CZ" sz="800" i="1"/>
                        <a:t>n</a:t>
                      </a:r>
                      <a:r>
                        <a:rPr lang="cs-CZ" sz="800"/>
                        <a:t> </a:t>
                      </a:r>
                    </a:p>
                  </a:txBody>
                  <a:tcPr marL="0" marR="0" marT="0" marB="0" anchor="ctr">
                    <a:lnL>
                      <a:noFill/>
                    </a:lnL>
                    <a:lnR>
                      <a:noFill/>
                    </a:lnR>
                    <a:lnT>
                      <a:noFill/>
                    </a:lnT>
                    <a:lnB>
                      <a:noFill/>
                    </a:lnB>
                  </a:tcPr>
                </a:tc>
                <a:tc>
                  <a:txBody>
                    <a:bodyPr/>
                    <a:lstStyle/>
                    <a:p>
                      <a:pPr algn="l"/>
                      <a:r>
                        <a:rPr lang="cs-CZ" sz="800"/>
                        <a:t>Received ANC based therapy (%)</a:t>
                      </a:r>
                    </a:p>
                  </a:txBody>
                  <a:tcPr marL="0" marR="0" marT="0" marB="0" anchor="ctr">
                    <a:lnL>
                      <a:noFill/>
                    </a:lnL>
                    <a:lnR>
                      <a:noFill/>
                    </a:lnR>
                    <a:lnT>
                      <a:noFill/>
                    </a:lnT>
                    <a:lnB>
                      <a:noFill/>
                    </a:lnB>
                  </a:tcPr>
                </a:tc>
                <a:tc>
                  <a:txBody>
                    <a:bodyPr/>
                    <a:lstStyle/>
                    <a:p>
                      <a:pPr algn="l"/>
                      <a:r>
                        <a:rPr lang="cs-CZ" sz="800"/>
                        <a:t>Regimen</a:t>
                      </a:r>
                    </a:p>
                  </a:txBody>
                  <a:tcPr marL="0" marR="0" marT="0" marB="0" anchor="ctr">
                    <a:lnL>
                      <a:noFill/>
                    </a:lnL>
                    <a:lnR>
                      <a:noFill/>
                    </a:lnR>
                    <a:lnT>
                      <a:noFill/>
                    </a:lnT>
                    <a:lnB>
                      <a:noFill/>
                    </a:lnB>
                  </a:tcPr>
                </a:tc>
                <a:tc>
                  <a:txBody>
                    <a:bodyPr/>
                    <a:lstStyle/>
                    <a:p>
                      <a:pPr algn="l"/>
                      <a:r>
                        <a:rPr lang="cs-CZ" sz="800" i="1"/>
                        <a:t>n</a:t>
                      </a:r>
                      <a:r>
                        <a:rPr lang="cs-CZ" sz="800"/>
                        <a:t> </a:t>
                      </a:r>
                    </a:p>
                  </a:txBody>
                  <a:tcPr marL="0" marR="0" marT="0" marB="0" anchor="ctr">
                    <a:lnL>
                      <a:noFill/>
                    </a:lnL>
                    <a:lnR>
                      <a:noFill/>
                    </a:lnR>
                    <a:lnT>
                      <a:noFill/>
                    </a:lnT>
                    <a:lnB>
                      <a:noFill/>
                    </a:lnB>
                  </a:tcPr>
                </a:tc>
                <a:tc>
                  <a:txBody>
                    <a:bodyPr/>
                    <a:lstStyle/>
                    <a:p>
                      <a:pPr algn="l"/>
                      <a:r>
                        <a:rPr lang="cs-CZ" sz="800"/>
                        <a:t>Regimen</a:t>
                      </a:r>
                    </a:p>
                  </a:txBody>
                  <a:tcPr marL="0" marR="0" marT="0" marB="0" anchor="ctr">
                    <a:lnL>
                      <a:noFill/>
                    </a:lnL>
                    <a:lnR>
                      <a:noFill/>
                    </a:lnR>
                    <a:lnT>
                      <a:noFill/>
                    </a:lnT>
                    <a:lnB>
                      <a:noFill/>
                    </a:lnB>
                  </a:tcPr>
                </a:tc>
                <a:tc>
                  <a:txBody>
                    <a:bodyPr/>
                    <a:lstStyle/>
                    <a:p>
                      <a:pPr algn="l"/>
                      <a:r>
                        <a:rPr lang="cs-CZ" sz="800"/>
                        <a:t>RR % (95% CI)</a:t>
                      </a:r>
                    </a:p>
                  </a:txBody>
                  <a:tcPr marL="0" marR="0" marT="0" marB="0" anchor="ctr">
                    <a:lnL>
                      <a:noFill/>
                    </a:lnL>
                    <a:lnR>
                      <a:noFill/>
                    </a:lnR>
                    <a:lnT>
                      <a:noFill/>
                    </a:lnT>
                    <a:lnB>
                      <a:noFill/>
                    </a:lnB>
                  </a:tcPr>
                </a:tc>
                <a:tc>
                  <a:txBody>
                    <a:bodyPr/>
                    <a:lstStyle/>
                    <a:p>
                      <a:pPr algn="l"/>
                      <a:r>
                        <a:rPr lang="cs-CZ" sz="800" dirty="0" err="1"/>
                        <a:t>Clinical</a:t>
                      </a:r>
                      <a:r>
                        <a:rPr lang="cs-CZ" sz="800" dirty="0"/>
                        <a:t> benefit (%)</a:t>
                      </a:r>
                    </a:p>
                  </a:txBody>
                  <a:tcPr marL="0" marR="0" marT="0" marB="0" anchor="ctr">
                    <a:lnL>
                      <a:noFill/>
                    </a:lnL>
                    <a:lnR>
                      <a:noFill/>
                    </a:lnR>
                    <a:lnT>
                      <a:noFill/>
                    </a:lnT>
                    <a:lnB>
                      <a:noFill/>
                    </a:lnB>
                  </a:tcPr>
                </a:tc>
                <a:tc>
                  <a:txBody>
                    <a:bodyPr/>
                    <a:lstStyle/>
                    <a:p>
                      <a:pPr algn="l"/>
                      <a:r>
                        <a:rPr lang="cs-CZ" sz="800"/>
                        <a:t>Median TTP (95% CI), months</a:t>
                      </a:r>
                    </a:p>
                  </a:txBody>
                  <a:tcPr marL="0" marR="0" marT="0" marB="0" anchor="ctr">
                    <a:lnL>
                      <a:noFill/>
                    </a:lnL>
                    <a:lnR>
                      <a:noFill/>
                    </a:lnR>
                    <a:lnT>
                      <a:noFill/>
                    </a:lnT>
                    <a:lnB>
                      <a:noFill/>
                    </a:lnB>
                  </a:tcPr>
                </a:tc>
                <a:tc>
                  <a:txBody>
                    <a:bodyPr/>
                    <a:lstStyle/>
                    <a:p>
                      <a:pPr algn="l"/>
                      <a:r>
                        <a:rPr lang="cs-CZ" sz="800"/>
                        <a:t>Median OS (95% CI), months</a:t>
                      </a:r>
                    </a:p>
                  </a:txBody>
                  <a:tcPr marL="0" marR="0" marT="0" marB="0" anchor="ctr">
                    <a:lnL>
                      <a:noFill/>
                    </a:lnL>
                    <a:lnR>
                      <a:noFill/>
                    </a:lnR>
                    <a:lnT>
                      <a:noFill/>
                    </a:lnT>
                    <a:lnB>
                      <a:noFill/>
                    </a:lnB>
                  </a:tcPr>
                </a:tc>
              </a:tr>
              <a:tr h="611617">
                <a:tc>
                  <a:txBody>
                    <a:bodyPr/>
                    <a:lstStyle/>
                    <a:p>
                      <a:pPr algn="l"/>
                      <a:r>
                        <a:rPr lang="cs-CZ" sz="800"/>
                        <a:t>Phase II study</a:t>
                      </a:r>
                      <a:r>
                        <a:rPr lang="cs-CZ" sz="800" baseline="30000"/>
                        <a:t>60</a:t>
                      </a:r>
                      <a:r>
                        <a:rPr lang="cs-CZ" sz="800"/>
                        <a:t> </a:t>
                      </a:r>
                    </a:p>
                  </a:txBody>
                  <a:tcPr marL="0" marR="0" marT="0" marB="0" anchor="ctr">
                    <a:lnL>
                      <a:noFill/>
                    </a:lnL>
                    <a:lnR>
                      <a:noFill/>
                    </a:lnR>
                    <a:lnT>
                      <a:noFill/>
                    </a:lnT>
                    <a:lnB>
                      <a:noFill/>
                    </a:lnB>
                  </a:tcPr>
                </a:tc>
                <a:tc>
                  <a:txBody>
                    <a:bodyPr/>
                    <a:lstStyle/>
                    <a:p>
                      <a:pPr algn="l"/>
                      <a:r>
                        <a:rPr lang="cs-CZ" sz="800"/>
                        <a:t>49</a:t>
                      </a:r>
                    </a:p>
                  </a:txBody>
                  <a:tcPr marL="0" marR="0" marT="0" marB="0" anchor="ctr">
                    <a:lnL>
                      <a:noFill/>
                    </a:lnL>
                    <a:lnR>
                      <a:noFill/>
                    </a:lnR>
                    <a:lnT>
                      <a:noFill/>
                    </a:lnT>
                    <a:lnB>
                      <a:noFill/>
                    </a:lnB>
                  </a:tcPr>
                </a:tc>
                <a:tc>
                  <a:txBody>
                    <a:bodyPr/>
                    <a:lstStyle/>
                    <a:p>
                      <a:pPr algn="l"/>
                      <a:r>
                        <a:rPr lang="pt-BR" sz="800"/>
                        <a:t>39 (58% prior taxane exposure)</a:t>
                      </a:r>
                    </a:p>
                  </a:txBody>
                  <a:tcPr marL="0" marR="0" marT="0" marB="0" anchor="ctr">
                    <a:lnL>
                      <a:noFill/>
                    </a:lnL>
                    <a:lnR>
                      <a:noFill/>
                    </a:lnR>
                    <a:lnT>
                      <a:noFill/>
                    </a:lnT>
                    <a:lnB>
                      <a:noFill/>
                    </a:lnB>
                  </a:tcPr>
                </a:tc>
                <a:tc>
                  <a:txBody>
                    <a:bodyPr/>
                    <a:lstStyle/>
                    <a:p>
                      <a:pPr algn="l"/>
                      <a:r>
                        <a:rPr lang="cs-CZ" sz="800"/>
                        <a:t>ANC-based</a:t>
                      </a:r>
                    </a:p>
                  </a:txBody>
                  <a:tcPr marL="0" marR="0" marT="0" marB="0" anchor="ctr">
                    <a:lnL>
                      <a:noFill/>
                    </a:lnL>
                    <a:lnR>
                      <a:noFill/>
                    </a:lnR>
                    <a:lnT>
                      <a:noFill/>
                    </a:lnT>
                    <a:lnB>
                      <a:noFill/>
                    </a:lnB>
                  </a:tcPr>
                </a:tc>
                <a:tc>
                  <a:txBody>
                    <a:bodyPr/>
                    <a:lstStyle/>
                    <a:p>
                      <a:pPr algn="l"/>
                      <a:r>
                        <a:rPr lang="cs-CZ" sz="800"/>
                        <a:t>–</a:t>
                      </a:r>
                    </a:p>
                  </a:txBody>
                  <a:tcPr marL="0" marR="0" marT="0" marB="0" anchor="ctr">
                    <a:lnL>
                      <a:noFill/>
                    </a:lnL>
                    <a:lnR>
                      <a:noFill/>
                    </a:lnR>
                    <a:lnT>
                      <a:noFill/>
                    </a:lnT>
                    <a:lnB>
                      <a:noFill/>
                    </a:lnB>
                  </a:tcPr>
                </a:tc>
                <a:tc>
                  <a:txBody>
                    <a:bodyPr/>
                    <a:lstStyle/>
                    <a:p>
                      <a:pPr algn="l"/>
                      <a:r>
                        <a:rPr lang="cs-CZ" sz="800"/>
                        <a:t>PLD–Gem</a:t>
                      </a:r>
                    </a:p>
                  </a:txBody>
                  <a:tcPr marL="0" marR="0" marT="0" marB="0" anchor="ctr">
                    <a:lnL>
                      <a:noFill/>
                    </a:lnL>
                    <a:lnR>
                      <a:noFill/>
                    </a:lnR>
                    <a:lnT>
                      <a:noFill/>
                    </a:lnT>
                    <a:lnB>
                      <a:noFill/>
                    </a:lnB>
                  </a:tcPr>
                </a:tc>
                <a:tc>
                  <a:txBody>
                    <a:bodyPr/>
                    <a:lstStyle/>
                    <a:p>
                      <a:pPr algn="l"/>
                      <a:r>
                        <a:rPr lang="cs-CZ" sz="800"/>
                        <a:t>58</a:t>
                      </a:r>
                    </a:p>
                  </a:txBody>
                  <a:tcPr marL="0" marR="0" marT="0" marB="0" anchor="ctr">
                    <a:lnL>
                      <a:noFill/>
                    </a:lnL>
                    <a:lnR>
                      <a:noFill/>
                    </a:lnR>
                    <a:lnT>
                      <a:noFill/>
                    </a:lnT>
                    <a:lnB>
                      <a:noFill/>
                    </a:lnB>
                  </a:tcPr>
                </a:tc>
                <a:tc>
                  <a:txBody>
                    <a:bodyPr/>
                    <a:lstStyle/>
                    <a:p>
                      <a:pPr algn="l"/>
                      <a:r>
                        <a:rPr lang="cs-CZ" sz="800"/>
                        <a:t>–</a:t>
                      </a:r>
                    </a:p>
                  </a:txBody>
                  <a:tcPr marL="0" marR="0" marT="0" marB="0" anchor="ctr">
                    <a:lnL>
                      <a:noFill/>
                    </a:lnL>
                    <a:lnR>
                      <a:noFill/>
                    </a:lnR>
                    <a:lnT>
                      <a:noFill/>
                    </a:lnT>
                    <a:lnB>
                      <a:noFill/>
                    </a:lnB>
                  </a:tcPr>
                </a:tc>
                <a:tc>
                  <a:txBody>
                    <a:bodyPr/>
                    <a:lstStyle/>
                    <a:p>
                      <a:pPr algn="l"/>
                      <a:r>
                        <a:rPr lang="cs-CZ" sz="800"/>
                        <a:t>–</a:t>
                      </a:r>
                    </a:p>
                  </a:txBody>
                  <a:tcPr marL="0" marR="0" marT="0" marB="0" anchor="ctr">
                    <a:lnL>
                      <a:noFill/>
                    </a:lnL>
                    <a:lnR>
                      <a:noFill/>
                    </a:lnR>
                    <a:lnT>
                      <a:noFill/>
                    </a:lnT>
                    <a:lnB>
                      <a:noFill/>
                    </a:lnB>
                  </a:tcPr>
                </a:tc>
                <a:tc>
                  <a:txBody>
                    <a:bodyPr/>
                    <a:lstStyle/>
                    <a:p>
                      <a:pPr algn="l"/>
                      <a:r>
                        <a:rPr lang="cs-CZ" sz="800"/>
                        <a:t>–</a:t>
                      </a:r>
                    </a:p>
                  </a:txBody>
                  <a:tcPr marL="0" marR="0" marT="0" marB="0" anchor="ctr">
                    <a:lnL>
                      <a:noFill/>
                    </a:lnL>
                    <a:lnR>
                      <a:noFill/>
                    </a:lnR>
                    <a:lnT>
                      <a:noFill/>
                    </a:lnT>
                    <a:lnB>
                      <a:noFill/>
                    </a:lnB>
                  </a:tcPr>
                </a:tc>
              </a:tr>
              <a:tr h="733940">
                <a:tc>
                  <a:txBody>
                    <a:bodyPr/>
                    <a:lstStyle/>
                    <a:p>
                      <a:pPr algn="l"/>
                      <a:r>
                        <a:rPr lang="cs-CZ" sz="800"/>
                        <a:t>Open-label, randomized controlled trial</a:t>
                      </a:r>
                      <a:r>
                        <a:rPr lang="cs-CZ" sz="800" baseline="30000"/>
                        <a:t>57</a:t>
                      </a:r>
                      <a:r>
                        <a:rPr lang="cs-CZ" sz="800"/>
                        <a:t> </a:t>
                      </a:r>
                    </a:p>
                  </a:txBody>
                  <a:tcPr marL="0" marR="0" marT="0" marB="0" anchor="ctr">
                    <a:lnL>
                      <a:noFill/>
                    </a:lnL>
                    <a:lnR>
                      <a:noFill/>
                    </a:lnR>
                    <a:lnT>
                      <a:noFill/>
                    </a:lnT>
                    <a:lnB>
                      <a:noFill/>
                    </a:lnB>
                  </a:tcPr>
                </a:tc>
                <a:tc>
                  <a:txBody>
                    <a:bodyPr/>
                    <a:lstStyle/>
                    <a:p>
                      <a:pPr algn="l"/>
                      <a:r>
                        <a:rPr lang="cs-CZ" sz="800"/>
                        <a:t>509</a:t>
                      </a:r>
                    </a:p>
                  </a:txBody>
                  <a:tcPr marL="0" marR="0" marT="0" marB="0" anchor="ctr">
                    <a:lnL>
                      <a:noFill/>
                    </a:lnL>
                    <a:lnR>
                      <a:noFill/>
                    </a:lnR>
                    <a:lnT>
                      <a:noFill/>
                    </a:lnT>
                    <a:lnB>
                      <a:noFill/>
                    </a:lnB>
                  </a:tcPr>
                </a:tc>
                <a:tc>
                  <a:txBody>
                    <a:bodyPr/>
                    <a:lstStyle/>
                    <a:p>
                      <a:pPr algn="l"/>
                      <a:r>
                        <a:rPr lang="cs-CZ" sz="800"/>
                        <a:t>15</a:t>
                      </a:r>
                    </a:p>
                  </a:txBody>
                  <a:tcPr marL="0" marR="0" marT="0" marB="0" anchor="ctr">
                    <a:lnL>
                      <a:noFill/>
                    </a:lnL>
                    <a:lnR>
                      <a:noFill/>
                    </a:lnR>
                    <a:lnT>
                      <a:noFill/>
                    </a:lnT>
                    <a:lnB>
                      <a:noFill/>
                    </a:lnB>
                  </a:tcPr>
                </a:tc>
                <a:tc>
                  <a:txBody>
                    <a:bodyPr/>
                    <a:lstStyle/>
                    <a:p>
                      <a:pPr algn="l"/>
                      <a:r>
                        <a:rPr lang="cs-CZ" sz="800"/>
                        <a:t>ANC-based*</a:t>
                      </a:r>
                    </a:p>
                  </a:txBody>
                  <a:tcPr marL="0" marR="0" marT="0" marB="0" anchor="ctr">
                    <a:lnL>
                      <a:noFill/>
                    </a:lnL>
                    <a:lnR>
                      <a:noFill/>
                    </a:lnR>
                    <a:lnT>
                      <a:noFill/>
                    </a:lnT>
                    <a:lnB>
                      <a:noFill/>
                    </a:lnB>
                  </a:tcPr>
                </a:tc>
                <a:tc>
                  <a:txBody>
                    <a:bodyPr/>
                    <a:lstStyle/>
                    <a:p>
                      <a:pPr algn="l"/>
                      <a:r>
                        <a:rPr lang="cs-CZ" sz="800"/>
                        <a:t>–</a:t>
                      </a:r>
                    </a:p>
                  </a:txBody>
                  <a:tcPr marL="0" marR="0" marT="0" marB="0" anchor="ctr">
                    <a:lnL>
                      <a:noFill/>
                    </a:lnL>
                    <a:lnR>
                      <a:noFill/>
                    </a:lnR>
                    <a:lnT>
                      <a:noFill/>
                    </a:lnT>
                    <a:lnB>
                      <a:noFill/>
                    </a:lnB>
                  </a:tcPr>
                </a:tc>
                <a:tc>
                  <a:txBody>
                    <a:bodyPr/>
                    <a:lstStyle/>
                    <a:p>
                      <a:pPr algn="l"/>
                      <a:r>
                        <a:rPr lang="cs-CZ" sz="800"/>
                        <a:t>PLD or DOX</a:t>
                      </a:r>
                    </a:p>
                  </a:txBody>
                  <a:tcPr marL="0" marR="0" marT="0" marB="0" anchor="ctr">
                    <a:lnL>
                      <a:noFill/>
                    </a:lnL>
                    <a:lnR>
                      <a:noFill/>
                    </a:lnR>
                    <a:lnT>
                      <a:noFill/>
                    </a:lnT>
                    <a:lnB>
                      <a:noFill/>
                    </a:lnB>
                  </a:tcPr>
                </a:tc>
                <a:tc>
                  <a:txBody>
                    <a:bodyPr/>
                    <a:lstStyle/>
                    <a:p>
                      <a:pPr algn="l"/>
                      <a:r>
                        <a:rPr lang="cs-CZ" sz="800" dirty="0"/>
                        <a:t>–</a:t>
                      </a:r>
                    </a:p>
                  </a:txBody>
                  <a:tcPr marL="0" marR="0" marT="0" marB="0" anchor="ctr">
                    <a:lnL>
                      <a:noFill/>
                    </a:lnL>
                    <a:lnR>
                      <a:noFill/>
                    </a:lnR>
                    <a:lnT>
                      <a:noFill/>
                    </a:lnT>
                    <a:lnB>
                      <a:noFill/>
                    </a:lnB>
                  </a:tcPr>
                </a:tc>
                <a:tc>
                  <a:txBody>
                    <a:bodyPr/>
                    <a:lstStyle/>
                    <a:p>
                      <a:pPr algn="l"/>
                      <a:r>
                        <a:rPr lang="cs-CZ" sz="800"/>
                        <a:t>–</a:t>
                      </a:r>
                    </a:p>
                  </a:txBody>
                  <a:tcPr marL="0" marR="0" marT="0" marB="0" anchor="ctr">
                    <a:lnL>
                      <a:noFill/>
                    </a:lnL>
                    <a:lnR>
                      <a:noFill/>
                    </a:lnR>
                    <a:lnT>
                      <a:noFill/>
                    </a:lnT>
                    <a:lnB>
                      <a:noFill/>
                    </a:lnB>
                  </a:tcPr>
                </a:tc>
                <a:tc>
                  <a:txBody>
                    <a:bodyPr/>
                    <a:lstStyle/>
                    <a:p>
                      <a:pPr algn="l"/>
                      <a:r>
                        <a:rPr lang="cs-CZ" sz="800"/>
                        <a:t>DOX: PFS 0.7 (0.2–1.2)</a:t>
                      </a:r>
                    </a:p>
                  </a:txBody>
                  <a:tcPr marL="0" marR="0" marT="0" marB="0" anchor="ctr">
                    <a:lnL>
                      <a:noFill/>
                    </a:lnL>
                    <a:lnR>
                      <a:noFill/>
                    </a:lnR>
                    <a:lnT>
                      <a:noFill/>
                    </a:lnT>
                    <a:lnB>
                      <a:noFill/>
                    </a:lnB>
                  </a:tcPr>
                </a:tc>
                <a:tc>
                  <a:txBody>
                    <a:bodyPr/>
                    <a:lstStyle/>
                    <a:p>
                      <a:pPr algn="l"/>
                      <a:r>
                        <a:rPr lang="cs-CZ" sz="800"/>
                        <a:t>–</a:t>
                      </a:r>
                    </a:p>
                  </a:txBody>
                  <a:tcPr marL="0" marR="0" marT="0" marB="0" anchor="ctr">
                    <a:lnL>
                      <a:noFill/>
                    </a:lnL>
                    <a:lnR>
                      <a:noFill/>
                    </a:lnR>
                    <a:lnT>
                      <a:noFill/>
                    </a:lnT>
                    <a:lnB>
                      <a:noFill/>
                    </a:lnB>
                  </a:tcPr>
                </a:tc>
              </a:tr>
              <a:tr h="489293">
                <a:tc>
                  <a:txBody>
                    <a:bodyPr/>
                    <a:lstStyle/>
                    <a:p>
                      <a:pPr algn="l"/>
                      <a:r>
                        <a:rPr lang="cs-CZ" sz="800"/>
                        <a:t>Retrospective analysis</a:t>
                      </a:r>
                      <a:r>
                        <a:rPr lang="cs-CZ" sz="800" baseline="30000"/>
                        <a:t>56</a:t>
                      </a:r>
                      <a:r>
                        <a:rPr lang="cs-CZ" sz="800"/>
                        <a:t> </a:t>
                      </a:r>
                    </a:p>
                  </a:txBody>
                  <a:tcPr marL="0" marR="0" marT="0" marB="0" anchor="ctr">
                    <a:lnL>
                      <a:noFill/>
                    </a:lnL>
                    <a:lnR>
                      <a:noFill/>
                    </a:lnR>
                    <a:lnT>
                      <a:noFill/>
                    </a:lnT>
                    <a:lnB>
                      <a:noFill/>
                    </a:lnB>
                  </a:tcPr>
                </a:tc>
                <a:tc>
                  <a:txBody>
                    <a:bodyPr/>
                    <a:lstStyle/>
                    <a:p>
                      <a:pPr algn="l"/>
                      <a:r>
                        <a:rPr lang="cs-CZ" sz="800"/>
                        <a:t>68</a:t>
                      </a:r>
                    </a:p>
                  </a:txBody>
                  <a:tcPr marL="0" marR="0" marT="0" marB="0" anchor="ctr">
                    <a:lnL>
                      <a:noFill/>
                    </a:lnL>
                    <a:lnR>
                      <a:noFill/>
                    </a:lnR>
                    <a:lnT>
                      <a:noFill/>
                    </a:lnT>
                    <a:lnB>
                      <a:noFill/>
                    </a:lnB>
                  </a:tcPr>
                </a:tc>
                <a:tc>
                  <a:txBody>
                    <a:bodyPr/>
                    <a:lstStyle/>
                    <a:p>
                      <a:pPr algn="l"/>
                      <a:r>
                        <a:rPr lang="cs-CZ" sz="800"/>
                        <a:t>100</a:t>
                      </a:r>
                    </a:p>
                  </a:txBody>
                  <a:tcPr marL="0" marR="0" marT="0" marB="0" anchor="ctr">
                    <a:lnL>
                      <a:noFill/>
                    </a:lnL>
                    <a:lnR>
                      <a:noFill/>
                    </a:lnR>
                    <a:lnT>
                      <a:noFill/>
                    </a:lnT>
                    <a:lnB>
                      <a:noFill/>
                    </a:lnB>
                  </a:tcPr>
                </a:tc>
                <a:tc>
                  <a:txBody>
                    <a:bodyPr/>
                    <a:lstStyle/>
                    <a:p>
                      <a:pPr algn="l"/>
                      <a:r>
                        <a:rPr lang="cs-CZ" sz="800"/>
                        <a:t>ANC-based</a:t>
                      </a:r>
                      <a:r>
                        <a:rPr lang="cs-CZ" sz="800" baseline="30000"/>
                        <a:t>‡</a:t>
                      </a:r>
                      <a:r>
                        <a:rPr lang="cs-CZ" sz="800"/>
                        <a:t> </a:t>
                      </a:r>
                    </a:p>
                  </a:txBody>
                  <a:tcPr marL="0" marR="0" marT="0" marB="0" anchor="ctr">
                    <a:lnL>
                      <a:noFill/>
                    </a:lnL>
                    <a:lnR>
                      <a:noFill/>
                    </a:lnR>
                    <a:lnT>
                      <a:noFill/>
                    </a:lnT>
                    <a:lnB>
                      <a:noFill/>
                    </a:lnB>
                  </a:tcPr>
                </a:tc>
                <a:tc>
                  <a:txBody>
                    <a:bodyPr/>
                    <a:lstStyle/>
                    <a:p>
                      <a:pPr algn="l"/>
                      <a:r>
                        <a:rPr lang="cs-CZ" sz="800"/>
                        <a:t>32</a:t>
                      </a:r>
                      <a:br>
                        <a:rPr lang="cs-CZ" sz="800"/>
                      </a:br>
                      <a:r>
                        <a:rPr lang="cs-CZ" sz="800"/>
                        <a:t>36</a:t>
                      </a:r>
                    </a:p>
                  </a:txBody>
                  <a:tcPr marL="0" marR="0" marT="0" marB="0" anchor="ctr">
                    <a:lnL>
                      <a:noFill/>
                    </a:lnL>
                    <a:lnR>
                      <a:noFill/>
                    </a:lnR>
                    <a:lnT>
                      <a:noFill/>
                    </a:lnT>
                    <a:lnB>
                      <a:noFill/>
                    </a:lnB>
                  </a:tcPr>
                </a:tc>
                <a:tc>
                  <a:txBody>
                    <a:bodyPr/>
                    <a:lstStyle/>
                    <a:p>
                      <a:pPr algn="l"/>
                      <a:r>
                        <a:rPr lang="cs-CZ" sz="800"/>
                        <a:t>NPLD ± C</a:t>
                      </a:r>
                      <a:br>
                        <a:rPr lang="cs-CZ" sz="800"/>
                      </a:br>
                      <a:r>
                        <a:rPr lang="cs-CZ" sz="800"/>
                        <a:t>DOX ± C</a:t>
                      </a:r>
                    </a:p>
                  </a:txBody>
                  <a:tcPr marL="0" marR="0" marT="0" marB="0" anchor="ctr">
                    <a:lnL>
                      <a:noFill/>
                    </a:lnL>
                    <a:lnR>
                      <a:noFill/>
                    </a:lnR>
                    <a:lnT>
                      <a:noFill/>
                    </a:lnT>
                    <a:lnB>
                      <a:noFill/>
                    </a:lnB>
                  </a:tcPr>
                </a:tc>
                <a:tc>
                  <a:txBody>
                    <a:bodyPr/>
                    <a:lstStyle/>
                    <a:p>
                      <a:pPr algn="l"/>
                      <a:r>
                        <a:rPr lang="cs-CZ" sz="800"/>
                        <a:t>31</a:t>
                      </a:r>
                      <a:br>
                        <a:rPr lang="cs-CZ" sz="800"/>
                      </a:br>
                      <a:r>
                        <a:rPr lang="cs-CZ" sz="800"/>
                        <a:t>11</a:t>
                      </a:r>
                    </a:p>
                  </a:txBody>
                  <a:tcPr marL="0" marR="0" marT="0" marB="0" anchor="ctr">
                    <a:lnL>
                      <a:noFill/>
                    </a:lnL>
                    <a:lnR>
                      <a:noFill/>
                    </a:lnR>
                    <a:lnT>
                      <a:noFill/>
                    </a:lnT>
                    <a:lnB>
                      <a:noFill/>
                    </a:lnB>
                  </a:tcPr>
                </a:tc>
                <a:tc>
                  <a:txBody>
                    <a:bodyPr/>
                    <a:lstStyle/>
                    <a:p>
                      <a:pPr algn="l"/>
                      <a:r>
                        <a:rPr lang="cs-CZ" sz="800"/>
                        <a:t>66</a:t>
                      </a:r>
                      <a:br>
                        <a:rPr lang="cs-CZ" sz="800"/>
                      </a:br>
                      <a:r>
                        <a:rPr lang="cs-CZ" sz="800"/>
                        <a:t>58</a:t>
                      </a:r>
                    </a:p>
                  </a:txBody>
                  <a:tcPr marL="0" marR="0" marT="0" marB="0" anchor="ctr">
                    <a:lnL>
                      <a:noFill/>
                    </a:lnL>
                    <a:lnR>
                      <a:noFill/>
                    </a:lnR>
                    <a:lnT>
                      <a:noFill/>
                    </a:lnT>
                    <a:lnB>
                      <a:noFill/>
                    </a:lnB>
                  </a:tcPr>
                </a:tc>
                <a:tc>
                  <a:txBody>
                    <a:bodyPr/>
                    <a:lstStyle/>
                    <a:p>
                      <a:pPr algn="l"/>
                      <a:r>
                        <a:rPr lang="cs-CZ" sz="800"/>
                        <a:t>4.5</a:t>
                      </a:r>
                      <a:br>
                        <a:rPr lang="cs-CZ" sz="800"/>
                      </a:br>
                      <a:r>
                        <a:rPr lang="cs-CZ" sz="800"/>
                        <a:t>3.4</a:t>
                      </a:r>
                    </a:p>
                  </a:txBody>
                  <a:tcPr marL="0" marR="0" marT="0" marB="0" anchor="ctr">
                    <a:lnL>
                      <a:noFill/>
                    </a:lnL>
                    <a:lnR>
                      <a:noFill/>
                    </a:lnR>
                    <a:lnT>
                      <a:noFill/>
                    </a:lnT>
                    <a:lnB>
                      <a:noFill/>
                    </a:lnB>
                  </a:tcPr>
                </a:tc>
                <a:tc>
                  <a:txBody>
                    <a:bodyPr/>
                    <a:lstStyle/>
                    <a:p>
                      <a:pPr algn="l"/>
                      <a:r>
                        <a:rPr lang="cs-CZ" sz="800"/>
                        <a:t>16</a:t>
                      </a:r>
                      <a:br>
                        <a:rPr lang="cs-CZ" sz="800"/>
                      </a:br>
                      <a:r>
                        <a:rPr lang="cs-CZ" sz="800"/>
                        <a:t>15</a:t>
                      </a:r>
                    </a:p>
                  </a:txBody>
                  <a:tcPr marL="0" marR="0" marT="0" marB="0" anchor="ctr">
                    <a:lnL>
                      <a:noFill/>
                    </a:lnL>
                    <a:lnR>
                      <a:noFill/>
                    </a:lnR>
                    <a:lnT>
                      <a:noFill/>
                    </a:lnT>
                    <a:lnB>
                      <a:noFill/>
                    </a:lnB>
                  </a:tcPr>
                </a:tc>
              </a:tr>
              <a:tr h="978587">
                <a:tc>
                  <a:txBody>
                    <a:bodyPr/>
                    <a:lstStyle/>
                    <a:p>
                      <a:pPr algn="l"/>
                      <a:r>
                        <a:rPr lang="en-US" sz="800"/>
                        <a:t>Open-label, randomized multicenter phase III trial</a:t>
                      </a:r>
                      <a:r>
                        <a:rPr lang="en-US" sz="800" baseline="30000"/>
                        <a:t>58</a:t>
                      </a:r>
                      <a:r>
                        <a:rPr lang="en-US" sz="800"/>
                        <a:t> </a:t>
                      </a:r>
                    </a:p>
                  </a:txBody>
                  <a:tcPr marL="0" marR="0" marT="0" marB="0" anchor="ctr">
                    <a:lnL>
                      <a:noFill/>
                    </a:lnL>
                    <a:lnR>
                      <a:noFill/>
                    </a:lnR>
                    <a:lnT>
                      <a:noFill/>
                    </a:lnT>
                    <a:lnB>
                      <a:noFill/>
                    </a:lnB>
                  </a:tcPr>
                </a:tc>
                <a:tc>
                  <a:txBody>
                    <a:bodyPr/>
                    <a:lstStyle/>
                    <a:p>
                      <a:pPr algn="l"/>
                      <a:r>
                        <a:rPr lang="cs-CZ" sz="800"/>
                        <a:t>751</a:t>
                      </a:r>
                    </a:p>
                  </a:txBody>
                  <a:tcPr marL="0" marR="0" marT="0" marB="0" anchor="ctr">
                    <a:lnL>
                      <a:noFill/>
                    </a:lnL>
                    <a:lnR>
                      <a:noFill/>
                    </a:lnR>
                    <a:lnT>
                      <a:noFill/>
                    </a:lnT>
                    <a:lnB>
                      <a:noFill/>
                    </a:lnB>
                  </a:tcPr>
                </a:tc>
                <a:tc>
                  <a:txBody>
                    <a:bodyPr/>
                    <a:lstStyle/>
                    <a:p>
                      <a:pPr algn="l"/>
                      <a:r>
                        <a:rPr lang="pt-BR" sz="800"/>
                        <a:t>&gt;99% (7% prior taxane exposure)</a:t>
                      </a:r>
                    </a:p>
                  </a:txBody>
                  <a:tcPr marL="0" marR="0" marT="0" marB="0" anchor="ctr">
                    <a:lnL>
                      <a:noFill/>
                    </a:lnL>
                    <a:lnR>
                      <a:noFill/>
                    </a:lnR>
                    <a:lnT>
                      <a:noFill/>
                    </a:lnT>
                    <a:lnB>
                      <a:noFill/>
                    </a:lnB>
                  </a:tcPr>
                </a:tc>
                <a:tc>
                  <a:txBody>
                    <a:bodyPr/>
                    <a:lstStyle/>
                    <a:p>
                      <a:pPr algn="l"/>
                      <a:r>
                        <a:rPr lang="cs-CZ" sz="800"/>
                        <a:t>ANC-based</a:t>
                      </a:r>
                      <a:r>
                        <a:rPr lang="cs-CZ" sz="800" baseline="30000"/>
                        <a:t>§</a:t>
                      </a:r>
                      <a:r>
                        <a:rPr lang="cs-CZ" sz="800"/>
                        <a:t> </a:t>
                      </a:r>
                      <a:br>
                        <a:rPr lang="cs-CZ" sz="800"/>
                      </a:br>
                      <a:r>
                        <a:rPr lang="cs-CZ" sz="800"/>
                        <a:t>ANC-based</a:t>
                      </a:r>
                      <a:r>
                        <a:rPr lang="cs-CZ" sz="800" baseline="30000"/>
                        <a:t>||</a:t>
                      </a:r>
                      <a:r>
                        <a:rPr lang="cs-CZ" sz="800"/>
                        <a:t> </a:t>
                      </a:r>
                    </a:p>
                  </a:txBody>
                  <a:tcPr marL="0" marR="0" marT="0" marB="0" anchor="ctr">
                    <a:lnL>
                      <a:noFill/>
                    </a:lnL>
                    <a:lnR>
                      <a:noFill/>
                    </a:lnR>
                    <a:lnT>
                      <a:noFill/>
                    </a:lnT>
                    <a:lnB>
                      <a:noFill/>
                    </a:lnB>
                  </a:tcPr>
                </a:tc>
                <a:tc>
                  <a:txBody>
                    <a:bodyPr/>
                    <a:lstStyle/>
                    <a:p>
                      <a:pPr algn="l"/>
                      <a:r>
                        <a:rPr lang="cs-CZ" sz="800"/>
                        <a:t>378</a:t>
                      </a:r>
                      <a:br>
                        <a:rPr lang="cs-CZ" sz="800"/>
                      </a:br>
                      <a:r>
                        <a:rPr lang="cs-CZ" sz="800"/>
                        <a:t>373</a:t>
                      </a:r>
                    </a:p>
                  </a:txBody>
                  <a:tcPr marL="0" marR="0" marT="0" marB="0" anchor="ctr">
                    <a:lnL>
                      <a:noFill/>
                    </a:lnL>
                    <a:lnR>
                      <a:noFill/>
                    </a:lnR>
                    <a:lnT>
                      <a:noFill/>
                    </a:lnT>
                    <a:lnB>
                      <a:noFill/>
                    </a:lnB>
                  </a:tcPr>
                </a:tc>
                <a:tc>
                  <a:txBody>
                    <a:bodyPr/>
                    <a:lstStyle/>
                    <a:p>
                      <a:pPr algn="l"/>
                      <a:r>
                        <a:rPr lang="cs-CZ" sz="800"/>
                        <a:t>PLD–D</a:t>
                      </a:r>
                      <a:br>
                        <a:rPr lang="cs-CZ" sz="800"/>
                      </a:br>
                      <a:r>
                        <a:rPr lang="cs-CZ" sz="800"/>
                        <a:t>D</a:t>
                      </a:r>
                    </a:p>
                  </a:txBody>
                  <a:tcPr marL="0" marR="0" marT="0" marB="0" anchor="ctr">
                    <a:lnL>
                      <a:noFill/>
                    </a:lnL>
                    <a:lnR>
                      <a:noFill/>
                    </a:lnR>
                    <a:lnT>
                      <a:noFill/>
                    </a:lnT>
                    <a:lnB>
                      <a:noFill/>
                    </a:lnB>
                  </a:tcPr>
                </a:tc>
                <a:tc>
                  <a:txBody>
                    <a:bodyPr/>
                    <a:lstStyle/>
                    <a:p>
                      <a:pPr algn="l"/>
                      <a:r>
                        <a:rPr lang="cs-CZ" sz="800"/>
                        <a:t>35</a:t>
                      </a:r>
                      <a:br>
                        <a:rPr lang="cs-CZ" sz="800"/>
                      </a:br>
                      <a:r>
                        <a:rPr lang="cs-CZ" sz="800"/>
                        <a:t>26</a:t>
                      </a:r>
                    </a:p>
                  </a:txBody>
                  <a:tcPr marL="0" marR="0" marT="0" marB="0" anchor="ctr">
                    <a:lnL>
                      <a:noFill/>
                    </a:lnL>
                    <a:lnR>
                      <a:noFill/>
                    </a:lnR>
                    <a:lnT>
                      <a:noFill/>
                    </a:lnT>
                    <a:lnB>
                      <a:noFill/>
                    </a:lnB>
                  </a:tcPr>
                </a:tc>
                <a:tc>
                  <a:txBody>
                    <a:bodyPr/>
                    <a:lstStyle/>
                    <a:p>
                      <a:pPr algn="l"/>
                      <a:r>
                        <a:rPr lang="cs-CZ" sz="800"/>
                        <a:t>–</a:t>
                      </a:r>
                      <a:br>
                        <a:rPr lang="cs-CZ" sz="800"/>
                      </a:br>
                      <a:r>
                        <a:rPr lang="cs-CZ" sz="800"/>
                        <a:t>–</a:t>
                      </a:r>
                    </a:p>
                  </a:txBody>
                  <a:tcPr marL="0" marR="0" marT="0" marB="0" anchor="ctr">
                    <a:lnL>
                      <a:noFill/>
                    </a:lnL>
                    <a:lnR>
                      <a:noFill/>
                    </a:lnR>
                    <a:lnT>
                      <a:noFill/>
                    </a:lnT>
                    <a:lnB>
                      <a:noFill/>
                    </a:lnB>
                  </a:tcPr>
                </a:tc>
                <a:tc>
                  <a:txBody>
                    <a:bodyPr/>
                    <a:lstStyle/>
                    <a:p>
                      <a:pPr algn="l"/>
                      <a:r>
                        <a:rPr lang="cs-CZ" sz="800"/>
                        <a:t>9.8</a:t>
                      </a:r>
                      <a:br>
                        <a:rPr lang="cs-CZ" sz="800"/>
                      </a:br>
                      <a:r>
                        <a:rPr lang="cs-CZ" sz="800"/>
                        <a:t>7.0</a:t>
                      </a:r>
                    </a:p>
                  </a:txBody>
                  <a:tcPr marL="0" marR="0" marT="0" marB="0" anchor="ctr">
                    <a:lnL>
                      <a:noFill/>
                    </a:lnL>
                    <a:lnR>
                      <a:noFill/>
                    </a:lnR>
                    <a:lnT>
                      <a:noFill/>
                    </a:lnT>
                    <a:lnB>
                      <a:noFill/>
                    </a:lnB>
                  </a:tcPr>
                </a:tc>
                <a:tc>
                  <a:txBody>
                    <a:bodyPr/>
                    <a:lstStyle/>
                    <a:p>
                      <a:pPr algn="l"/>
                      <a:r>
                        <a:rPr lang="cs-CZ" sz="800"/>
                        <a:t>20.5</a:t>
                      </a:r>
                      <a:br>
                        <a:rPr lang="cs-CZ" sz="800"/>
                      </a:br>
                      <a:r>
                        <a:rPr lang="cs-CZ" sz="800"/>
                        <a:t>20.6</a:t>
                      </a:r>
                    </a:p>
                  </a:txBody>
                  <a:tcPr marL="0" marR="0" marT="0" marB="0" anchor="ctr">
                    <a:lnL>
                      <a:noFill/>
                    </a:lnL>
                    <a:lnR>
                      <a:noFill/>
                    </a:lnR>
                    <a:lnT>
                      <a:noFill/>
                    </a:lnT>
                    <a:lnB>
                      <a:noFill/>
                    </a:lnB>
                  </a:tcPr>
                </a:tc>
              </a:tr>
              <a:tr h="978587">
                <a:tc>
                  <a:txBody>
                    <a:bodyPr/>
                    <a:lstStyle/>
                    <a:p>
                      <a:pPr algn="l"/>
                      <a:r>
                        <a:rPr lang="en-US" sz="800" dirty="0"/>
                        <a:t>Prospective, multicenter, single-arm, phase II trial</a:t>
                      </a:r>
                      <a:r>
                        <a:rPr lang="en-US" sz="800" baseline="30000" dirty="0"/>
                        <a:t>59</a:t>
                      </a:r>
                      <a:r>
                        <a:rPr lang="en-US" sz="800" dirty="0"/>
                        <a:t> </a:t>
                      </a:r>
                    </a:p>
                  </a:txBody>
                  <a:tcPr marL="0" marR="0" marT="0" marB="0" anchor="ctr">
                    <a:lnL>
                      <a:noFill/>
                    </a:lnL>
                    <a:lnR>
                      <a:noFill/>
                    </a:lnR>
                    <a:lnT>
                      <a:noFill/>
                    </a:lnT>
                    <a:lnB>
                      <a:noFill/>
                    </a:lnB>
                  </a:tcPr>
                </a:tc>
                <a:tc>
                  <a:txBody>
                    <a:bodyPr/>
                    <a:lstStyle/>
                    <a:p>
                      <a:pPr algn="l"/>
                      <a:r>
                        <a:rPr lang="cs-CZ" sz="800"/>
                        <a:t>70</a:t>
                      </a:r>
                    </a:p>
                  </a:txBody>
                  <a:tcPr marL="0" marR="0" marT="0" marB="0" anchor="ctr">
                    <a:lnL>
                      <a:noFill/>
                    </a:lnL>
                    <a:lnR>
                      <a:noFill/>
                    </a:lnR>
                    <a:lnT>
                      <a:noFill/>
                    </a:lnT>
                    <a:lnB>
                      <a:noFill/>
                    </a:lnB>
                  </a:tcPr>
                </a:tc>
                <a:tc>
                  <a:txBody>
                    <a:bodyPr/>
                    <a:lstStyle/>
                    <a:p>
                      <a:pPr algn="l"/>
                      <a:r>
                        <a:rPr lang="pt-BR" sz="800"/>
                        <a:t>100 (27% prior taxane exposure)</a:t>
                      </a:r>
                    </a:p>
                  </a:txBody>
                  <a:tcPr marL="0" marR="0" marT="0" marB="0" anchor="ctr">
                    <a:lnL>
                      <a:noFill/>
                    </a:lnL>
                    <a:lnR>
                      <a:noFill/>
                    </a:lnR>
                    <a:lnT>
                      <a:noFill/>
                    </a:lnT>
                    <a:lnB>
                      <a:noFill/>
                    </a:lnB>
                  </a:tcPr>
                </a:tc>
                <a:tc>
                  <a:txBody>
                    <a:bodyPr/>
                    <a:lstStyle/>
                    <a:p>
                      <a:pPr algn="l"/>
                      <a:r>
                        <a:rPr lang="cs-CZ" sz="800"/>
                        <a:t>ANC-based</a:t>
                      </a:r>
                      <a:r>
                        <a:rPr lang="cs-CZ" sz="800" baseline="30000"/>
                        <a:t>¶</a:t>
                      </a:r>
                      <a:r>
                        <a:rPr lang="cs-CZ" sz="800"/>
                        <a:t> </a:t>
                      </a:r>
                    </a:p>
                  </a:txBody>
                  <a:tcPr marL="0" marR="0" marT="0" marB="0" anchor="ctr">
                    <a:lnL>
                      <a:noFill/>
                    </a:lnL>
                    <a:lnR>
                      <a:noFill/>
                    </a:lnR>
                    <a:lnT>
                      <a:noFill/>
                    </a:lnT>
                    <a:lnB>
                      <a:noFill/>
                    </a:lnB>
                  </a:tcPr>
                </a:tc>
                <a:tc>
                  <a:txBody>
                    <a:bodyPr/>
                    <a:lstStyle/>
                    <a:p>
                      <a:pPr algn="l"/>
                      <a:r>
                        <a:rPr lang="cs-CZ" sz="800"/>
                        <a:t>63</a:t>
                      </a:r>
                    </a:p>
                  </a:txBody>
                  <a:tcPr marL="0" marR="0" marT="0" marB="0" anchor="ctr">
                    <a:lnL>
                      <a:noFill/>
                    </a:lnL>
                    <a:lnR>
                      <a:noFill/>
                    </a:lnR>
                    <a:lnT>
                      <a:noFill/>
                    </a:lnT>
                    <a:lnB>
                      <a:noFill/>
                    </a:lnB>
                  </a:tcPr>
                </a:tc>
                <a:tc>
                  <a:txBody>
                    <a:bodyPr/>
                    <a:lstStyle/>
                    <a:p>
                      <a:pPr algn="l"/>
                      <a:r>
                        <a:rPr lang="cs-CZ" sz="800"/>
                        <a:t>PLD–C</a:t>
                      </a:r>
                    </a:p>
                  </a:txBody>
                  <a:tcPr marL="0" marR="0" marT="0" marB="0" anchor="ctr">
                    <a:lnL>
                      <a:noFill/>
                    </a:lnL>
                    <a:lnR>
                      <a:noFill/>
                    </a:lnR>
                    <a:lnT>
                      <a:noFill/>
                    </a:lnT>
                    <a:lnB>
                      <a:noFill/>
                    </a:lnB>
                  </a:tcPr>
                </a:tc>
                <a:tc>
                  <a:txBody>
                    <a:bodyPr/>
                    <a:lstStyle/>
                    <a:p>
                      <a:pPr algn="l"/>
                      <a:r>
                        <a:rPr lang="cs-CZ" sz="800"/>
                        <a:t>38</a:t>
                      </a:r>
                    </a:p>
                  </a:txBody>
                  <a:tcPr marL="0" marR="0" marT="0" marB="0" anchor="ctr">
                    <a:lnL>
                      <a:noFill/>
                    </a:lnL>
                    <a:lnR>
                      <a:noFill/>
                    </a:lnR>
                    <a:lnT>
                      <a:noFill/>
                    </a:lnT>
                    <a:lnB>
                      <a:noFill/>
                    </a:lnB>
                  </a:tcPr>
                </a:tc>
                <a:tc>
                  <a:txBody>
                    <a:bodyPr/>
                    <a:lstStyle/>
                    <a:p>
                      <a:pPr algn="l"/>
                      <a:r>
                        <a:rPr lang="cs-CZ" sz="800"/>
                        <a:t>71</a:t>
                      </a:r>
                    </a:p>
                  </a:txBody>
                  <a:tcPr marL="0" marR="0" marT="0" marB="0" anchor="ctr">
                    <a:lnL>
                      <a:noFill/>
                    </a:lnL>
                    <a:lnR>
                      <a:noFill/>
                    </a:lnR>
                    <a:lnT>
                      <a:noFill/>
                    </a:lnT>
                    <a:lnB>
                      <a:noFill/>
                    </a:lnB>
                  </a:tcPr>
                </a:tc>
                <a:tc>
                  <a:txBody>
                    <a:bodyPr/>
                    <a:lstStyle/>
                    <a:p>
                      <a:pPr algn="l"/>
                      <a:r>
                        <a:rPr lang="cs-CZ" sz="800"/>
                        <a:t>12.2 (9.5–14.0)</a:t>
                      </a:r>
                    </a:p>
                  </a:txBody>
                  <a:tcPr marL="0" marR="0" marT="0" marB="0" anchor="ctr">
                    <a:lnL>
                      <a:noFill/>
                    </a:lnL>
                    <a:lnR>
                      <a:noFill/>
                    </a:lnR>
                    <a:lnT>
                      <a:noFill/>
                    </a:lnT>
                    <a:lnB>
                      <a:noFill/>
                    </a:lnB>
                  </a:tcPr>
                </a:tc>
                <a:tc>
                  <a:txBody>
                    <a:bodyPr/>
                    <a:lstStyle/>
                    <a:p>
                      <a:pPr algn="l"/>
                      <a:r>
                        <a:rPr lang="cs-CZ" sz="800" dirty="0"/>
                        <a:t>16.5 (13.8–21.2)</a:t>
                      </a:r>
                    </a:p>
                  </a:txBody>
                  <a:tcPr marL="0" marR="0" marT="0" marB="0" anchor="ctr">
                    <a:lnL>
                      <a:noFill/>
                    </a:lnL>
                    <a:lnR>
                      <a:noFill/>
                    </a:lnR>
                    <a:lnT>
                      <a:noFill/>
                    </a:lnT>
                    <a:lnB>
                      <a:noFill/>
                    </a:lnB>
                  </a:tcPr>
                </a:tc>
              </a:tr>
            </a:tbl>
          </a:graphicData>
        </a:graphic>
      </p:graphicFrame>
      <p:sp>
        <p:nvSpPr>
          <p:cNvPr id="5" name="Obdélník 4"/>
          <p:cNvSpPr/>
          <p:nvPr/>
        </p:nvSpPr>
        <p:spPr>
          <a:xfrm>
            <a:off x="544945" y="5934670"/>
            <a:ext cx="8469746" cy="784830"/>
          </a:xfrm>
          <a:prstGeom prst="rect">
            <a:avLst/>
          </a:prstGeom>
        </p:spPr>
        <p:txBody>
          <a:bodyPr wrap="square">
            <a:spAutoFit/>
          </a:bodyPr>
          <a:lstStyle/>
          <a:p>
            <a:r>
              <a:rPr lang="cs-CZ" sz="900" dirty="0"/>
              <a:t>*&gt;12 </a:t>
            </a:r>
            <a:r>
              <a:rPr lang="cs-CZ" sz="900" dirty="0" err="1"/>
              <a:t>months</a:t>
            </a:r>
            <a:r>
              <a:rPr lang="cs-CZ" sz="900" dirty="0"/>
              <a:t> </a:t>
            </a:r>
            <a:r>
              <a:rPr lang="cs-CZ" sz="900" dirty="0" err="1"/>
              <a:t>since</a:t>
            </a:r>
            <a:r>
              <a:rPr lang="cs-CZ" sz="900" dirty="0"/>
              <a:t> prior ANC-</a:t>
            </a:r>
            <a:r>
              <a:rPr lang="cs-CZ" sz="900" dirty="0" err="1"/>
              <a:t>based</a:t>
            </a:r>
            <a:r>
              <a:rPr lang="cs-CZ" sz="900" dirty="0"/>
              <a:t> </a:t>
            </a:r>
            <a:r>
              <a:rPr lang="cs-CZ" sz="900" dirty="0" err="1"/>
              <a:t>therapy</a:t>
            </a:r>
            <a:r>
              <a:rPr lang="cs-CZ" sz="900" dirty="0"/>
              <a:t>. In ANC-</a:t>
            </a:r>
            <a:r>
              <a:rPr lang="cs-CZ" sz="900" dirty="0" err="1"/>
              <a:t>rechallenged</a:t>
            </a:r>
            <a:r>
              <a:rPr lang="cs-CZ" sz="900" dirty="0"/>
              <a:t> </a:t>
            </a:r>
            <a:r>
              <a:rPr lang="cs-CZ" sz="900" dirty="0" err="1"/>
              <a:t>patients</a:t>
            </a:r>
            <a:r>
              <a:rPr lang="cs-CZ" sz="900" dirty="0"/>
              <a:t> </a:t>
            </a:r>
            <a:r>
              <a:rPr lang="cs-CZ" sz="900" dirty="0" err="1"/>
              <a:t>the</a:t>
            </a:r>
            <a:r>
              <a:rPr lang="cs-CZ" sz="900" dirty="0"/>
              <a:t> HR </a:t>
            </a:r>
            <a:r>
              <a:rPr lang="cs-CZ" sz="900" dirty="0" err="1"/>
              <a:t>for</a:t>
            </a:r>
            <a:r>
              <a:rPr lang="cs-CZ" sz="900" dirty="0"/>
              <a:t> PFS </a:t>
            </a:r>
            <a:r>
              <a:rPr lang="cs-CZ" sz="900" dirty="0" err="1"/>
              <a:t>was</a:t>
            </a:r>
            <a:r>
              <a:rPr lang="cs-CZ" sz="900" dirty="0"/>
              <a:t> 0.7 (95% CI 0.2–1.2); HR &gt;1.0 </a:t>
            </a:r>
            <a:r>
              <a:rPr lang="cs-CZ" sz="900" dirty="0" err="1"/>
              <a:t>favoring</a:t>
            </a:r>
            <a:r>
              <a:rPr lang="cs-CZ" sz="900" dirty="0"/>
              <a:t> PLD </a:t>
            </a:r>
            <a:r>
              <a:rPr lang="cs-CZ" sz="900" dirty="0" err="1"/>
              <a:t>over</a:t>
            </a:r>
            <a:r>
              <a:rPr lang="cs-CZ" sz="900" dirty="0"/>
              <a:t> DOX. </a:t>
            </a:r>
            <a:r>
              <a:rPr lang="cs-CZ" sz="900" baseline="30000" dirty="0"/>
              <a:t>‡</a:t>
            </a:r>
            <a:r>
              <a:rPr lang="cs-CZ" sz="900" dirty="0" err="1"/>
              <a:t>Median</a:t>
            </a:r>
            <a:r>
              <a:rPr lang="cs-CZ" sz="900" dirty="0"/>
              <a:t> </a:t>
            </a:r>
            <a:r>
              <a:rPr lang="cs-CZ" sz="900" dirty="0" err="1"/>
              <a:t>of</a:t>
            </a:r>
            <a:r>
              <a:rPr lang="cs-CZ" sz="900" dirty="0"/>
              <a:t> 28 </a:t>
            </a:r>
            <a:r>
              <a:rPr lang="cs-CZ" sz="900" dirty="0" err="1"/>
              <a:t>months</a:t>
            </a:r>
            <a:r>
              <a:rPr lang="cs-CZ" sz="900" dirty="0"/>
              <a:t> </a:t>
            </a:r>
            <a:r>
              <a:rPr lang="cs-CZ" sz="900" dirty="0" err="1"/>
              <a:t>since</a:t>
            </a:r>
            <a:r>
              <a:rPr lang="cs-CZ" sz="900" dirty="0"/>
              <a:t> prior ANC-</a:t>
            </a:r>
            <a:r>
              <a:rPr lang="cs-CZ" sz="900" dirty="0" err="1"/>
              <a:t>based</a:t>
            </a:r>
            <a:r>
              <a:rPr lang="cs-CZ" sz="900" dirty="0"/>
              <a:t> </a:t>
            </a:r>
            <a:r>
              <a:rPr lang="cs-CZ" sz="900" dirty="0" err="1"/>
              <a:t>therapy</a:t>
            </a:r>
            <a:r>
              <a:rPr lang="cs-CZ" sz="900" dirty="0"/>
              <a:t>. </a:t>
            </a:r>
            <a:r>
              <a:rPr lang="cs-CZ" sz="900" baseline="30000" dirty="0"/>
              <a:t>§</a:t>
            </a:r>
            <a:r>
              <a:rPr lang="cs-CZ" sz="900" dirty="0" err="1"/>
              <a:t>Median</a:t>
            </a:r>
            <a:r>
              <a:rPr lang="cs-CZ" sz="900" dirty="0"/>
              <a:t> </a:t>
            </a:r>
            <a:r>
              <a:rPr lang="cs-CZ" sz="900" dirty="0" err="1"/>
              <a:t>of</a:t>
            </a:r>
            <a:r>
              <a:rPr lang="cs-CZ" sz="900" dirty="0"/>
              <a:t> 25.2 </a:t>
            </a:r>
            <a:r>
              <a:rPr lang="cs-CZ" sz="900" dirty="0" err="1"/>
              <a:t>months</a:t>
            </a:r>
            <a:r>
              <a:rPr lang="cs-CZ" sz="900" dirty="0"/>
              <a:t> </a:t>
            </a:r>
            <a:r>
              <a:rPr lang="cs-CZ" sz="900" dirty="0" err="1"/>
              <a:t>since</a:t>
            </a:r>
            <a:r>
              <a:rPr lang="cs-CZ" sz="900" dirty="0"/>
              <a:t> prior ANC-</a:t>
            </a:r>
            <a:r>
              <a:rPr lang="cs-CZ" sz="900" dirty="0" err="1"/>
              <a:t>based</a:t>
            </a:r>
            <a:r>
              <a:rPr lang="cs-CZ" sz="900" dirty="0"/>
              <a:t> </a:t>
            </a:r>
            <a:r>
              <a:rPr lang="cs-CZ" sz="900" dirty="0" err="1"/>
              <a:t>therapy</a:t>
            </a:r>
            <a:r>
              <a:rPr lang="cs-CZ" sz="900" dirty="0"/>
              <a:t> (</a:t>
            </a:r>
            <a:r>
              <a:rPr lang="cs-CZ" sz="900" dirty="0" err="1"/>
              <a:t>range</a:t>
            </a:r>
            <a:r>
              <a:rPr lang="cs-CZ" sz="900" dirty="0"/>
              <a:t> 4.1–287.9 </a:t>
            </a:r>
            <a:r>
              <a:rPr lang="cs-CZ" sz="900" dirty="0" err="1"/>
              <a:t>months</a:t>
            </a:r>
            <a:r>
              <a:rPr lang="cs-CZ" sz="900" dirty="0"/>
              <a:t>). </a:t>
            </a:r>
            <a:r>
              <a:rPr lang="cs-CZ" sz="900" baseline="30000" dirty="0"/>
              <a:t>||</a:t>
            </a:r>
            <a:r>
              <a:rPr lang="cs-CZ" sz="900" dirty="0" err="1"/>
              <a:t>Median</a:t>
            </a:r>
            <a:r>
              <a:rPr lang="cs-CZ" sz="900" dirty="0"/>
              <a:t> </a:t>
            </a:r>
            <a:r>
              <a:rPr lang="cs-CZ" sz="900" dirty="0" err="1"/>
              <a:t>of</a:t>
            </a:r>
            <a:r>
              <a:rPr lang="cs-CZ" sz="900" dirty="0"/>
              <a:t> 24.9 </a:t>
            </a:r>
            <a:r>
              <a:rPr lang="cs-CZ" sz="900" dirty="0" err="1"/>
              <a:t>months</a:t>
            </a:r>
            <a:r>
              <a:rPr lang="cs-CZ" sz="900" dirty="0"/>
              <a:t> </a:t>
            </a:r>
            <a:r>
              <a:rPr lang="cs-CZ" sz="900" dirty="0" err="1"/>
              <a:t>since</a:t>
            </a:r>
            <a:r>
              <a:rPr lang="cs-CZ" sz="900" dirty="0"/>
              <a:t> prior ANC-</a:t>
            </a:r>
            <a:r>
              <a:rPr lang="cs-CZ" sz="900" dirty="0" err="1"/>
              <a:t>based</a:t>
            </a:r>
            <a:r>
              <a:rPr lang="cs-CZ" sz="900" dirty="0"/>
              <a:t> </a:t>
            </a:r>
            <a:r>
              <a:rPr lang="cs-CZ" sz="900" dirty="0" err="1"/>
              <a:t>therapy</a:t>
            </a:r>
            <a:r>
              <a:rPr lang="cs-CZ" sz="900" dirty="0"/>
              <a:t> (</a:t>
            </a:r>
            <a:r>
              <a:rPr lang="cs-CZ" sz="900" dirty="0" err="1"/>
              <a:t>range</a:t>
            </a:r>
            <a:r>
              <a:rPr lang="cs-CZ" sz="900" dirty="0"/>
              <a:t> 0.8–172.3 </a:t>
            </a:r>
            <a:r>
              <a:rPr lang="cs-CZ" sz="900" dirty="0" err="1"/>
              <a:t>months</a:t>
            </a:r>
            <a:r>
              <a:rPr lang="cs-CZ" sz="900" dirty="0"/>
              <a:t>). </a:t>
            </a:r>
            <a:r>
              <a:rPr lang="cs-CZ" sz="900" baseline="30000" dirty="0"/>
              <a:t>¶</a:t>
            </a:r>
            <a:r>
              <a:rPr lang="cs-CZ" sz="900" dirty="0" err="1"/>
              <a:t>Median</a:t>
            </a:r>
            <a:r>
              <a:rPr lang="cs-CZ" sz="900" dirty="0"/>
              <a:t> </a:t>
            </a:r>
            <a:r>
              <a:rPr lang="cs-CZ" sz="900" dirty="0" err="1"/>
              <a:t>disease</a:t>
            </a:r>
            <a:r>
              <a:rPr lang="cs-CZ" sz="900" dirty="0"/>
              <a:t>-free interval 4.7 </a:t>
            </a:r>
            <a:r>
              <a:rPr lang="cs-CZ" sz="900" dirty="0" err="1"/>
              <a:t>years</a:t>
            </a:r>
            <a:r>
              <a:rPr lang="cs-CZ" sz="900" dirty="0"/>
              <a:t> (</a:t>
            </a:r>
            <a:r>
              <a:rPr lang="cs-CZ" sz="900" dirty="0" err="1"/>
              <a:t>range</a:t>
            </a:r>
            <a:r>
              <a:rPr lang="cs-CZ" sz="900" dirty="0"/>
              <a:t> 1–14 </a:t>
            </a:r>
            <a:r>
              <a:rPr lang="cs-CZ" sz="900" dirty="0" err="1"/>
              <a:t>years</a:t>
            </a:r>
            <a:r>
              <a:rPr lang="cs-CZ" sz="900" dirty="0"/>
              <a:t>). </a:t>
            </a:r>
            <a:r>
              <a:rPr lang="cs-CZ" sz="900" dirty="0" err="1"/>
              <a:t>Abbreviations</a:t>
            </a:r>
            <a:r>
              <a:rPr lang="cs-CZ" sz="900" dirty="0"/>
              <a:t>: ANC, </a:t>
            </a:r>
            <a:r>
              <a:rPr lang="cs-CZ" sz="900" dirty="0" err="1"/>
              <a:t>anthracycline</a:t>
            </a:r>
            <a:r>
              <a:rPr lang="cs-CZ" sz="900" dirty="0"/>
              <a:t>; C, </a:t>
            </a:r>
            <a:r>
              <a:rPr lang="cs-CZ" sz="900" dirty="0" err="1"/>
              <a:t>cyclophosphamide</a:t>
            </a:r>
            <a:r>
              <a:rPr lang="cs-CZ" sz="900" dirty="0"/>
              <a:t>; D, </a:t>
            </a:r>
            <a:r>
              <a:rPr lang="cs-CZ" sz="900" dirty="0" err="1"/>
              <a:t>docetaxel</a:t>
            </a:r>
            <a:r>
              <a:rPr lang="cs-CZ" sz="900" dirty="0"/>
              <a:t>; DOX, </a:t>
            </a:r>
            <a:r>
              <a:rPr lang="cs-CZ" sz="900" dirty="0" err="1"/>
              <a:t>doxorubicin</a:t>
            </a:r>
            <a:r>
              <a:rPr lang="cs-CZ" sz="900" dirty="0"/>
              <a:t>; Gem, </a:t>
            </a:r>
            <a:r>
              <a:rPr lang="cs-CZ" sz="900" dirty="0" err="1"/>
              <a:t>gemcitabine</a:t>
            </a:r>
            <a:r>
              <a:rPr lang="cs-CZ" sz="900" dirty="0"/>
              <a:t>; HR, hazard ratio; NPLD, non-</a:t>
            </a:r>
            <a:r>
              <a:rPr lang="cs-CZ" sz="900" dirty="0" err="1"/>
              <a:t>pegylated</a:t>
            </a:r>
            <a:r>
              <a:rPr lang="cs-CZ" sz="900" dirty="0"/>
              <a:t> </a:t>
            </a:r>
            <a:r>
              <a:rPr lang="cs-CZ" sz="900" dirty="0" err="1"/>
              <a:t>liposomal</a:t>
            </a:r>
            <a:r>
              <a:rPr lang="cs-CZ" sz="900" dirty="0"/>
              <a:t> </a:t>
            </a:r>
            <a:r>
              <a:rPr lang="cs-CZ" sz="900" dirty="0" err="1"/>
              <a:t>doxorubicin</a:t>
            </a:r>
            <a:r>
              <a:rPr lang="cs-CZ" sz="900" dirty="0"/>
              <a:t>; OS, </a:t>
            </a:r>
            <a:r>
              <a:rPr lang="cs-CZ" sz="900" dirty="0" err="1"/>
              <a:t>overall</a:t>
            </a:r>
            <a:r>
              <a:rPr lang="cs-CZ" sz="900" dirty="0"/>
              <a:t> </a:t>
            </a:r>
            <a:r>
              <a:rPr lang="cs-CZ" sz="900" dirty="0" err="1"/>
              <a:t>survival</a:t>
            </a:r>
            <a:r>
              <a:rPr lang="cs-CZ" sz="900" dirty="0"/>
              <a:t>; PFS, </a:t>
            </a:r>
            <a:r>
              <a:rPr lang="cs-CZ" sz="900" dirty="0" err="1"/>
              <a:t>progression</a:t>
            </a:r>
            <a:r>
              <a:rPr lang="cs-CZ" sz="900" dirty="0"/>
              <a:t>-free </a:t>
            </a:r>
            <a:r>
              <a:rPr lang="cs-CZ" sz="900" dirty="0" err="1"/>
              <a:t>survival</a:t>
            </a:r>
            <a:r>
              <a:rPr lang="cs-CZ" sz="900" dirty="0"/>
              <a:t>; PLD, </a:t>
            </a:r>
            <a:r>
              <a:rPr lang="cs-CZ" sz="900" dirty="0" err="1"/>
              <a:t>pegylated</a:t>
            </a:r>
            <a:r>
              <a:rPr lang="cs-CZ" sz="900" dirty="0"/>
              <a:t> </a:t>
            </a:r>
            <a:r>
              <a:rPr lang="cs-CZ" sz="900" dirty="0" err="1"/>
              <a:t>liposomal</a:t>
            </a:r>
            <a:r>
              <a:rPr lang="cs-CZ" sz="900" dirty="0"/>
              <a:t> </a:t>
            </a:r>
            <a:r>
              <a:rPr lang="cs-CZ" sz="900" dirty="0" err="1"/>
              <a:t>doxorubicin</a:t>
            </a:r>
            <a:r>
              <a:rPr lang="cs-CZ" sz="900" dirty="0"/>
              <a:t>; RR, response </a:t>
            </a:r>
            <a:r>
              <a:rPr lang="cs-CZ" sz="900" dirty="0" err="1"/>
              <a:t>rate</a:t>
            </a:r>
            <a:r>
              <a:rPr lang="cs-CZ" sz="900" dirty="0"/>
              <a:t>; TTP, </a:t>
            </a:r>
            <a:r>
              <a:rPr lang="cs-CZ" sz="900" dirty="0" err="1"/>
              <a:t>time</a:t>
            </a:r>
            <a:r>
              <a:rPr lang="cs-CZ" sz="900" dirty="0"/>
              <a:t> to </a:t>
            </a:r>
            <a:r>
              <a:rPr lang="cs-CZ" sz="900" dirty="0" err="1"/>
              <a:t>progression</a:t>
            </a:r>
            <a:endParaRPr lang="cs-CZ" sz="900" dirty="0"/>
          </a:p>
        </p:txBody>
      </p:sp>
    </p:spTree>
    <p:extLst>
      <p:ext uri="{BB962C8B-B14F-4D97-AF65-F5344CB8AC3E}">
        <p14:creationId xmlns:p14="http://schemas.microsoft.com/office/powerpoint/2010/main" val="3113583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sz="2000" dirty="0"/>
              <a:t>Efficacy of </a:t>
            </a:r>
            <a:r>
              <a:rPr lang="en-US" sz="2000" dirty="0" err="1"/>
              <a:t>rechallenging</a:t>
            </a:r>
            <a:r>
              <a:rPr lang="en-US" sz="2000" dirty="0"/>
              <a:t> with an alternating </a:t>
            </a:r>
            <a:r>
              <a:rPr lang="en-US" sz="2000" dirty="0" err="1"/>
              <a:t>anthracycline</a:t>
            </a:r>
            <a:r>
              <a:rPr lang="en-US" sz="2000" dirty="0"/>
              <a:t>–</a:t>
            </a:r>
            <a:r>
              <a:rPr lang="en-US" sz="2000" dirty="0" err="1"/>
              <a:t>taxane</a:t>
            </a:r>
            <a:r>
              <a:rPr lang="en-US" sz="2000" dirty="0"/>
              <a:t> regimen: randomized multicenter, phase III </a:t>
            </a:r>
            <a:r>
              <a:rPr lang="en-US" sz="2000" dirty="0" smtClean="0"/>
              <a:t>trial </a:t>
            </a:r>
            <a:r>
              <a:rPr lang="en-US" dirty="0"/>
              <a:t/>
            </a:r>
            <a:br>
              <a:rPr lang="en-US" dirty="0"/>
            </a:b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149918107"/>
              </p:ext>
            </p:extLst>
          </p:nvPr>
        </p:nvGraphicFramePr>
        <p:xfrm>
          <a:off x="457200" y="1668621"/>
          <a:ext cx="8229600" cy="3200400"/>
        </p:xfrm>
        <a:graphic>
          <a:graphicData uri="http://schemas.openxmlformats.org/drawingml/2006/table">
            <a:tbl>
              <a:tblPr/>
              <a:tblGrid>
                <a:gridCol w="914400"/>
                <a:gridCol w="914400"/>
                <a:gridCol w="914400"/>
                <a:gridCol w="914400"/>
                <a:gridCol w="914400"/>
                <a:gridCol w="914400"/>
                <a:gridCol w="914400"/>
                <a:gridCol w="914400"/>
                <a:gridCol w="914400"/>
              </a:tblGrid>
              <a:tr h="0">
                <a:tc gridSpan="9">
                  <a:txBody>
                    <a:bodyPr/>
                    <a:lstStyle/>
                    <a:p>
                      <a:endParaRPr lang="en-US" dirty="0"/>
                    </a:p>
                  </a:txBody>
                  <a:tcPr marL="0" marR="0" marT="0" marB="0" anchor="ctr">
                    <a:lnB w="127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0">
                <a:tc gridSpan="4">
                  <a:txBody>
                    <a:bodyPr/>
                    <a:lstStyle/>
                    <a:p>
                      <a:pPr algn="ctr"/>
                      <a:r>
                        <a:rPr lang="cs-CZ" dirty="0" err="1"/>
                        <a:t>First</a:t>
                      </a:r>
                      <a:r>
                        <a:rPr lang="cs-CZ" dirty="0"/>
                        <a:t>-line </a:t>
                      </a:r>
                      <a:r>
                        <a:rPr lang="cs-CZ" dirty="0" err="1"/>
                        <a:t>treatment</a:t>
                      </a:r>
                      <a:endParaRPr lang="cs-CZ"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rowSpan="2">
                  <a:txBody>
                    <a:bodyPr/>
                    <a:lstStyle/>
                    <a:p>
                      <a:pPr algn="l"/>
                      <a:r>
                        <a:rPr lang="en-US" sz="1400"/>
                        <a:t>Received second-line therapy after treatment failure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cs-CZ"/>
                        <a:t>Second-line treatment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r>
              <a:tr h="0">
                <a:tc>
                  <a:txBody>
                    <a:bodyPr/>
                    <a:lstStyle/>
                    <a:p>
                      <a:pPr algn="l"/>
                      <a:r>
                        <a:rPr lang="cs-CZ" i="1"/>
                        <a:t>n</a:t>
                      </a:r>
                      <a:r>
                        <a:rPr lang="cs-CZ"/>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sz="1400" dirty="0" err="1"/>
                        <a:t>Regimen</a:t>
                      </a:r>
                      <a:endParaRPr lang="cs-CZ"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Received prior adjuvant ANC-based treatment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Time since prior ANC therapy (months)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gn="l"/>
                      <a:r>
                        <a:rPr lang="cs-CZ" sz="1400" i="1" dirty="0"/>
                        <a:t>n</a:t>
                      </a:r>
                      <a:r>
                        <a:rPr lang="cs-CZ" sz="1400" dirty="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sz="1400" dirty="0" err="1"/>
                        <a:t>Regimen</a:t>
                      </a:r>
                      <a:endParaRPr lang="cs-CZ"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sz="1400" dirty="0"/>
                        <a:t>RR % (95% CI)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sz="1400" dirty="0" err="1"/>
                        <a:t>Clinical</a:t>
                      </a:r>
                      <a:r>
                        <a:rPr lang="cs-CZ" sz="1400" dirty="0"/>
                        <a:t> benefit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l"/>
                      <a:r>
                        <a:rPr lang="cs-CZ"/>
                        <a:t>146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AC for 6 cycles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&gt;6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dirty="0"/>
                        <a:t>119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dirty="0"/>
                        <a:t>D </a:t>
                      </a:r>
                      <a:r>
                        <a:rPr lang="cs-CZ" dirty="0" err="1"/>
                        <a:t>for</a:t>
                      </a:r>
                      <a:r>
                        <a:rPr lang="cs-CZ" dirty="0"/>
                        <a:t> 6 </a:t>
                      </a:r>
                      <a:r>
                        <a:rPr lang="cs-CZ" dirty="0" err="1"/>
                        <a:t>cycles</a:t>
                      </a:r>
                      <a:endParaRPr lang="cs-CZ"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sz="1400" dirty="0"/>
                        <a:t>24 (16–32)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l"/>
                      <a:r>
                        <a:rPr lang="cs-CZ"/>
                        <a:t>147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D for 6 cycles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&gt;6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117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AC for 6 cycles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sz="1400" dirty="0"/>
                        <a:t>20 (13–28)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l"/>
                      <a:r>
                        <a:rPr lang="cs-CZ"/>
                        <a:t>148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dirty="0"/>
                        <a:t>AC–D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&gt;6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dirty="0"/>
                        <a:t>AC–D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sz="1400" dirty="0"/>
                        <a:t>20 (12–30)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cs-CZ" dirty="0"/>
                        <a:t>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0" y="5156270"/>
            <a:ext cx="923201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dirty="0" err="1" smtClean="0">
                <a:ln>
                  <a:noFill/>
                </a:ln>
                <a:solidFill>
                  <a:schemeClr val="tx1"/>
                </a:solidFill>
                <a:effectLst/>
                <a:latin typeface="Arial" charset="0"/>
                <a:cs typeface="Arial" charset="0"/>
              </a:rPr>
              <a:t>Abbreviations</a:t>
            </a:r>
            <a:r>
              <a:rPr kumimoji="0" lang="cs-CZ" altLang="cs-CZ" sz="1000" b="0" i="0" u="none" strike="noStrike" cap="none" normalizeH="0" baseline="0" dirty="0" smtClean="0">
                <a:ln>
                  <a:noFill/>
                </a:ln>
                <a:solidFill>
                  <a:schemeClr val="tx1"/>
                </a:solidFill>
                <a:effectLst/>
                <a:latin typeface="Arial" charset="0"/>
                <a:cs typeface="Arial" charset="0"/>
              </a:rPr>
              <a:t>: AC, </a:t>
            </a:r>
            <a:r>
              <a:rPr kumimoji="0" lang="cs-CZ" altLang="cs-CZ" sz="1000" b="0" i="0" u="none" strike="noStrike" cap="none" normalizeH="0" baseline="0" dirty="0" err="1" smtClean="0">
                <a:ln>
                  <a:noFill/>
                </a:ln>
                <a:solidFill>
                  <a:schemeClr val="tx1"/>
                </a:solidFill>
                <a:effectLst/>
                <a:latin typeface="Arial" charset="0"/>
                <a:cs typeface="Arial" charset="0"/>
              </a:rPr>
              <a:t>doxorubicin</a:t>
            </a:r>
            <a:r>
              <a:rPr kumimoji="0" lang="cs-CZ" altLang="cs-CZ" sz="1000" b="0" i="0" u="none" strike="noStrike" cap="none" normalizeH="0" baseline="0" dirty="0" smtClean="0">
                <a:ln>
                  <a:noFill/>
                </a:ln>
                <a:solidFill>
                  <a:schemeClr val="tx1"/>
                </a:solidFill>
                <a:effectLst/>
                <a:latin typeface="Arial" charset="0"/>
                <a:cs typeface="Arial" charset="0"/>
              </a:rPr>
              <a:t> (40 mg/m</a:t>
            </a:r>
            <a:r>
              <a:rPr kumimoji="0" lang="cs-CZ" altLang="cs-CZ" sz="1000" b="0" i="0" u="none" strike="noStrike" cap="none" normalizeH="0" baseline="30000" dirty="0" smtClean="0">
                <a:ln>
                  <a:noFill/>
                </a:ln>
                <a:solidFill>
                  <a:schemeClr val="tx1"/>
                </a:solidFill>
                <a:effectLst/>
                <a:latin typeface="Arial" charset="0"/>
                <a:cs typeface="Arial" charset="0"/>
              </a:rPr>
              <a:t>2</a:t>
            </a:r>
            <a:r>
              <a:rPr kumimoji="0" lang="cs-CZ" altLang="cs-CZ" sz="100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iv</a:t>
            </a:r>
            <a:r>
              <a:rPr kumimoji="0" lang="cs-CZ" altLang="cs-CZ" sz="1050" b="0" i="0" u="none" strike="noStrike" cap="none" normalizeH="0" baseline="0" dirty="0" smtClean="0">
                <a:ln>
                  <a:noFill/>
                </a:ln>
                <a:solidFill>
                  <a:schemeClr val="tx1"/>
                </a:solidFill>
                <a:effectLst/>
                <a:latin typeface="Arial" charset="0"/>
                <a:cs typeface="Arial" charset="0"/>
              </a:rPr>
              <a:t>) and </a:t>
            </a:r>
            <a:r>
              <a:rPr kumimoji="0" lang="cs-CZ" altLang="cs-CZ" sz="1050" b="0" i="0" u="none" strike="noStrike" cap="none" normalizeH="0" baseline="0" dirty="0" err="1" smtClean="0">
                <a:ln>
                  <a:noFill/>
                </a:ln>
                <a:solidFill>
                  <a:schemeClr val="tx1"/>
                </a:solidFill>
                <a:effectLst/>
                <a:latin typeface="Arial" charset="0"/>
                <a:cs typeface="Arial" charset="0"/>
              </a:rPr>
              <a:t>cyclophosphamide</a:t>
            </a:r>
            <a:r>
              <a:rPr kumimoji="0" lang="cs-CZ" altLang="cs-CZ" sz="1050" b="0" i="0" u="none" strike="noStrike" cap="none" normalizeH="0" baseline="0" dirty="0" smtClean="0">
                <a:ln>
                  <a:noFill/>
                </a:ln>
                <a:solidFill>
                  <a:schemeClr val="tx1"/>
                </a:solidFill>
                <a:effectLst/>
                <a:latin typeface="Arial" charset="0"/>
                <a:cs typeface="Arial" charset="0"/>
              </a:rPr>
              <a:t> (500 mg/m</a:t>
            </a:r>
            <a:r>
              <a:rPr kumimoji="0" lang="cs-CZ" altLang="cs-CZ" sz="1050" b="0" i="0" u="none" strike="noStrike" cap="none" normalizeH="0" baseline="30000" dirty="0" smtClean="0">
                <a:ln>
                  <a:noFill/>
                </a:ln>
                <a:solidFill>
                  <a:schemeClr val="tx1"/>
                </a:solidFill>
                <a:effectLst/>
                <a:latin typeface="Arial" charset="0"/>
                <a:cs typeface="Arial" charset="0"/>
              </a:rPr>
              <a:t>2</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iv</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every</a:t>
            </a:r>
            <a:r>
              <a:rPr kumimoji="0" lang="cs-CZ" altLang="cs-CZ" sz="1050" b="0" i="0" u="none" strike="noStrike" cap="none" normalizeH="0" baseline="0" dirty="0" smtClean="0">
                <a:ln>
                  <a:noFill/>
                </a:ln>
                <a:solidFill>
                  <a:schemeClr val="tx1"/>
                </a:solidFill>
                <a:effectLst/>
                <a:latin typeface="Arial" charset="0"/>
                <a:cs typeface="Arial" charset="0"/>
              </a:rPr>
              <a:t> 3 </a:t>
            </a:r>
            <a:r>
              <a:rPr kumimoji="0" lang="cs-CZ" altLang="cs-CZ" sz="1050" b="0" i="0" u="none" strike="noStrike" cap="none" normalizeH="0" baseline="0" dirty="0" err="1" smtClean="0">
                <a:ln>
                  <a:noFill/>
                </a:ln>
                <a:solidFill>
                  <a:schemeClr val="tx1"/>
                </a:solidFill>
                <a:effectLst/>
                <a:latin typeface="Arial" charset="0"/>
                <a:cs typeface="Arial" charset="0"/>
              </a:rPr>
              <a:t>weeks</a:t>
            </a:r>
            <a:r>
              <a:rPr kumimoji="0" lang="cs-CZ" altLang="cs-CZ" sz="1050" b="0" i="0" u="none" strike="noStrike" cap="none" normalizeH="0" baseline="0" dirty="0" smtClean="0">
                <a:ln>
                  <a:noFill/>
                </a:ln>
                <a:solidFill>
                  <a:schemeClr val="tx1"/>
                </a:solidFill>
                <a:effectLst/>
                <a:latin typeface="Arial" charset="0"/>
                <a:cs typeface="Arial" charset="0"/>
              </a:rPr>
              <a:t>; AC–D, AC and D </a:t>
            </a:r>
            <a:r>
              <a:rPr kumimoji="0" lang="cs-CZ" altLang="cs-CZ" sz="1050" b="0" i="0" u="none" strike="noStrike" cap="none" normalizeH="0" baseline="0" dirty="0" err="1" smtClean="0">
                <a:ln>
                  <a:noFill/>
                </a:ln>
                <a:solidFill>
                  <a:schemeClr val="tx1"/>
                </a:solidFill>
                <a:effectLst/>
                <a:latin typeface="Arial" charset="0"/>
                <a:cs typeface="Arial" charset="0"/>
              </a:rPr>
              <a:t>administered</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alternately</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every</a:t>
            </a:r>
            <a:r>
              <a:rPr kumimoji="0" lang="cs-CZ" altLang="cs-CZ" sz="105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050" b="0" i="0" u="none" strike="noStrike" cap="none" normalizeH="0" baseline="0" dirty="0" smtClean="0">
                <a:ln>
                  <a:noFill/>
                </a:ln>
                <a:solidFill>
                  <a:schemeClr val="tx1"/>
                </a:solidFill>
                <a:effectLst/>
                <a:latin typeface="Arial" charset="0"/>
                <a:cs typeface="Arial" charset="0"/>
              </a:rPr>
              <a:t>3 </a:t>
            </a:r>
            <a:r>
              <a:rPr kumimoji="0" lang="cs-CZ" altLang="cs-CZ" sz="1050" b="0" i="0" u="none" strike="noStrike" cap="none" normalizeH="0" baseline="0" dirty="0" err="1" smtClean="0">
                <a:ln>
                  <a:noFill/>
                </a:ln>
                <a:solidFill>
                  <a:schemeClr val="tx1"/>
                </a:solidFill>
                <a:effectLst/>
                <a:latin typeface="Arial" charset="0"/>
                <a:cs typeface="Arial" charset="0"/>
              </a:rPr>
              <a:t>weeks</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for</a:t>
            </a:r>
            <a:r>
              <a:rPr kumimoji="0" lang="cs-CZ" altLang="cs-CZ" sz="1050" b="0" i="0" u="none" strike="noStrike" cap="none" normalizeH="0" baseline="0" dirty="0" smtClean="0">
                <a:ln>
                  <a:noFill/>
                </a:ln>
                <a:solidFill>
                  <a:schemeClr val="tx1"/>
                </a:solidFill>
                <a:effectLst/>
                <a:latin typeface="Arial" charset="0"/>
                <a:cs typeface="Arial" charset="0"/>
              </a:rPr>
              <a:t> a </a:t>
            </a:r>
            <a:r>
              <a:rPr kumimoji="0" lang="cs-CZ" altLang="cs-CZ" sz="1050" b="0" i="0" u="none" strike="noStrike" cap="none" normalizeH="0" baseline="0" dirty="0" err="1" smtClean="0">
                <a:ln>
                  <a:noFill/>
                </a:ln>
                <a:solidFill>
                  <a:schemeClr val="tx1"/>
                </a:solidFill>
                <a:effectLst/>
                <a:latin typeface="Arial" charset="0"/>
                <a:cs typeface="Arial" charset="0"/>
              </a:rPr>
              <a:t>total</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of</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three</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cycles</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of</a:t>
            </a:r>
            <a:r>
              <a:rPr kumimoji="0" lang="cs-CZ" altLang="cs-CZ" sz="1050" b="0" i="0" u="none" strike="noStrike" cap="none" normalizeH="0" baseline="0" dirty="0" smtClean="0">
                <a:ln>
                  <a:noFill/>
                </a:ln>
                <a:solidFill>
                  <a:schemeClr val="tx1"/>
                </a:solidFill>
                <a:effectLst/>
                <a:latin typeface="Arial" charset="0"/>
                <a:cs typeface="Arial" charset="0"/>
              </a:rPr>
              <a:t> AC and </a:t>
            </a:r>
            <a:r>
              <a:rPr kumimoji="0" lang="cs-CZ" altLang="cs-CZ" sz="1050" b="0" i="0" u="none" strike="noStrike" cap="none" normalizeH="0" baseline="0" dirty="0" err="1" smtClean="0">
                <a:ln>
                  <a:noFill/>
                </a:ln>
                <a:solidFill>
                  <a:schemeClr val="tx1"/>
                </a:solidFill>
                <a:effectLst/>
                <a:latin typeface="Arial" charset="0"/>
                <a:cs typeface="Arial" charset="0"/>
              </a:rPr>
              <a:t>three</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cycles</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50" b="0" i="0" u="none" strike="noStrike" cap="none" normalizeH="0" baseline="0" dirty="0" err="1" smtClean="0">
                <a:ln>
                  <a:noFill/>
                </a:ln>
                <a:solidFill>
                  <a:schemeClr val="tx1"/>
                </a:solidFill>
                <a:effectLst/>
                <a:latin typeface="Arial" charset="0"/>
                <a:cs typeface="Arial" charset="0"/>
              </a:rPr>
              <a:t>of</a:t>
            </a:r>
            <a:r>
              <a:rPr kumimoji="0" lang="cs-CZ" altLang="cs-CZ" sz="1050" b="0" i="0" u="none" strike="noStrike" cap="none" normalizeH="0" baseline="0" dirty="0" smtClean="0">
                <a:ln>
                  <a:noFill/>
                </a:ln>
                <a:solidFill>
                  <a:schemeClr val="tx1"/>
                </a:solidFill>
                <a:effectLst/>
                <a:latin typeface="Arial" charset="0"/>
                <a:cs typeface="Arial" charset="0"/>
              </a:rPr>
              <a:t> D; ANC, </a:t>
            </a:r>
            <a:r>
              <a:rPr kumimoji="0" lang="cs-CZ" altLang="cs-CZ" sz="1050" b="0" i="0" u="none" strike="noStrike" cap="none" normalizeH="0" baseline="0" dirty="0" err="1" smtClean="0">
                <a:ln>
                  <a:noFill/>
                </a:ln>
                <a:solidFill>
                  <a:schemeClr val="tx1"/>
                </a:solidFill>
                <a:effectLst/>
                <a:latin typeface="Arial" charset="0"/>
                <a:cs typeface="Arial" charset="0"/>
              </a:rPr>
              <a:t>anthracycline</a:t>
            </a:r>
            <a:r>
              <a:rPr kumimoji="0" lang="cs-CZ" altLang="cs-CZ" sz="1050" b="0" i="0" u="none" strike="noStrike" cap="none" normalizeH="0" baseline="0" dirty="0" smtClean="0">
                <a:ln>
                  <a:noFill/>
                </a:ln>
                <a:solidFill>
                  <a:schemeClr val="tx1"/>
                </a:solidFill>
                <a:effectLst/>
                <a:latin typeface="Arial" charset="0"/>
                <a:cs typeface="Arial" charset="0"/>
              </a:rPr>
              <a:t>; </a:t>
            </a:r>
            <a:r>
              <a:rPr kumimoji="0" lang="cs-CZ" altLang="cs-CZ" sz="1000" b="0" i="0" u="none" strike="noStrike" cap="none" normalizeH="0" baseline="0" dirty="0" smtClean="0">
                <a:ln>
                  <a:noFill/>
                </a:ln>
                <a:solidFill>
                  <a:schemeClr val="tx1"/>
                </a:solidFill>
                <a:effectLst/>
                <a:latin typeface="Arial" charset="0"/>
                <a:cs typeface="Arial" charset="0"/>
              </a:rPr>
              <a:t>D, </a:t>
            </a:r>
            <a:r>
              <a:rPr kumimoji="0" lang="cs-CZ" altLang="cs-CZ" sz="1000" b="0" i="0" u="none" strike="noStrike" cap="none" normalizeH="0" baseline="0" dirty="0" err="1" smtClean="0">
                <a:ln>
                  <a:noFill/>
                </a:ln>
                <a:solidFill>
                  <a:schemeClr val="tx1"/>
                </a:solidFill>
                <a:effectLst/>
                <a:latin typeface="Arial" charset="0"/>
                <a:cs typeface="Arial" charset="0"/>
              </a:rPr>
              <a:t>docetaxel</a:t>
            </a:r>
            <a:r>
              <a:rPr kumimoji="0" lang="cs-CZ" altLang="cs-CZ" sz="1000" b="0" i="0" u="none" strike="noStrike" cap="none" normalizeH="0" baseline="0" dirty="0" smtClean="0">
                <a:ln>
                  <a:noFill/>
                </a:ln>
                <a:solidFill>
                  <a:schemeClr val="tx1"/>
                </a:solidFill>
                <a:effectLst/>
                <a:latin typeface="Arial" charset="0"/>
                <a:cs typeface="Arial" charset="0"/>
              </a:rPr>
              <a:t> (60 mg/m</a:t>
            </a:r>
            <a:r>
              <a:rPr kumimoji="0" lang="cs-CZ" altLang="cs-CZ" sz="1000" b="0" i="0" u="none" strike="noStrike" cap="none" normalizeH="0" baseline="30000" dirty="0" smtClean="0">
                <a:ln>
                  <a:noFill/>
                </a:ln>
                <a:solidFill>
                  <a:schemeClr val="tx1"/>
                </a:solidFill>
                <a:effectLst/>
                <a:latin typeface="Arial" charset="0"/>
                <a:cs typeface="Arial" charset="0"/>
              </a:rPr>
              <a:t>2</a:t>
            </a:r>
            <a:r>
              <a:rPr kumimoji="0" lang="cs-CZ" altLang="cs-CZ" sz="1000" b="0" i="0" u="none" strike="noStrike" cap="none" normalizeH="0" baseline="0" dirty="0" smtClean="0">
                <a:ln>
                  <a:noFill/>
                </a:ln>
                <a:solidFill>
                  <a:schemeClr val="tx1"/>
                </a:solidFill>
                <a:effectLst/>
                <a:latin typeface="Arial" charset="0"/>
                <a:cs typeface="Arial" charset="0"/>
              </a:rPr>
              <a:t>, </a:t>
            </a:r>
            <a:r>
              <a:rPr kumimoji="0" lang="cs-CZ" altLang="cs-CZ" sz="1000" b="0" i="0" u="none" strike="noStrike" cap="none" normalizeH="0" baseline="0" dirty="0" err="1" smtClean="0">
                <a:ln>
                  <a:noFill/>
                </a:ln>
                <a:solidFill>
                  <a:schemeClr val="tx1"/>
                </a:solidFill>
                <a:effectLst/>
                <a:latin typeface="Arial" charset="0"/>
                <a:cs typeface="Arial" charset="0"/>
              </a:rPr>
              <a:t>iv</a:t>
            </a:r>
            <a:r>
              <a:rPr kumimoji="0" lang="cs-CZ" altLang="cs-CZ" sz="1000" b="0" i="0" u="none" strike="noStrike" cap="none" normalizeH="0" baseline="0" dirty="0" smtClean="0">
                <a:ln>
                  <a:noFill/>
                </a:ln>
                <a:solidFill>
                  <a:schemeClr val="tx1"/>
                </a:solidFill>
                <a:effectLst/>
                <a:latin typeface="Arial" charset="0"/>
                <a:cs typeface="Arial" charset="0"/>
              </a:rPr>
              <a:t> </a:t>
            </a:r>
            <a:r>
              <a:rPr kumimoji="0" lang="cs-CZ" altLang="cs-CZ" sz="1000" b="0" i="0" u="none" strike="noStrike" cap="none" normalizeH="0" baseline="0" dirty="0" err="1" smtClean="0">
                <a:ln>
                  <a:noFill/>
                </a:ln>
                <a:solidFill>
                  <a:schemeClr val="tx1"/>
                </a:solidFill>
                <a:effectLst/>
                <a:latin typeface="Arial" charset="0"/>
                <a:cs typeface="Arial" charset="0"/>
              </a:rPr>
              <a:t>over</a:t>
            </a:r>
            <a:r>
              <a:rPr kumimoji="0" lang="cs-CZ" altLang="cs-CZ" sz="1000" b="0" i="0" u="none" strike="noStrike" cap="none" normalizeH="0" baseline="0" dirty="0" smtClean="0">
                <a:ln>
                  <a:noFill/>
                </a:ln>
                <a:solidFill>
                  <a:schemeClr val="tx1"/>
                </a:solidFill>
                <a:effectLst/>
                <a:latin typeface="Arial" charset="0"/>
                <a:cs typeface="Arial" charset="0"/>
              </a:rPr>
              <a:t> 1 h); </a:t>
            </a:r>
            <a:r>
              <a:rPr kumimoji="0" lang="cs-CZ" altLang="cs-CZ" sz="1000" b="0" i="0" u="none" strike="noStrike" cap="none" normalizeH="0" baseline="0" dirty="0" err="1" smtClean="0">
                <a:ln>
                  <a:noFill/>
                </a:ln>
                <a:solidFill>
                  <a:schemeClr val="tx1"/>
                </a:solidFill>
                <a:effectLst/>
                <a:latin typeface="Arial" charset="0"/>
                <a:cs typeface="Arial" charset="0"/>
              </a:rPr>
              <a:t>iv</a:t>
            </a:r>
            <a:r>
              <a:rPr kumimoji="0" lang="cs-CZ" altLang="cs-CZ" sz="1000" b="0" i="0" u="none" strike="noStrike" cap="none" normalizeH="0" baseline="0" dirty="0" smtClean="0">
                <a:ln>
                  <a:noFill/>
                </a:ln>
                <a:solidFill>
                  <a:schemeClr val="tx1"/>
                </a:solidFill>
                <a:effectLst/>
                <a:latin typeface="Arial" charset="0"/>
                <a:cs typeface="Arial" charset="0"/>
              </a:rPr>
              <a:t>, </a:t>
            </a:r>
            <a:r>
              <a:rPr kumimoji="0" lang="cs-CZ" altLang="cs-CZ" sz="1000" b="0" i="0" u="none" strike="noStrike" cap="none" normalizeH="0" baseline="0" dirty="0" err="1" smtClean="0">
                <a:ln>
                  <a:noFill/>
                </a:ln>
                <a:solidFill>
                  <a:schemeClr val="tx1"/>
                </a:solidFill>
                <a:effectLst/>
                <a:latin typeface="Arial" charset="0"/>
                <a:cs typeface="Arial" charset="0"/>
              </a:rPr>
              <a:t>intravenous</a:t>
            </a:r>
            <a:r>
              <a:rPr kumimoji="0" lang="cs-CZ" altLang="cs-CZ" sz="1000" b="0" i="0" u="none" strike="noStrike" cap="none" normalizeH="0" baseline="0" dirty="0" smtClean="0">
                <a:ln>
                  <a:noFill/>
                </a:ln>
                <a:solidFill>
                  <a:schemeClr val="tx1"/>
                </a:solidFill>
                <a:effectLst/>
                <a:latin typeface="Arial" charset="0"/>
                <a:cs typeface="Arial" charset="0"/>
              </a:rPr>
              <a:t>; RR, response </a:t>
            </a:r>
            <a:r>
              <a:rPr kumimoji="0" lang="cs-CZ" altLang="cs-CZ" sz="1000" b="0" i="0" u="none" strike="noStrike" cap="none" normalizeH="0" baseline="0" dirty="0" err="1" smtClean="0">
                <a:ln>
                  <a:noFill/>
                </a:ln>
                <a:solidFill>
                  <a:schemeClr val="tx1"/>
                </a:solidFill>
                <a:effectLst/>
                <a:latin typeface="Arial" charset="0"/>
                <a:cs typeface="Arial" charset="0"/>
              </a:rPr>
              <a:t>rate</a:t>
            </a:r>
            <a:r>
              <a:rPr kumimoji="0" lang="cs-CZ" altLang="cs-CZ" sz="1000" b="0" i="0" u="none" strike="noStrike" cap="none" normalizeH="0" baseline="0" dirty="0" smtClean="0">
                <a:ln>
                  <a:noFill/>
                </a:ln>
                <a:solidFill>
                  <a:schemeClr val="tx1"/>
                </a:solidFill>
                <a:effectLst/>
                <a:latin typeface="Arial" charset="0"/>
                <a:cs typeface="Arial" charset="0"/>
              </a:rPr>
              <a:t>.</a:t>
            </a:r>
          </a:p>
        </p:txBody>
      </p:sp>
      <p:sp>
        <p:nvSpPr>
          <p:cNvPr id="6" name="Obdélník 5"/>
          <p:cNvSpPr/>
          <p:nvPr/>
        </p:nvSpPr>
        <p:spPr>
          <a:xfrm>
            <a:off x="715818" y="5796493"/>
            <a:ext cx="6756400" cy="553998"/>
          </a:xfrm>
          <a:prstGeom prst="rect">
            <a:avLst/>
          </a:prstGeom>
        </p:spPr>
        <p:txBody>
          <a:bodyPr wrap="square">
            <a:spAutoFit/>
          </a:bodyPr>
          <a:lstStyle/>
          <a:p>
            <a:r>
              <a:rPr lang="cs-CZ" sz="1000" dirty="0" err="1"/>
              <a:t>Katsumata</a:t>
            </a:r>
            <a:r>
              <a:rPr lang="cs-CZ" sz="1000" dirty="0"/>
              <a:t>, N. </a:t>
            </a:r>
            <a:r>
              <a:rPr lang="cs-CZ" sz="1000" i="1" dirty="0"/>
              <a:t>et al</a:t>
            </a:r>
            <a:r>
              <a:rPr lang="cs-CZ" sz="1000" dirty="0"/>
              <a:t>. </a:t>
            </a:r>
            <a:r>
              <a:rPr lang="cs-CZ" sz="1000" dirty="0" err="1"/>
              <a:t>Phase</a:t>
            </a:r>
            <a:r>
              <a:rPr lang="cs-CZ" sz="1000" dirty="0"/>
              <a:t> III trial </a:t>
            </a:r>
            <a:r>
              <a:rPr lang="cs-CZ" sz="1000" dirty="0" err="1"/>
              <a:t>of</a:t>
            </a:r>
            <a:r>
              <a:rPr lang="cs-CZ" sz="1000" dirty="0"/>
              <a:t> </a:t>
            </a:r>
            <a:r>
              <a:rPr lang="cs-CZ" sz="1000" dirty="0" err="1"/>
              <a:t>doxorubicin</a:t>
            </a:r>
            <a:r>
              <a:rPr lang="cs-CZ" sz="1000" dirty="0"/>
              <a:t> plus </a:t>
            </a:r>
            <a:r>
              <a:rPr lang="cs-CZ" sz="1000" dirty="0" err="1"/>
              <a:t>cyclophosphamide</a:t>
            </a:r>
            <a:r>
              <a:rPr lang="cs-CZ" sz="1000" dirty="0"/>
              <a:t> (AC), </a:t>
            </a:r>
            <a:r>
              <a:rPr lang="cs-CZ" sz="1000" dirty="0" err="1"/>
              <a:t>docetaxel</a:t>
            </a:r>
            <a:r>
              <a:rPr lang="cs-CZ" sz="1000" dirty="0"/>
              <a:t>, and </a:t>
            </a:r>
            <a:r>
              <a:rPr lang="cs-CZ" sz="1000" dirty="0" err="1"/>
              <a:t>alternating</a:t>
            </a:r>
            <a:r>
              <a:rPr lang="cs-CZ" sz="1000" dirty="0"/>
              <a:t> AC and </a:t>
            </a:r>
            <a:r>
              <a:rPr lang="cs-CZ" sz="1000" dirty="0" err="1"/>
              <a:t>docetaxel</a:t>
            </a:r>
            <a:r>
              <a:rPr lang="cs-CZ" sz="1000" dirty="0"/>
              <a:t> as front-line </a:t>
            </a:r>
            <a:r>
              <a:rPr lang="cs-CZ" sz="1000" dirty="0" err="1"/>
              <a:t>chemotherapy</a:t>
            </a:r>
            <a:r>
              <a:rPr lang="cs-CZ" sz="1000" dirty="0"/>
              <a:t> </a:t>
            </a:r>
            <a:r>
              <a:rPr lang="cs-CZ" sz="1000" dirty="0" err="1"/>
              <a:t>for</a:t>
            </a:r>
            <a:r>
              <a:rPr lang="cs-CZ" sz="1000" dirty="0"/>
              <a:t> </a:t>
            </a:r>
            <a:r>
              <a:rPr lang="cs-CZ" sz="1000" dirty="0" err="1"/>
              <a:t>metastatic</a:t>
            </a:r>
            <a:r>
              <a:rPr lang="cs-CZ" sz="1000" dirty="0"/>
              <a:t> </a:t>
            </a:r>
            <a:r>
              <a:rPr lang="cs-CZ" sz="1000" dirty="0" err="1"/>
              <a:t>breast</a:t>
            </a:r>
            <a:r>
              <a:rPr lang="cs-CZ" sz="1000" dirty="0"/>
              <a:t> </a:t>
            </a:r>
            <a:r>
              <a:rPr lang="cs-CZ" sz="1000" dirty="0" err="1"/>
              <a:t>cancer</a:t>
            </a:r>
            <a:r>
              <a:rPr lang="cs-CZ" sz="1000" dirty="0"/>
              <a:t>: Japan </a:t>
            </a:r>
            <a:r>
              <a:rPr lang="cs-CZ" sz="1000" dirty="0" err="1"/>
              <a:t>Clinical</a:t>
            </a:r>
            <a:r>
              <a:rPr lang="cs-CZ" sz="1000" dirty="0"/>
              <a:t> </a:t>
            </a:r>
            <a:r>
              <a:rPr lang="cs-CZ" sz="1000" dirty="0" err="1"/>
              <a:t>Oncology</a:t>
            </a:r>
            <a:r>
              <a:rPr lang="cs-CZ" sz="1000" dirty="0"/>
              <a:t> Group trial (JCOG9802). </a:t>
            </a:r>
            <a:r>
              <a:rPr lang="cs-CZ" sz="1000" i="1" dirty="0"/>
              <a:t>Ann. </a:t>
            </a:r>
            <a:r>
              <a:rPr lang="cs-CZ" sz="1000" i="1" dirty="0" err="1"/>
              <a:t>Oncol</a:t>
            </a:r>
            <a:r>
              <a:rPr lang="cs-CZ" sz="1000" i="1" dirty="0"/>
              <a:t>.</a:t>
            </a:r>
            <a:r>
              <a:rPr lang="cs-CZ" sz="1000" dirty="0"/>
              <a:t> 20, 1210–1215 (2009).</a:t>
            </a:r>
          </a:p>
        </p:txBody>
      </p:sp>
    </p:spTree>
    <p:extLst>
      <p:ext uri="{BB962C8B-B14F-4D97-AF65-F5344CB8AC3E}">
        <p14:creationId xmlns:p14="http://schemas.microsoft.com/office/powerpoint/2010/main" val="33274349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23850" y="274638"/>
            <a:ext cx="6894245" cy="1143000"/>
          </a:xfrm>
        </p:spPr>
        <p:txBody>
          <a:bodyPr>
            <a:normAutofit/>
          </a:bodyPr>
          <a:lstStyle/>
          <a:p>
            <a:pPr algn="l"/>
            <a:r>
              <a:rPr lang="en-US" sz="2400" b="1" dirty="0"/>
              <a:t>Doxorubicin versus </a:t>
            </a:r>
            <a:r>
              <a:rPr lang="en-US" sz="2400" b="1" dirty="0" err="1"/>
              <a:t>docetaxel</a:t>
            </a:r>
            <a:r>
              <a:rPr lang="en-US" sz="2400" b="1" dirty="0"/>
              <a:t> v </a:t>
            </a:r>
            <a:r>
              <a:rPr lang="en-US" sz="2400" b="1" dirty="0" err="1"/>
              <a:t>léčbe</a:t>
            </a:r>
            <a:r>
              <a:rPr lang="en-US" sz="2400" b="1" dirty="0"/>
              <a:t>̌ </a:t>
            </a:r>
            <a:r>
              <a:rPr lang="en-US" sz="2400" b="1" dirty="0" err="1"/>
              <a:t>karcinomu</a:t>
            </a:r>
            <a:r>
              <a:rPr lang="en-US" sz="2400" b="1" dirty="0"/>
              <a:t> </a:t>
            </a:r>
            <a:r>
              <a:rPr lang="en-US" sz="2400" b="1" dirty="0" err="1"/>
              <a:t>prsu</a:t>
            </a:r>
            <a:r>
              <a:rPr lang="en-US" sz="2400" b="1" dirty="0"/>
              <a:t> </a:t>
            </a:r>
            <a:endParaRPr lang="en-US" sz="2400" dirty="0"/>
          </a:p>
        </p:txBody>
      </p:sp>
      <p:sp>
        <p:nvSpPr>
          <p:cNvPr id="3" name="Rectangle 2"/>
          <p:cNvSpPr/>
          <p:nvPr/>
        </p:nvSpPr>
        <p:spPr>
          <a:xfrm>
            <a:off x="559015" y="1257580"/>
            <a:ext cx="7640405" cy="646331"/>
          </a:xfrm>
          <a:prstGeom prst="rect">
            <a:avLst/>
          </a:prstGeom>
        </p:spPr>
        <p:txBody>
          <a:bodyPr wrap="square">
            <a:spAutoFit/>
          </a:bodyPr>
          <a:lstStyle/>
          <a:p>
            <a:pPr algn="ctr"/>
            <a:r>
              <a:rPr lang="en-US" dirty="0" err="1"/>
              <a:t>Prospektivni</a:t>
            </a:r>
            <a:r>
              <a:rPr lang="en-US" dirty="0"/>
              <a:t>́ </a:t>
            </a:r>
            <a:r>
              <a:rPr lang="en-US" dirty="0" err="1"/>
              <a:t>randomizovana</a:t>
            </a:r>
            <a:r>
              <a:rPr lang="en-US" dirty="0"/>
              <a:t>́ </a:t>
            </a:r>
            <a:r>
              <a:rPr lang="en-US" dirty="0" err="1"/>
              <a:t>studie</a:t>
            </a:r>
            <a:r>
              <a:rPr lang="en-US" dirty="0"/>
              <a:t> </a:t>
            </a:r>
            <a:r>
              <a:rPr lang="en-US" dirty="0" err="1"/>
              <a:t>srovnávajíci</a:t>
            </a:r>
            <a:r>
              <a:rPr lang="en-US" dirty="0"/>
              <a:t>́ </a:t>
            </a:r>
            <a:r>
              <a:rPr lang="en-US" dirty="0" err="1"/>
              <a:t>docetaxel</a:t>
            </a:r>
            <a:r>
              <a:rPr lang="en-US" dirty="0"/>
              <a:t> vs. doxorubicin u 326 </a:t>
            </a:r>
            <a:r>
              <a:rPr lang="en-US" dirty="0" err="1"/>
              <a:t>pacientu</a:t>
            </a:r>
            <a:r>
              <a:rPr lang="en-US" dirty="0"/>
              <a:t>̊ s </a:t>
            </a:r>
            <a:r>
              <a:rPr lang="en-US" dirty="0" err="1"/>
              <a:t>metastatickým</a:t>
            </a:r>
            <a:r>
              <a:rPr lang="en-US" dirty="0"/>
              <a:t> </a:t>
            </a:r>
            <a:r>
              <a:rPr lang="en-US" dirty="0" err="1"/>
              <a:t>karcinomem</a:t>
            </a:r>
            <a:r>
              <a:rPr lang="en-US" dirty="0"/>
              <a:t> </a:t>
            </a:r>
            <a:r>
              <a:rPr lang="en-US" dirty="0" err="1"/>
              <a:t>prsu</a:t>
            </a:r>
            <a:r>
              <a:rPr lang="en-US" dirty="0"/>
              <a:t>. </a:t>
            </a:r>
          </a:p>
        </p:txBody>
      </p:sp>
      <p:pic>
        <p:nvPicPr>
          <p:cNvPr id="4" name="Picture 3"/>
          <p:cNvPicPr>
            <a:picLocks noChangeAspect="1"/>
          </p:cNvPicPr>
          <p:nvPr/>
        </p:nvPicPr>
        <p:blipFill>
          <a:blip r:embed="rId2"/>
          <a:stretch>
            <a:fillRect/>
          </a:stretch>
        </p:blipFill>
        <p:spPr>
          <a:xfrm>
            <a:off x="1716851" y="2041578"/>
            <a:ext cx="4977514" cy="3751382"/>
          </a:xfrm>
          <a:prstGeom prst="rect">
            <a:avLst/>
          </a:prstGeom>
        </p:spPr>
      </p:pic>
      <p:sp>
        <p:nvSpPr>
          <p:cNvPr id="5" name="Rectangle 4"/>
          <p:cNvSpPr/>
          <p:nvPr/>
        </p:nvSpPr>
        <p:spPr>
          <a:xfrm>
            <a:off x="323850" y="5792960"/>
            <a:ext cx="8706487" cy="461665"/>
          </a:xfrm>
          <a:prstGeom prst="rect">
            <a:avLst/>
          </a:prstGeom>
        </p:spPr>
        <p:txBody>
          <a:bodyPr wrap="square">
            <a:spAutoFit/>
          </a:bodyPr>
          <a:lstStyle/>
          <a:p>
            <a:r>
              <a:rPr lang="en-US" baseline="30000" dirty="0"/>
              <a:t>Kaplan-Meier </a:t>
            </a:r>
            <a:r>
              <a:rPr lang="en-US" baseline="30000" dirty="0" err="1"/>
              <a:t>odhad</a:t>
            </a:r>
            <a:r>
              <a:rPr lang="en-US" baseline="30000" dirty="0"/>
              <a:t> </a:t>
            </a:r>
            <a:r>
              <a:rPr lang="en-US" baseline="30000" dirty="0" err="1"/>
              <a:t>kumulativní</a:t>
            </a:r>
            <a:r>
              <a:rPr lang="en-US" baseline="30000" dirty="0"/>
              <a:t> </a:t>
            </a:r>
            <a:r>
              <a:rPr lang="en-US" baseline="30000" dirty="0" err="1"/>
              <a:t>pravděpodobnosti</a:t>
            </a:r>
            <a:r>
              <a:rPr lang="en-US" baseline="30000" dirty="0"/>
              <a:t> </a:t>
            </a:r>
            <a:r>
              <a:rPr lang="en-US" baseline="30000" dirty="0" err="1"/>
              <a:t>setrvání</a:t>
            </a:r>
            <a:r>
              <a:rPr lang="en-US" baseline="30000" dirty="0"/>
              <a:t> </a:t>
            </a:r>
            <a:r>
              <a:rPr lang="en-US" baseline="30000" dirty="0" err="1"/>
              <a:t>bez</a:t>
            </a:r>
            <a:r>
              <a:rPr lang="en-US" baseline="30000" dirty="0"/>
              <a:t> </a:t>
            </a:r>
            <a:r>
              <a:rPr lang="en-US" baseline="30000" dirty="0" err="1"/>
              <a:t>progrese</a:t>
            </a:r>
            <a:r>
              <a:rPr lang="en-US" baseline="30000" dirty="0"/>
              <a:t> </a:t>
            </a:r>
            <a:r>
              <a:rPr lang="en-US" baseline="30000" dirty="0" err="1"/>
              <a:t>onemocnění</a:t>
            </a:r>
            <a:r>
              <a:rPr lang="en-US" baseline="30000" dirty="0"/>
              <a:t> v </a:t>
            </a:r>
            <a:r>
              <a:rPr lang="en-US" baseline="30000" dirty="0" err="1"/>
              <a:t>každé</a:t>
            </a:r>
            <a:r>
              <a:rPr lang="en-US" baseline="30000" dirty="0"/>
              <a:t> </a:t>
            </a:r>
            <a:r>
              <a:rPr lang="en-US" baseline="30000" dirty="0" err="1"/>
              <a:t>léčené</a:t>
            </a:r>
            <a:r>
              <a:rPr lang="en-US" baseline="30000" dirty="0"/>
              <a:t> </a:t>
            </a:r>
            <a:r>
              <a:rPr lang="en-US" baseline="30000" dirty="0" err="1"/>
              <a:t>skupine</a:t>
            </a:r>
            <a:r>
              <a:rPr lang="en-US" baseline="30000" dirty="0"/>
              <a:t>̌ (ITT populace) (</a:t>
            </a:r>
            <a:r>
              <a:rPr lang="en-US" baseline="30000" dirty="0" err="1"/>
              <a:t>docetaxel</a:t>
            </a:r>
            <a:r>
              <a:rPr lang="en-US" baseline="30000" dirty="0"/>
              <a:t>, n = 161, ; doxorubicin, n = 165, )</a:t>
            </a:r>
            <a:endParaRPr lang="en-US" dirty="0"/>
          </a:p>
        </p:txBody>
      </p:sp>
      <p:sp>
        <p:nvSpPr>
          <p:cNvPr id="6" name="Rectangle 5"/>
          <p:cNvSpPr/>
          <p:nvPr/>
        </p:nvSpPr>
        <p:spPr>
          <a:xfrm>
            <a:off x="1144469" y="6254625"/>
            <a:ext cx="6858000" cy="215444"/>
          </a:xfrm>
          <a:prstGeom prst="rect">
            <a:avLst/>
          </a:prstGeom>
        </p:spPr>
        <p:txBody>
          <a:bodyPr wrap="square">
            <a:spAutoFit/>
          </a:bodyPr>
          <a:lstStyle/>
          <a:p>
            <a:r>
              <a:rPr lang="en-US" sz="1200" baseline="30000" dirty="0"/>
              <a:t>Chan S, et al. Prospective Randomized Trial of </a:t>
            </a:r>
            <a:r>
              <a:rPr lang="en-US" sz="1200" baseline="30000" dirty="0" err="1"/>
              <a:t>Docetaxel</a:t>
            </a:r>
            <a:r>
              <a:rPr lang="en-US" sz="1200" baseline="30000" dirty="0"/>
              <a:t> Versus Doxorubicin in Patients With Metastatic Breast Cancer; J </a:t>
            </a:r>
            <a:r>
              <a:rPr lang="en-US" sz="1200" baseline="30000" dirty="0" err="1"/>
              <a:t>Clin</a:t>
            </a:r>
            <a:r>
              <a:rPr lang="en-US" sz="1200" baseline="30000" dirty="0"/>
              <a:t> </a:t>
            </a:r>
            <a:r>
              <a:rPr lang="en-US" sz="1200" baseline="30000" dirty="0" err="1"/>
              <a:t>Oncol</a:t>
            </a:r>
            <a:r>
              <a:rPr lang="en-US" sz="1200" baseline="30000" dirty="0"/>
              <a:t> 17:2341–2354, 1999.</a:t>
            </a:r>
            <a:endParaRPr lang="en-US" sz="1200" dirty="0"/>
          </a:p>
        </p:txBody>
      </p:sp>
    </p:spTree>
    <p:extLst>
      <p:ext uri="{BB962C8B-B14F-4D97-AF65-F5344CB8AC3E}">
        <p14:creationId xmlns:p14="http://schemas.microsoft.com/office/powerpoint/2010/main" val="2114041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0" y="5595938"/>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400">
                <a:solidFill>
                  <a:schemeClr val="tx1"/>
                </a:solidFill>
                <a:latin typeface="Arial" charset="0"/>
                <a:ea typeface="ＭＳ Ｐゴシック" pitchFamily="34" charset="-128"/>
              </a:defRPr>
            </a:lvl3pPr>
            <a:lvl4pPr marL="1600200" indent="-228600">
              <a:spcBef>
                <a:spcPct val="20000"/>
              </a:spcBef>
              <a:buFont typeface="Arial" charset="0"/>
              <a:buChar char="–"/>
              <a:defRPr sz="2000">
                <a:solidFill>
                  <a:schemeClr val="tx1"/>
                </a:solidFill>
                <a:latin typeface="Arial" charset="0"/>
                <a:ea typeface="ＭＳ Ｐゴシック" pitchFamily="34" charset="-128"/>
              </a:defRPr>
            </a:lvl4pPr>
            <a:lvl5pPr marL="2057400" indent="-228600">
              <a:spcBef>
                <a:spcPct val="20000"/>
              </a:spcBef>
              <a:buFont typeface="Arial" charset="0"/>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cs-CZ" sz="1400"/>
              <a:t>From: Phase III trial of nonpegylated liposomal doxorubicin in combination with trastuzumab and paclitaxel in HER2-positive metastatic breast cancer</a:t>
            </a:r>
          </a:p>
          <a:p>
            <a:pPr eaLnBrk="1" hangingPunct="1">
              <a:spcBef>
                <a:spcPct val="0"/>
              </a:spcBef>
              <a:buFontTx/>
              <a:buNone/>
            </a:pPr>
            <a:r>
              <a:rPr lang="en-US" altLang="cs-CZ" sz="1200"/>
              <a:t>Ann Oncol. 2014;25(3):592-598. doi:10.1093/annonc/mdt543</a:t>
            </a:r>
          </a:p>
          <a:p>
            <a:pPr eaLnBrk="1" hangingPunct="1">
              <a:spcBef>
                <a:spcPct val="0"/>
              </a:spcBef>
              <a:buFontTx/>
              <a:buNone/>
            </a:pPr>
            <a:r>
              <a:rPr lang="en-US" altLang="cs-CZ" sz="1200"/>
              <a:t>Ann Oncol | © The Author 2014. Published by Oxford University Press on behalf of the European Society for Medical Oncology. All rights reserved. For permissions, please email: journals.permissions@oup.com.</a:t>
            </a:r>
          </a:p>
        </p:txBody>
      </p:sp>
      <p:sp>
        <p:nvSpPr>
          <p:cNvPr id="16387" name="Rectangle 2"/>
          <p:cNvSpPr>
            <a:spLocks noChangeArrowheads="1"/>
          </p:cNvSpPr>
          <p:nvPr/>
        </p:nvSpPr>
        <p:spPr bwMode="auto">
          <a:xfrm>
            <a:off x="0" y="0"/>
            <a:ext cx="9144000" cy="68580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endParaRPr lang="cs-CZ" altLang="cs-CZ">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lgn="ctr">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400">
                <a:solidFill>
                  <a:schemeClr val="tx1"/>
                </a:solidFill>
                <a:latin typeface="Arial" charset="0"/>
                <a:ea typeface="ＭＳ Ｐゴシック" pitchFamily="34" charset="-128"/>
              </a:defRPr>
            </a:lvl3pPr>
            <a:lvl4pPr marL="1600200" indent="-228600">
              <a:spcBef>
                <a:spcPct val="20000"/>
              </a:spcBef>
              <a:buFont typeface="Arial" charset="0"/>
              <a:buChar char="–"/>
              <a:defRPr sz="2000">
                <a:solidFill>
                  <a:schemeClr val="tx1"/>
                </a:solidFill>
                <a:latin typeface="Arial" charset="0"/>
                <a:ea typeface="ＭＳ Ｐゴシック" pitchFamily="34" charset="-128"/>
              </a:defRPr>
            </a:lvl4pPr>
            <a:lvl5pPr marL="2057400" indent="-228600">
              <a:spcBef>
                <a:spcPct val="20000"/>
              </a:spcBef>
              <a:buFont typeface="Arial" charset="0"/>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defRPr>
            </a:lvl9pPr>
          </a:lstStyle>
          <a:p>
            <a:pPr algn="ctr">
              <a:spcBef>
                <a:spcPct val="0"/>
              </a:spcBef>
              <a:buFontTx/>
              <a:buNone/>
            </a:pPr>
            <a:endParaRPr lang="cs-CZ" altLang="cs-CZ" sz="1400"/>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1028700"/>
            <a:ext cx="3089275" cy="4457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322479" y="384175"/>
            <a:ext cx="4420860" cy="369332"/>
          </a:xfrm>
          <a:prstGeom prst="rect">
            <a:avLst/>
          </a:prstGeom>
          <a:noFill/>
        </p:spPr>
        <p:txBody>
          <a:bodyPr wrap="square" rtlCol="0">
            <a:spAutoFit/>
          </a:bodyPr>
          <a:lstStyle/>
          <a:p>
            <a:r>
              <a:rPr lang="cs-CZ" dirty="0" smtClean="0"/>
              <a:t>Metastatický karcinom prsu HER +</a:t>
            </a:r>
            <a:endParaRPr lang="cs-CZ" dirty="0"/>
          </a:p>
        </p:txBody>
      </p:sp>
    </p:spTree>
    <p:extLst>
      <p:ext uri="{BB962C8B-B14F-4D97-AF65-F5344CB8AC3E}">
        <p14:creationId xmlns:p14="http://schemas.microsoft.com/office/powerpoint/2010/main" val="15506139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91" y="15875"/>
            <a:ext cx="6559727" cy="354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Figur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6" descr="Figure"/>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3780340"/>
            <a:ext cx="4932570" cy="2716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352472" y="5935040"/>
            <a:ext cx="4572000" cy="507831"/>
          </a:xfrm>
          <a:prstGeom prst="rect">
            <a:avLst/>
          </a:prstGeom>
        </p:spPr>
        <p:txBody>
          <a:bodyPr>
            <a:spAutoFit/>
          </a:bodyPr>
          <a:lstStyle/>
          <a:p>
            <a:r>
              <a:rPr lang="cs-CZ" sz="900" dirty="0" err="1"/>
              <a:t>Mervi</a:t>
            </a:r>
            <a:r>
              <a:rPr lang="cs-CZ" sz="900" dirty="0"/>
              <a:t> </a:t>
            </a:r>
            <a:r>
              <a:rPr lang="cs-CZ" sz="900" dirty="0" err="1"/>
              <a:t>Rautalin</a:t>
            </a:r>
            <a:r>
              <a:rPr lang="cs-CZ" sz="900" dirty="0"/>
              <a:t>, </a:t>
            </a:r>
            <a:r>
              <a:rPr lang="cs-CZ" sz="900" dirty="0" smtClean="0"/>
              <a:t>et </a:t>
            </a:r>
            <a:r>
              <a:rPr lang="cs-CZ" sz="900" dirty="0" err="1" smtClean="0"/>
              <a:t>all</a:t>
            </a:r>
            <a:r>
              <a:rPr lang="cs-CZ" sz="900" dirty="0" smtClean="0"/>
              <a:t>. </a:t>
            </a:r>
            <a:r>
              <a:rPr lang="cs-CZ" sz="900" dirty="0"/>
              <a:t>(2018) </a:t>
            </a:r>
            <a:r>
              <a:rPr lang="cs-CZ" sz="900" dirty="0" err="1"/>
              <a:t>Health-related</a:t>
            </a:r>
            <a:r>
              <a:rPr lang="cs-CZ" sz="900" dirty="0"/>
              <a:t> </a:t>
            </a:r>
            <a:r>
              <a:rPr lang="cs-CZ" sz="900" dirty="0" err="1"/>
              <a:t>quality</a:t>
            </a:r>
            <a:r>
              <a:rPr lang="cs-CZ" sz="900" dirty="0"/>
              <a:t> </a:t>
            </a:r>
            <a:r>
              <a:rPr lang="cs-CZ" sz="900" dirty="0" err="1"/>
              <a:t>of</a:t>
            </a:r>
            <a:r>
              <a:rPr lang="cs-CZ" sz="900" dirty="0"/>
              <a:t> </a:t>
            </a:r>
            <a:r>
              <a:rPr lang="cs-CZ" sz="900" dirty="0" err="1"/>
              <a:t>life</a:t>
            </a:r>
            <a:r>
              <a:rPr lang="cs-CZ" sz="900" dirty="0"/>
              <a:t> in </a:t>
            </a:r>
            <a:r>
              <a:rPr lang="cs-CZ" sz="900" dirty="0" err="1"/>
              <a:t>different</a:t>
            </a:r>
            <a:r>
              <a:rPr lang="cs-CZ" sz="900" dirty="0"/>
              <a:t> </a:t>
            </a:r>
            <a:endParaRPr lang="cs-CZ" sz="900" dirty="0" smtClean="0"/>
          </a:p>
          <a:p>
            <a:r>
              <a:rPr lang="cs-CZ" sz="900" dirty="0" err="1" smtClean="0"/>
              <a:t>states</a:t>
            </a:r>
            <a:r>
              <a:rPr lang="cs-CZ" sz="900" dirty="0" smtClean="0"/>
              <a:t> </a:t>
            </a:r>
            <a:r>
              <a:rPr lang="cs-CZ" sz="900" dirty="0" err="1"/>
              <a:t>of</a:t>
            </a:r>
            <a:r>
              <a:rPr lang="cs-CZ" sz="900" dirty="0"/>
              <a:t> </a:t>
            </a:r>
            <a:r>
              <a:rPr lang="cs-CZ" sz="900" dirty="0" err="1"/>
              <a:t>breast</a:t>
            </a:r>
            <a:r>
              <a:rPr lang="cs-CZ" sz="900" dirty="0"/>
              <a:t> </a:t>
            </a:r>
            <a:r>
              <a:rPr lang="cs-CZ" sz="900" dirty="0" err="1"/>
              <a:t>cancer</a:t>
            </a:r>
            <a:r>
              <a:rPr lang="cs-CZ" sz="900" dirty="0"/>
              <a:t> – </a:t>
            </a:r>
            <a:r>
              <a:rPr lang="cs-CZ" sz="900" dirty="0" err="1"/>
              <a:t>comparing</a:t>
            </a:r>
            <a:r>
              <a:rPr lang="cs-CZ" sz="900" dirty="0"/>
              <a:t> </a:t>
            </a:r>
            <a:r>
              <a:rPr lang="cs-CZ" sz="900" dirty="0" err="1"/>
              <a:t>different</a:t>
            </a:r>
            <a:r>
              <a:rPr lang="cs-CZ" sz="900" dirty="0"/>
              <a:t> </a:t>
            </a:r>
            <a:r>
              <a:rPr lang="cs-CZ" sz="900" dirty="0" err="1"/>
              <a:t>instruments</a:t>
            </a:r>
            <a:r>
              <a:rPr lang="cs-CZ" sz="900" dirty="0"/>
              <a:t>, </a:t>
            </a:r>
            <a:endParaRPr lang="cs-CZ" sz="900" dirty="0" smtClean="0"/>
          </a:p>
          <a:p>
            <a:r>
              <a:rPr lang="cs-CZ" sz="900" dirty="0" smtClean="0"/>
              <a:t>Acta </a:t>
            </a:r>
            <a:r>
              <a:rPr lang="cs-CZ" sz="900" dirty="0" err="1"/>
              <a:t>Oncologica</a:t>
            </a:r>
            <a:r>
              <a:rPr lang="cs-CZ" sz="900" dirty="0"/>
              <a:t>, 57:5, 622-628, </a:t>
            </a:r>
          </a:p>
        </p:txBody>
      </p:sp>
    </p:spTree>
    <p:extLst>
      <p:ext uri="{BB962C8B-B14F-4D97-AF65-F5344CB8AC3E}">
        <p14:creationId xmlns:p14="http://schemas.microsoft.com/office/powerpoint/2010/main" val="83175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TOXICITA</a:t>
            </a:r>
            <a:endParaRPr lang="cs-CZ" dirty="0"/>
          </a:p>
        </p:txBody>
      </p:sp>
      <p:pic>
        <p:nvPicPr>
          <p:cNvPr id="4" name="Zástupný symbol pro obsah 3"/>
          <p:cNvPicPr>
            <a:picLocks noGrp="1" noChangeAspect="1"/>
          </p:cNvPicPr>
          <p:nvPr>
            <p:ph idx="1"/>
          </p:nvPr>
        </p:nvPicPr>
        <p:blipFill>
          <a:blip r:embed="rId2"/>
          <a:stretch>
            <a:fillRect/>
          </a:stretch>
        </p:blipFill>
        <p:spPr>
          <a:xfrm>
            <a:off x="922897" y="1769135"/>
            <a:ext cx="7944012" cy="4012090"/>
          </a:xfrm>
          <a:prstGeom prst="rect">
            <a:avLst/>
          </a:prstGeom>
        </p:spPr>
      </p:pic>
    </p:spTree>
    <p:extLst>
      <p:ext uri="{BB962C8B-B14F-4D97-AF65-F5344CB8AC3E}">
        <p14:creationId xmlns:p14="http://schemas.microsoft.com/office/powerpoint/2010/main" val="12734861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23850" y="274638"/>
            <a:ext cx="6894245" cy="1143000"/>
          </a:xfrm>
        </p:spPr>
        <p:txBody>
          <a:bodyPr>
            <a:normAutofit/>
          </a:bodyPr>
          <a:lstStyle/>
          <a:p>
            <a:pPr algn="l"/>
            <a:r>
              <a:rPr lang="cs-CZ" sz="2400" b="1" dirty="0" smtClean="0">
                <a:latin typeface="Arial" charset="0"/>
              </a:rPr>
              <a:t>Segmentace cílové skupiny pacientek</a:t>
            </a:r>
            <a:endParaRPr lang="en-US" sz="2400" dirty="0"/>
          </a:p>
        </p:txBody>
      </p:sp>
      <p:sp>
        <p:nvSpPr>
          <p:cNvPr id="3" name="TextBox 2"/>
          <p:cNvSpPr txBox="1"/>
          <p:nvPr/>
        </p:nvSpPr>
        <p:spPr>
          <a:xfrm>
            <a:off x="635020" y="2336873"/>
            <a:ext cx="7551471" cy="4524315"/>
          </a:xfrm>
          <a:prstGeom prst="rect">
            <a:avLst/>
          </a:prstGeom>
          <a:noFill/>
        </p:spPr>
        <p:txBody>
          <a:bodyPr wrap="square" rtlCol="0">
            <a:spAutoFit/>
          </a:bodyPr>
          <a:lstStyle/>
          <a:p>
            <a:pPr marL="342900" indent="-342900">
              <a:buAutoNum type="arabicPeriod"/>
            </a:pPr>
            <a:r>
              <a:rPr lang="en-US" sz="2400" dirty="0" err="1" smtClean="0"/>
              <a:t>Pacientky</a:t>
            </a:r>
            <a:r>
              <a:rPr lang="en-US" sz="2400" dirty="0" smtClean="0"/>
              <a:t> </a:t>
            </a:r>
            <a:endParaRPr lang="cs-CZ" sz="2400" dirty="0" smtClean="0"/>
          </a:p>
          <a:p>
            <a:pPr marL="800100" lvl="1" indent="-342900">
              <a:buFont typeface="Arial" panose="020B0604020202020204" pitchFamily="34" charset="0"/>
              <a:buChar char="•"/>
            </a:pPr>
            <a:r>
              <a:rPr lang="cs-CZ" sz="2400" dirty="0" smtClean="0"/>
              <a:t>	S </a:t>
            </a:r>
            <a:r>
              <a:rPr lang="en-US" sz="2400" dirty="0" err="1" smtClean="0"/>
              <a:t>dobrou</a:t>
            </a:r>
            <a:r>
              <a:rPr lang="en-US" sz="2400" dirty="0" smtClean="0"/>
              <a:t> </a:t>
            </a:r>
            <a:r>
              <a:rPr lang="en-US" sz="2400" dirty="0" err="1" smtClean="0"/>
              <a:t>odpovědí</a:t>
            </a:r>
            <a:r>
              <a:rPr lang="en-US" sz="2400" dirty="0" smtClean="0"/>
              <a:t> </a:t>
            </a:r>
            <a:r>
              <a:rPr lang="en-US" sz="2400" dirty="0" err="1" smtClean="0"/>
              <a:t>na</a:t>
            </a:r>
            <a:r>
              <a:rPr lang="en-US" sz="2400" dirty="0" smtClean="0"/>
              <a:t> </a:t>
            </a:r>
            <a:r>
              <a:rPr lang="en-US" sz="2400" dirty="0" err="1" smtClean="0"/>
              <a:t>adjuvantní</a:t>
            </a:r>
            <a:r>
              <a:rPr lang="en-US" sz="2400" dirty="0" smtClean="0"/>
              <a:t> CHT </a:t>
            </a:r>
            <a:r>
              <a:rPr lang="en-US" sz="2400" dirty="0" err="1" smtClean="0"/>
              <a:t>antracykliny</a:t>
            </a:r>
            <a:endParaRPr lang="en-US" sz="2400" dirty="0" smtClean="0"/>
          </a:p>
          <a:p>
            <a:pPr marL="1257300" lvl="2" indent="-342900">
              <a:buFont typeface="Arial"/>
              <a:buChar char="•"/>
            </a:pPr>
            <a:r>
              <a:rPr lang="en-US" sz="2400" dirty="0" err="1" smtClean="0"/>
              <a:t>Splňující</a:t>
            </a:r>
            <a:r>
              <a:rPr lang="en-US" sz="2400" dirty="0" smtClean="0"/>
              <a:t> </a:t>
            </a:r>
            <a:r>
              <a:rPr lang="en-US" sz="2400" dirty="0" err="1" smtClean="0"/>
              <a:t>podmínky</a:t>
            </a:r>
            <a:r>
              <a:rPr lang="en-US" sz="2400" dirty="0" smtClean="0"/>
              <a:t> </a:t>
            </a:r>
            <a:r>
              <a:rPr lang="en-US" sz="2400" dirty="0" err="1" smtClean="0"/>
              <a:t>úhrady</a:t>
            </a:r>
            <a:endParaRPr lang="en-US" sz="2400" dirty="0" smtClean="0"/>
          </a:p>
          <a:p>
            <a:pPr lvl="1"/>
            <a:endParaRPr lang="en-US" sz="2400" dirty="0" smtClean="0"/>
          </a:p>
          <a:p>
            <a:pPr marL="342900" indent="-342900">
              <a:buFont typeface="+mj-lt"/>
              <a:buAutoNum type="arabicPeriod"/>
            </a:pPr>
            <a:r>
              <a:rPr lang="cs-CZ" sz="2400" dirty="0" smtClean="0"/>
              <a:t>Pacientky kontraindikované na </a:t>
            </a:r>
            <a:r>
              <a:rPr lang="cs-CZ" sz="2400" dirty="0" err="1" smtClean="0"/>
              <a:t>taxány</a:t>
            </a:r>
            <a:endParaRPr lang="cs-CZ" sz="2400" dirty="0" smtClean="0"/>
          </a:p>
          <a:p>
            <a:pPr marL="800100" lvl="1" indent="-342900">
              <a:buFont typeface="Arial"/>
              <a:buChar char="•"/>
            </a:pPr>
            <a:r>
              <a:rPr lang="cs-CZ" sz="2400" dirty="0" smtClean="0"/>
              <a:t>Splňující podmínky úhrady</a:t>
            </a:r>
          </a:p>
          <a:p>
            <a:pPr lvl="1"/>
            <a:endParaRPr lang="cs-CZ" sz="2400" dirty="0" smtClean="0"/>
          </a:p>
          <a:p>
            <a:pPr lvl="1"/>
            <a:r>
              <a:rPr lang="cs-CZ" sz="2400" dirty="0" smtClean="0"/>
              <a:t> TNBC I linie ( </a:t>
            </a:r>
            <a:r>
              <a:rPr lang="cs-CZ" sz="2400" dirty="0" err="1" smtClean="0"/>
              <a:t>antracykliny</a:t>
            </a:r>
            <a:r>
              <a:rPr lang="cs-CZ" sz="2400" dirty="0" smtClean="0"/>
              <a:t> s odpovědí déle než 12m)</a:t>
            </a:r>
          </a:p>
          <a:p>
            <a:pPr lvl="1"/>
            <a:r>
              <a:rPr lang="cs-CZ" sz="2400" dirty="0" smtClean="0"/>
              <a:t>  Luminal( ER+) s viscerální krizí</a:t>
            </a:r>
          </a:p>
          <a:p>
            <a:pPr lvl="1"/>
            <a:r>
              <a:rPr lang="cs-CZ" sz="2400" dirty="0"/>
              <a:t> </a:t>
            </a:r>
            <a:r>
              <a:rPr lang="cs-CZ" sz="2400" dirty="0" smtClean="0"/>
              <a:t> Luminal po selhání hormonální léčby</a:t>
            </a:r>
          </a:p>
          <a:p>
            <a:pPr lvl="1"/>
            <a:r>
              <a:rPr lang="cs-CZ" sz="2400" dirty="0"/>
              <a:t> </a:t>
            </a:r>
            <a:r>
              <a:rPr lang="cs-CZ" sz="2400" dirty="0" smtClean="0"/>
              <a:t> HER+  při kontraindikaci </a:t>
            </a:r>
            <a:r>
              <a:rPr lang="cs-CZ" sz="2400" dirty="0" err="1" smtClean="0"/>
              <a:t>taxan</a:t>
            </a:r>
            <a:r>
              <a:rPr lang="cs-CZ" sz="2400" dirty="0" smtClean="0"/>
              <a:t> a  anti HER léčby </a:t>
            </a:r>
          </a:p>
          <a:p>
            <a:pPr lvl="1"/>
            <a:endParaRPr lang="en-US" sz="2400" dirty="0"/>
          </a:p>
        </p:txBody>
      </p:sp>
      <p:sp>
        <p:nvSpPr>
          <p:cNvPr id="2" name="TextBox 1"/>
          <p:cNvSpPr txBox="1"/>
          <p:nvPr/>
        </p:nvSpPr>
        <p:spPr>
          <a:xfrm>
            <a:off x="2823821" y="1470091"/>
            <a:ext cx="2909796" cy="523220"/>
          </a:xfrm>
          <a:prstGeom prst="rect">
            <a:avLst/>
          </a:prstGeom>
          <a:noFill/>
        </p:spPr>
        <p:txBody>
          <a:bodyPr wrap="none" rtlCol="0">
            <a:spAutoFit/>
          </a:bodyPr>
          <a:lstStyle/>
          <a:p>
            <a:r>
              <a:rPr lang="en-US" sz="2800" b="1" dirty="0" smtClean="0"/>
              <a:t>VŽDY 1. </a:t>
            </a:r>
            <a:r>
              <a:rPr lang="en-US" sz="2800" b="1" dirty="0" err="1" smtClean="0"/>
              <a:t>Linie</a:t>
            </a:r>
            <a:r>
              <a:rPr lang="en-US" sz="2800" b="1" dirty="0" smtClean="0"/>
              <a:t> MBC</a:t>
            </a:r>
            <a:endParaRPr lang="en-US" sz="2800" b="1" dirty="0"/>
          </a:p>
        </p:txBody>
      </p:sp>
      <p:sp>
        <p:nvSpPr>
          <p:cNvPr id="6" name="Donut 5"/>
          <p:cNvSpPr/>
          <p:nvPr/>
        </p:nvSpPr>
        <p:spPr>
          <a:xfrm>
            <a:off x="194242" y="4370750"/>
            <a:ext cx="8755516" cy="2599479"/>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94374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latin typeface="Arial" charset="0"/>
              </a:rPr>
              <a:t>Pro:</a:t>
            </a:r>
            <a:endParaRPr lang="cs-CZ" dirty="0"/>
          </a:p>
        </p:txBody>
      </p:sp>
      <p:sp>
        <p:nvSpPr>
          <p:cNvPr id="3" name="Zástupný symbol pro obsah 2"/>
          <p:cNvSpPr>
            <a:spLocks noGrp="1"/>
          </p:cNvSpPr>
          <p:nvPr>
            <p:ph idx="1"/>
          </p:nvPr>
        </p:nvSpPr>
        <p:spPr/>
        <p:txBody>
          <a:bodyPr>
            <a:normAutofit fontScale="55000" lnSpcReduction="20000"/>
          </a:bodyPr>
          <a:lstStyle/>
          <a:p>
            <a:pPr marL="514350" indent="-514350">
              <a:buFont typeface="+mj-lt"/>
              <a:buAutoNum type="arabicPeriod"/>
            </a:pPr>
            <a:r>
              <a:rPr lang="cs-CZ" dirty="0" err="1" smtClean="0"/>
              <a:t>Antracykliny</a:t>
            </a:r>
            <a:r>
              <a:rPr lang="cs-CZ" dirty="0" smtClean="0"/>
              <a:t> mají  u tumorů luminal B nejlepší pravděpodobnost odpovědi ,jsou tedy ideální I linií léčby </a:t>
            </a:r>
            <a:r>
              <a:rPr lang="cs-CZ" dirty="0" err="1" smtClean="0"/>
              <a:t>hormondependentního</a:t>
            </a:r>
            <a:r>
              <a:rPr lang="cs-CZ" dirty="0" smtClean="0"/>
              <a:t> tumoru ve viscerální krizi</a:t>
            </a:r>
          </a:p>
          <a:p>
            <a:pPr marL="514350" indent="-514350">
              <a:buFont typeface="+mj-lt"/>
              <a:buAutoNum type="arabicPeriod"/>
            </a:pPr>
            <a:endParaRPr lang="cs-CZ" dirty="0" smtClean="0"/>
          </a:p>
          <a:p>
            <a:pPr marL="514350" indent="-514350">
              <a:buFont typeface="+mj-lt"/>
              <a:buAutoNum type="arabicPeriod"/>
            </a:pPr>
            <a:r>
              <a:rPr lang="cs-CZ" dirty="0" err="1" smtClean="0"/>
              <a:t>Myocet</a:t>
            </a:r>
            <a:r>
              <a:rPr lang="cs-CZ" dirty="0" smtClean="0"/>
              <a:t> má příznivý bezpečnostní profil než ostatní </a:t>
            </a:r>
            <a:r>
              <a:rPr lang="cs-CZ" dirty="0" err="1" smtClean="0"/>
              <a:t>antracykliny</a:t>
            </a:r>
            <a:r>
              <a:rPr lang="cs-CZ" dirty="0" smtClean="0"/>
              <a:t>, méně častá je astenie  a únava, </a:t>
            </a:r>
            <a:r>
              <a:rPr lang="cs-CZ" dirty="0" err="1" smtClean="0"/>
              <a:t>neutropenie</a:t>
            </a:r>
            <a:r>
              <a:rPr lang="cs-CZ" dirty="0" smtClean="0"/>
              <a:t> i nauzea , dobře snášen i ve vyšším věku</a:t>
            </a:r>
          </a:p>
          <a:p>
            <a:pPr marL="514350" indent="-514350">
              <a:buFont typeface="+mj-lt"/>
              <a:buAutoNum type="arabicPeriod"/>
            </a:pPr>
            <a:endParaRPr lang="cs-CZ" dirty="0" smtClean="0"/>
          </a:p>
          <a:p>
            <a:pPr marL="514350" indent="-514350">
              <a:buFont typeface="+mj-lt"/>
              <a:buAutoNum type="arabicPeriod"/>
            </a:pPr>
            <a:r>
              <a:rPr lang="cs-CZ" dirty="0" smtClean="0"/>
              <a:t> většinou stačí premedikace </a:t>
            </a:r>
            <a:r>
              <a:rPr lang="cs-CZ" dirty="0" err="1" smtClean="0"/>
              <a:t>setrony</a:t>
            </a:r>
            <a:r>
              <a:rPr lang="cs-CZ" dirty="0" smtClean="0"/>
              <a:t> , </a:t>
            </a:r>
            <a:r>
              <a:rPr lang="cs-CZ" dirty="0" err="1" smtClean="0"/>
              <a:t>aprepitant</a:t>
            </a:r>
            <a:r>
              <a:rPr lang="cs-CZ" dirty="0" smtClean="0"/>
              <a:t> je  </a:t>
            </a:r>
            <a:r>
              <a:rPr lang="cs-CZ" dirty="0" smtClean="0"/>
              <a:t>nutný </a:t>
            </a:r>
            <a:r>
              <a:rPr lang="cs-CZ" dirty="0" smtClean="0"/>
              <a:t>jen výjimečně, na rozdíl od </a:t>
            </a:r>
            <a:r>
              <a:rPr lang="cs-CZ" dirty="0" err="1" smtClean="0"/>
              <a:t>doxorubicinu</a:t>
            </a:r>
            <a:endParaRPr lang="cs-CZ" dirty="0" smtClean="0"/>
          </a:p>
          <a:p>
            <a:pPr marL="514350" indent="-514350">
              <a:buFont typeface="+mj-lt"/>
              <a:buAutoNum type="arabicPeriod"/>
            </a:pPr>
            <a:endParaRPr lang="cs-CZ" dirty="0" smtClean="0"/>
          </a:p>
          <a:p>
            <a:pPr marL="514350" indent="-514350">
              <a:buFont typeface="+mj-lt"/>
              <a:buAutoNum type="arabicPeriod"/>
            </a:pPr>
            <a:r>
              <a:rPr lang="cs-CZ" dirty="0" smtClean="0"/>
              <a:t>U triplet negativních nádorů stejná odpověď jako na </a:t>
            </a:r>
            <a:r>
              <a:rPr lang="cs-CZ" dirty="0" err="1" smtClean="0"/>
              <a:t>taxany</a:t>
            </a:r>
            <a:r>
              <a:rPr lang="cs-CZ" dirty="0" smtClean="0"/>
              <a:t>, ale bez  </a:t>
            </a:r>
            <a:r>
              <a:rPr lang="cs-CZ" dirty="0" err="1" smtClean="0"/>
              <a:t>invalidizující</a:t>
            </a:r>
            <a:r>
              <a:rPr lang="cs-CZ" dirty="0" smtClean="0"/>
              <a:t> </a:t>
            </a:r>
            <a:r>
              <a:rPr lang="cs-CZ" dirty="0" err="1" smtClean="0"/>
              <a:t>neurotoxicity</a:t>
            </a:r>
            <a:r>
              <a:rPr lang="cs-CZ" dirty="0" smtClean="0"/>
              <a:t> , ideální je ovšem kombinace s </a:t>
            </a:r>
            <a:r>
              <a:rPr lang="cs-CZ" dirty="0" err="1" smtClean="0"/>
              <a:t>taxanem</a:t>
            </a:r>
            <a:r>
              <a:rPr lang="cs-CZ" dirty="0" smtClean="0"/>
              <a:t> nebo ,pokud je </a:t>
            </a:r>
            <a:r>
              <a:rPr lang="cs-CZ" dirty="0" err="1" smtClean="0"/>
              <a:t>taxan</a:t>
            </a:r>
            <a:r>
              <a:rPr lang="cs-CZ" dirty="0" smtClean="0"/>
              <a:t> free interval kratší než 6m  nebo již přítomná </a:t>
            </a:r>
            <a:r>
              <a:rPr lang="cs-CZ" dirty="0" err="1" smtClean="0"/>
              <a:t>neurotoxicita</a:t>
            </a:r>
            <a:r>
              <a:rPr lang="cs-CZ" dirty="0" smtClean="0"/>
              <a:t> po předchozí léčbě, tak s </a:t>
            </a:r>
            <a:r>
              <a:rPr lang="cs-CZ" dirty="0" err="1" smtClean="0"/>
              <a:t>navelbinem</a:t>
            </a:r>
            <a:r>
              <a:rPr lang="cs-CZ" dirty="0" smtClean="0"/>
              <a:t>, úloha platinových režimů u TNBC není ještě přesvědčivě prokázána kromě BRCA 1 jasně pozitivních  pacientek.</a:t>
            </a:r>
          </a:p>
          <a:p>
            <a:endParaRPr lang="cs-CZ" dirty="0"/>
          </a:p>
        </p:txBody>
      </p:sp>
    </p:spTree>
    <p:extLst>
      <p:ext uri="{BB962C8B-B14F-4D97-AF65-F5344CB8AC3E}">
        <p14:creationId xmlns:p14="http://schemas.microsoft.com/office/powerpoint/2010/main" val="494765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23850" y="274638"/>
            <a:ext cx="6894245" cy="1143000"/>
          </a:xfrm>
        </p:spPr>
        <p:txBody>
          <a:bodyPr>
            <a:normAutofit/>
          </a:bodyPr>
          <a:lstStyle/>
          <a:p>
            <a:pPr algn="l"/>
            <a:r>
              <a:rPr lang="cs-CZ" sz="2400" dirty="0" smtClean="0"/>
              <a:t>Pro:</a:t>
            </a:r>
            <a:endParaRPr lang="en-US" sz="2400" dirty="0"/>
          </a:p>
        </p:txBody>
      </p:sp>
      <p:sp>
        <p:nvSpPr>
          <p:cNvPr id="7" name="TextBox 6"/>
          <p:cNvSpPr txBox="1"/>
          <p:nvPr/>
        </p:nvSpPr>
        <p:spPr>
          <a:xfrm>
            <a:off x="142880" y="1451060"/>
            <a:ext cx="8972733" cy="5078313"/>
          </a:xfrm>
          <a:prstGeom prst="rect">
            <a:avLst/>
          </a:prstGeom>
          <a:noFill/>
        </p:spPr>
        <p:txBody>
          <a:bodyPr wrap="square" rtlCol="0">
            <a:spAutoFit/>
          </a:bodyPr>
          <a:lstStyle/>
          <a:p>
            <a:pPr marL="914400" lvl="1" indent="-457200">
              <a:buFont typeface="+mj-lt"/>
              <a:buAutoNum type="arabicPeriod"/>
            </a:pPr>
            <a:r>
              <a:rPr lang="cs-CZ" sz="2000" dirty="0" smtClean="0"/>
              <a:t>U HER+ pacientek, u kterých nelze podat </a:t>
            </a:r>
            <a:r>
              <a:rPr lang="cs-CZ" sz="2000" dirty="0" err="1" smtClean="0"/>
              <a:t>herceptin</a:t>
            </a:r>
            <a:r>
              <a:rPr lang="cs-CZ" sz="2000" dirty="0"/>
              <a:t> </a:t>
            </a:r>
            <a:r>
              <a:rPr lang="cs-CZ" sz="2000" dirty="0" smtClean="0"/>
              <a:t>ani </a:t>
            </a:r>
            <a:r>
              <a:rPr lang="cs-CZ" sz="2000" dirty="0" err="1" smtClean="0"/>
              <a:t>taxan</a:t>
            </a:r>
            <a:r>
              <a:rPr lang="cs-CZ" sz="2000" dirty="0" smtClean="0"/>
              <a:t> je </a:t>
            </a:r>
            <a:r>
              <a:rPr lang="cs-CZ" sz="2000" dirty="0" err="1" smtClean="0"/>
              <a:t>Myocet</a:t>
            </a:r>
            <a:r>
              <a:rPr lang="cs-CZ" sz="2000" dirty="0" smtClean="0"/>
              <a:t> </a:t>
            </a:r>
            <a:r>
              <a:rPr lang="cs-CZ" sz="2000" dirty="0" smtClean="0"/>
              <a:t>nejlepší možností léčby I volby.</a:t>
            </a:r>
            <a:endParaRPr lang="en-US" sz="2000" dirty="0" smtClean="0"/>
          </a:p>
          <a:p>
            <a:pPr marL="914400" lvl="1" indent="-457200">
              <a:buFont typeface="+mj-lt"/>
              <a:buAutoNum type="arabicPeriod"/>
            </a:pPr>
            <a:endParaRPr lang="en-US" sz="2000" dirty="0"/>
          </a:p>
          <a:p>
            <a:pPr marL="914400" lvl="1" indent="-457200">
              <a:buFont typeface="+mj-lt"/>
              <a:buAutoNum type="arabicPeriod"/>
            </a:pPr>
            <a:r>
              <a:rPr lang="cs-CZ" sz="2000" dirty="0" smtClean="0"/>
              <a:t>Pokud </a:t>
            </a:r>
            <a:r>
              <a:rPr lang="cs-CZ" sz="2000" dirty="0"/>
              <a:t>byla léčba </a:t>
            </a:r>
            <a:r>
              <a:rPr lang="cs-CZ" sz="2000" dirty="0" err="1"/>
              <a:t>antracykliny</a:t>
            </a:r>
            <a:r>
              <a:rPr lang="cs-CZ" sz="2000" dirty="0"/>
              <a:t> v </a:t>
            </a:r>
            <a:r>
              <a:rPr lang="cs-CZ" sz="2000" dirty="0" err="1"/>
              <a:t>adjuvanci</a:t>
            </a:r>
            <a:r>
              <a:rPr lang="cs-CZ" sz="2000" dirty="0"/>
              <a:t> </a:t>
            </a:r>
            <a:r>
              <a:rPr lang="cs-CZ" sz="2000" dirty="0" smtClean="0"/>
              <a:t>účinná ( déle než 2 roky  odpovědi) a je </a:t>
            </a:r>
            <a:r>
              <a:rPr lang="cs-CZ" sz="2000" dirty="0" err="1" smtClean="0"/>
              <a:t>li</a:t>
            </a:r>
            <a:r>
              <a:rPr lang="cs-CZ" sz="2000" dirty="0" smtClean="0"/>
              <a:t> EFLK nad 55% můžeme se znovu k režimu vrátit, odpověď </a:t>
            </a:r>
            <a:r>
              <a:rPr lang="cs-CZ" sz="2000" dirty="0" err="1" smtClean="0"/>
              <a:t>antracyklinů</a:t>
            </a:r>
            <a:r>
              <a:rPr lang="cs-CZ" sz="2000" dirty="0" smtClean="0"/>
              <a:t> ve vyšších liniích  není prokázána ,naopak </a:t>
            </a:r>
            <a:r>
              <a:rPr lang="cs-CZ" sz="2000" dirty="0" err="1" smtClean="0"/>
              <a:t>předléčenost</a:t>
            </a:r>
            <a:r>
              <a:rPr lang="cs-CZ" sz="2000" dirty="0" smtClean="0"/>
              <a:t> </a:t>
            </a:r>
            <a:r>
              <a:rPr lang="cs-CZ" sz="2000" dirty="0" err="1" smtClean="0"/>
              <a:t>antracykliny</a:t>
            </a:r>
            <a:r>
              <a:rPr lang="cs-CZ" sz="2000" dirty="0" smtClean="0"/>
              <a:t> je podmínkou užití jiných cytostatik ve vyšší linii (např. </a:t>
            </a:r>
            <a:r>
              <a:rPr lang="cs-CZ" sz="2000" dirty="0" err="1" smtClean="0"/>
              <a:t>Halaven,abraxane</a:t>
            </a:r>
            <a:r>
              <a:rPr lang="cs-CZ" sz="2000" dirty="0" smtClean="0"/>
              <a:t> …)</a:t>
            </a:r>
          </a:p>
          <a:p>
            <a:pPr marL="914400" lvl="1" indent="-457200">
              <a:buFont typeface="+mj-lt"/>
              <a:buAutoNum type="arabicPeriod"/>
            </a:pPr>
            <a:endParaRPr lang="cs-CZ" sz="2000" dirty="0"/>
          </a:p>
          <a:p>
            <a:pPr marL="914400" lvl="1" indent="-457200">
              <a:buFont typeface="+mj-lt"/>
              <a:buAutoNum type="arabicPeriod"/>
            </a:pPr>
            <a:r>
              <a:rPr lang="cs-CZ" sz="2000" dirty="0" smtClean="0"/>
              <a:t>Kombinace s  </a:t>
            </a:r>
            <a:r>
              <a:rPr lang="cs-CZ" sz="2000" dirty="0" err="1" smtClean="0"/>
              <a:t>cyclophosphamidem</a:t>
            </a:r>
            <a:r>
              <a:rPr lang="cs-CZ" sz="2000" dirty="0" smtClean="0"/>
              <a:t> je dobře snášena, kombinace s </a:t>
            </a:r>
            <a:r>
              <a:rPr lang="cs-CZ" sz="2000" dirty="0" err="1" smtClean="0"/>
              <a:t>taxanem</a:t>
            </a:r>
            <a:r>
              <a:rPr lang="cs-CZ" sz="2000" dirty="0" smtClean="0"/>
              <a:t>  i s </a:t>
            </a:r>
            <a:r>
              <a:rPr lang="cs-CZ" sz="2000" dirty="0" err="1" smtClean="0"/>
              <a:t>navelbinem</a:t>
            </a:r>
            <a:r>
              <a:rPr lang="cs-CZ" sz="2000" dirty="0" smtClean="0"/>
              <a:t>   je  pro pacienty v dobrém stavu efektní</a:t>
            </a:r>
          </a:p>
          <a:p>
            <a:pPr marL="914400" lvl="1" indent="-457200">
              <a:buFont typeface="+mj-lt"/>
              <a:buAutoNum type="arabicPeriod"/>
            </a:pPr>
            <a:endParaRPr lang="cs-CZ" sz="2000" dirty="0" smtClean="0"/>
          </a:p>
          <a:p>
            <a:pPr marL="914400" lvl="1" indent="-457200">
              <a:buFont typeface="+mj-lt"/>
              <a:buAutoNum type="arabicPeriod"/>
            </a:pPr>
            <a:r>
              <a:rPr lang="cs-CZ" sz="2000" dirty="0" smtClean="0"/>
              <a:t>Nejvhodnějšími kandidátkami pro léčbu jsou starší </a:t>
            </a:r>
            <a:r>
              <a:rPr lang="cs-CZ" sz="2000" dirty="0"/>
              <a:t>pacientky, existující kardiální onemocnění, hypertenze a radioterapie na oblast levé hrudní stěny, pacientky </a:t>
            </a:r>
            <a:r>
              <a:rPr lang="cs-CZ" sz="2000" dirty="0" err="1"/>
              <a:t>předléčené</a:t>
            </a:r>
            <a:r>
              <a:rPr lang="cs-CZ" sz="2000" dirty="0"/>
              <a:t> </a:t>
            </a:r>
            <a:r>
              <a:rPr lang="cs-CZ" sz="2000" dirty="0" err="1" smtClean="0"/>
              <a:t>antracykliny</a:t>
            </a:r>
            <a:endParaRPr lang="cs-CZ" sz="2000" dirty="0" smtClean="0"/>
          </a:p>
          <a:p>
            <a:pPr marL="914400" lvl="1" indent="-457200">
              <a:buFont typeface="+mj-lt"/>
              <a:buAutoNum type="arabicPeriod"/>
            </a:pPr>
            <a:endParaRPr lang="en-US" sz="2400" dirty="0"/>
          </a:p>
        </p:txBody>
      </p:sp>
    </p:spTree>
    <p:extLst>
      <p:ext uri="{BB962C8B-B14F-4D97-AF65-F5344CB8AC3E}">
        <p14:creationId xmlns:p14="http://schemas.microsoft.com/office/powerpoint/2010/main" val="14659762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984248" y="985695"/>
            <a:ext cx="4909757" cy="3682318"/>
          </a:xfrm>
          <a:prstGeom prst="rect">
            <a:avLst/>
          </a:prstGeom>
        </p:spPr>
      </p:pic>
      <p:graphicFrame>
        <p:nvGraphicFramePr>
          <p:cNvPr id="3" name="Diagram 2"/>
          <p:cNvGraphicFramePr/>
          <p:nvPr>
            <p:extLst>
              <p:ext uri="{D42A27DB-BD31-4B8C-83A1-F6EECF244321}">
                <p14:modId xmlns:p14="http://schemas.microsoft.com/office/powerpoint/2010/main" val="653908181"/>
              </p:ext>
            </p:extLst>
          </p:nvPr>
        </p:nvGraphicFramePr>
        <p:xfrm>
          <a:off x="5190836" y="4315691"/>
          <a:ext cx="3953164" cy="2011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514891301"/>
              </p:ext>
            </p:extLst>
          </p:nvPr>
        </p:nvGraphicFramePr>
        <p:xfrm>
          <a:off x="-141497" y="4831285"/>
          <a:ext cx="3554002" cy="15019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98846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104085" y="1209675"/>
            <a:ext cx="3679031" cy="443865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21" y="1209676"/>
            <a:ext cx="2599055" cy="3995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0253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3103417" y="354134"/>
            <a:ext cx="5325803" cy="5502740"/>
          </a:xfrm>
          <a:prstGeom prst="rect">
            <a:avLst/>
          </a:prstGeom>
        </p:spPr>
      </p:pic>
      <p:sp>
        <p:nvSpPr>
          <p:cNvPr id="4" name="Nadpis 3"/>
          <p:cNvSpPr>
            <a:spLocks noGrp="1"/>
          </p:cNvSpPr>
          <p:nvPr>
            <p:ph type="title"/>
          </p:nvPr>
        </p:nvSpPr>
        <p:spPr>
          <a:xfrm>
            <a:off x="228600" y="846138"/>
            <a:ext cx="2468880" cy="1143000"/>
          </a:xfrm>
        </p:spPr>
        <p:txBody>
          <a:bodyPr>
            <a:normAutofit fontScale="90000"/>
          </a:bodyPr>
          <a:lstStyle/>
          <a:p>
            <a:r>
              <a:rPr lang="en-US" sz="2200" b="1" dirty="0"/>
              <a:t>De novo metastasis or relapse after &gt;12 </a:t>
            </a:r>
            <a:r>
              <a:rPr lang="cs-CZ" sz="2200" b="1" dirty="0" smtClean="0"/>
              <a:t/>
            </a:r>
            <a:br>
              <a:rPr lang="cs-CZ" sz="2200" b="1" dirty="0" smtClean="0"/>
            </a:br>
            <a:r>
              <a:rPr lang="en-US" sz="2200" b="1" dirty="0" smtClean="0"/>
              <a:t>months </a:t>
            </a:r>
            <a:r>
              <a:rPr lang="en-US" sz="2200" b="1" dirty="0"/>
              <a:t>disease-free survival</a:t>
            </a:r>
            <a:r>
              <a:rPr lang="en-US" b="1" dirty="0"/>
              <a:t/>
            </a:r>
            <a:br>
              <a:rPr lang="en-US" b="1" dirty="0"/>
            </a:br>
            <a:endParaRPr lang="cs-CZ" dirty="0"/>
          </a:p>
        </p:txBody>
      </p:sp>
      <p:sp>
        <p:nvSpPr>
          <p:cNvPr id="5" name="Obdélník 4"/>
          <p:cNvSpPr/>
          <p:nvPr/>
        </p:nvSpPr>
        <p:spPr>
          <a:xfrm rot="10800000" flipV="1">
            <a:off x="359401" y="6011013"/>
            <a:ext cx="6320672" cy="553998"/>
          </a:xfrm>
          <a:prstGeom prst="rect">
            <a:avLst/>
          </a:prstGeom>
        </p:spPr>
        <p:txBody>
          <a:bodyPr wrap="square">
            <a:spAutoFit/>
          </a:bodyPr>
          <a:lstStyle/>
          <a:p>
            <a:r>
              <a:rPr lang="en-US" sz="1000" b="1" dirty="0"/>
              <a:t>Defining the optimal sequence for the systemic treatment of metastatic breast cancer</a:t>
            </a:r>
          </a:p>
          <a:p>
            <a:r>
              <a:rPr lang="en-US" sz="1000" dirty="0"/>
              <a:t>Clinical and Translational Oncology, 2017, Volume 19, Number 2, Page 149</a:t>
            </a:r>
          </a:p>
          <a:p>
            <a:r>
              <a:rPr lang="en-US" sz="1000" dirty="0"/>
              <a:t>J. A. </a:t>
            </a:r>
            <a:r>
              <a:rPr lang="en-US" sz="1000" dirty="0" err="1"/>
              <a:t>Mestres</a:t>
            </a:r>
            <a:r>
              <a:rPr lang="en-US" sz="1000" dirty="0"/>
              <a:t>, A. B. </a:t>
            </a:r>
            <a:r>
              <a:rPr lang="en-US" sz="1000" dirty="0" err="1"/>
              <a:t>iMolins</a:t>
            </a:r>
            <a:r>
              <a:rPr lang="en-US" sz="1000" dirty="0"/>
              <a:t>, L. C. </a:t>
            </a:r>
            <a:r>
              <a:rPr lang="en-US" sz="1000" dirty="0" err="1"/>
              <a:t>Martínez</a:t>
            </a:r>
            <a:endParaRPr lang="en-US" sz="1000" dirty="0"/>
          </a:p>
        </p:txBody>
      </p:sp>
      <p:sp>
        <p:nvSpPr>
          <p:cNvPr id="2" name="TextovéPole 1"/>
          <p:cNvSpPr txBox="1"/>
          <p:nvPr/>
        </p:nvSpPr>
        <p:spPr>
          <a:xfrm>
            <a:off x="3922096" y="513878"/>
            <a:ext cx="3823854" cy="755702"/>
          </a:xfrm>
          <a:prstGeom prst="rect">
            <a:avLst/>
          </a:prstGeom>
          <a:noFill/>
          <a:ln w="38100">
            <a:solidFill>
              <a:srgbClr val="DE60C3"/>
            </a:solidFill>
          </a:ln>
        </p:spPr>
        <p:txBody>
          <a:bodyPr wrap="square" rtlCol="0">
            <a:spAutoFit/>
          </a:bodyPr>
          <a:lstStyle/>
          <a:p>
            <a:endParaRPr lang="cs-CZ" dirty="0"/>
          </a:p>
        </p:txBody>
      </p:sp>
      <p:sp>
        <p:nvSpPr>
          <p:cNvPr id="6" name="TextovéPole 5"/>
          <p:cNvSpPr txBox="1"/>
          <p:nvPr/>
        </p:nvSpPr>
        <p:spPr>
          <a:xfrm>
            <a:off x="5977607" y="3317534"/>
            <a:ext cx="2093296" cy="369332"/>
          </a:xfrm>
          <a:prstGeom prst="rect">
            <a:avLst/>
          </a:prstGeom>
          <a:noFill/>
          <a:ln w="57150">
            <a:solidFill>
              <a:srgbClr val="FF0000"/>
            </a:solidFill>
          </a:ln>
        </p:spPr>
        <p:txBody>
          <a:bodyPr wrap="square" rtlCol="0">
            <a:spAutoFit/>
          </a:bodyPr>
          <a:lstStyle/>
          <a:p>
            <a:endParaRPr lang="cs-CZ" dirty="0"/>
          </a:p>
        </p:txBody>
      </p:sp>
      <p:sp>
        <p:nvSpPr>
          <p:cNvPr id="7" name="TextovéPole 6"/>
          <p:cNvSpPr txBox="1"/>
          <p:nvPr/>
        </p:nvSpPr>
        <p:spPr>
          <a:xfrm>
            <a:off x="5781740" y="4420860"/>
            <a:ext cx="2304585" cy="369332"/>
          </a:xfrm>
          <a:prstGeom prst="rect">
            <a:avLst/>
          </a:prstGeom>
          <a:noFill/>
          <a:ln w="38100">
            <a:solidFill>
              <a:srgbClr val="FFFF00"/>
            </a:solidFill>
          </a:ln>
        </p:spPr>
        <p:txBody>
          <a:bodyPr wrap="square" rtlCol="0">
            <a:spAutoFit/>
          </a:bodyPr>
          <a:lstStyle/>
          <a:p>
            <a:endParaRPr lang="cs-CZ" dirty="0"/>
          </a:p>
        </p:txBody>
      </p:sp>
    </p:spTree>
    <p:extLst>
      <p:ext uri="{BB962C8B-B14F-4D97-AF65-F5344CB8AC3E}">
        <p14:creationId xmlns:p14="http://schemas.microsoft.com/office/powerpoint/2010/main" val="19431422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410711" y="960692"/>
            <a:ext cx="5116449" cy="5481910"/>
          </a:xfrm>
          <a:prstGeom prst="rect">
            <a:avLst/>
          </a:prstGeom>
        </p:spPr>
      </p:pic>
      <p:sp>
        <p:nvSpPr>
          <p:cNvPr id="7" name="Nadpis 6"/>
          <p:cNvSpPr>
            <a:spLocks noGrp="1"/>
          </p:cNvSpPr>
          <p:nvPr>
            <p:ph type="title"/>
          </p:nvPr>
        </p:nvSpPr>
        <p:spPr>
          <a:xfrm>
            <a:off x="457200" y="274638"/>
            <a:ext cx="4325112" cy="1143000"/>
          </a:xfrm>
        </p:spPr>
        <p:txBody>
          <a:bodyPr>
            <a:normAutofit/>
          </a:bodyPr>
          <a:lstStyle/>
          <a:p>
            <a:r>
              <a:rPr lang="cs-CZ" sz="2000" dirty="0" smtClean="0"/>
              <a:t>TNBC relaps do 12ti měsíců po </a:t>
            </a:r>
            <a:r>
              <a:rPr lang="cs-CZ" sz="2000" dirty="0" err="1" smtClean="0"/>
              <a:t>adjuvanci</a:t>
            </a:r>
            <a:r>
              <a:rPr lang="cs-CZ" sz="2000" dirty="0" smtClean="0"/>
              <a:t> AT</a:t>
            </a:r>
            <a:endParaRPr lang="cs-CZ" sz="2000" dirty="0"/>
          </a:p>
        </p:txBody>
      </p:sp>
      <p:sp>
        <p:nvSpPr>
          <p:cNvPr id="8" name="Obdélník 7"/>
          <p:cNvSpPr/>
          <p:nvPr/>
        </p:nvSpPr>
        <p:spPr>
          <a:xfrm>
            <a:off x="339366" y="5360951"/>
            <a:ext cx="3723588" cy="1015663"/>
          </a:xfrm>
          <a:prstGeom prst="rect">
            <a:avLst/>
          </a:prstGeom>
        </p:spPr>
        <p:txBody>
          <a:bodyPr wrap="square">
            <a:spAutoFit/>
          </a:bodyPr>
          <a:lstStyle/>
          <a:p>
            <a:r>
              <a:rPr lang="en-US" sz="1000" dirty="0"/>
              <a:t>Defining the optimal sequence for the systemic treatment of metastatic breast cancer</a:t>
            </a:r>
          </a:p>
          <a:p>
            <a:endParaRPr lang="en-US" sz="1000" dirty="0"/>
          </a:p>
          <a:p>
            <a:r>
              <a:rPr lang="en-US" sz="1000" dirty="0"/>
              <a:t>Clinical and Translational Oncology, 2017, Volume 19, Number 2, Page 149</a:t>
            </a:r>
          </a:p>
          <a:p>
            <a:r>
              <a:rPr lang="en-US" sz="1000" dirty="0"/>
              <a:t>J. A. </a:t>
            </a:r>
            <a:r>
              <a:rPr lang="en-US" sz="1000" dirty="0" err="1"/>
              <a:t>Mestres</a:t>
            </a:r>
            <a:r>
              <a:rPr lang="en-US" sz="1000" dirty="0"/>
              <a:t>, A. B. </a:t>
            </a:r>
            <a:r>
              <a:rPr lang="en-US" sz="1000" dirty="0" err="1"/>
              <a:t>iMolins</a:t>
            </a:r>
            <a:r>
              <a:rPr lang="en-US" sz="1000" dirty="0"/>
              <a:t>, L. C. </a:t>
            </a:r>
            <a:r>
              <a:rPr lang="en-US" sz="1000" dirty="0" err="1"/>
              <a:t>Martínez</a:t>
            </a:r>
            <a:endParaRPr lang="cs-CZ" sz="1000" dirty="0"/>
          </a:p>
        </p:txBody>
      </p:sp>
      <p:sp>
        <p:nvSpPr>
          <p:cNvPr id="3" name="TextovéPole 2"/>
          <p:cNvSpPr txBox="1"/>
          <p:nvPr/>
        </p:nvSpPr>
        <p:spPr>
          <a:xfrm>
            <a:off x="4269719" y="5360951"/>
            <a:ext cx="2297336" cy="382388"/>
          </a:xfrm>
          <a:prstGeom prst="rect">
            <a:avLst/>
          </a:prstGeom>
          <a:noFill/>
          <a:ln w="76200">
            <a:solidFill>
              <a:srgbClr val="FFFF00"/>
            </a:solidFill>
          </a:ln>
        </p:spPr>
        <p:txBody>
          <a:bodyPr wrap="square" rtlCol="0">
            <a:spAutoFit/>
          </a:bodyPr>
          <a:lstStyle/>
          <a:p>
            <a:endParaRPr lang="cs-CZ" dirty="0"/>
          </a:p>
        </p:txBody>
      </p:sp>
    </p:spTree>
    <p:extLst>
      <p:ext uri="{BB962C8B-B14F-4D97-AF65-F5344CB8AC3E}">
        <p14:creationId xmlns:p14="http://schemas.microsoft.com/office/powerpoint/2010/main" val="25758194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HER 2 </a:t>
            </a:r>
            <a:r>
              <a:rPr lang="cs-CZ" dirty="0" err="1"/>
              <a:t>n</a:t>
            </a:r>
            <a:r>
              <a:rPr lang="cs-CZ" dirty="0" err="1" smtClean="0"/>
              <a:t>eu</a:t>
            </a:r>
            <a:r>
              <a:rPr lang="cs-CZ" dirty="0" smtClean="0"/>
              <a:t> MBC</a:t>
            </a:r>
            <a:endParaRPr lang="cs-CZ" dirty="0"/>
          </a:p>
        </p:txBody>
      </p:sp>
      <p:pic>
        <p:nvPicPr>
          <p:cNvPr id="3" name="Obrázek 2"/>
          <p:cNvPicPr>
            <a:picLocks noChangeAspect="1"/>
          </p:cNvPicPr>
          <p:nvPr/>
        </p:nvPicPr>
        <p:blipFill>
          <a:blip r:embed="rId2"/>
          <a:stretch>
            <a:fillRect/>
          </a:stretch>
        </p:blipFill>
        <p:spPr>
          <a:xfrm>
            <a:off x="653381" y="1221026"/>
            <a:ext cx="5734050" cy="4095750"/>
          </a:xfrm>
          <a:prstGeom prst="rect">
            <a:avLst/>
          </a:prstGeom>
        </p:spPr>
      </p:pic>
      <p:sp>
        <p:nvSpPr>
          <p:cNvPr id="4" name="Obdélník 3"/>
          <p:cNvSpPr/>
          <p:nvPr/>
        </p:nvSpPr>
        <p:spPr>
          <a:xfrm>
            <a:off x="254521" y="6026994"/>
            <a:ext cx="7635011" cy="523220"/>
          </a:xfrm>
          <a:prstGeom prst="rect">
            <a:avLst/>
          </a:prstGeom>
        </p:spPr>
        <p:txBody>
          <a:bodyPr wrap="square">
            <a:spAutoFit/>
          </a:bodyPr>
          <a:lstStyle/>
          <a:p>
            <a:r>
              <a:rPr lang="en-US" sz="900" dirty="0"/>
              <a:t>Defining the optimal sequence for the systemic treatment of metastatic breast cancer</a:t>
            </a:r>
          </a:p>
          <a:p>
            <a:endParaRPr lang="en-US" sz="900" dirty="0"/>
          </a:p>
          <a:p>
            <a:r>
              <a:rPr lang="en-US" sz="900" dirty="0"/>
              <a:t>Clinical and Translational Oncology, 2017, Volume 19, Number 2, Page </a:t>
            </a:r>
            <a:r>
              <a:rPr lang="en-US" sz="900" dirty="0" smtClean="0"/>
              <a:t>149</a:t>
            </a:r>
            <a:r>
              <a:rPr lang="cs-CZ" sz="900" dirty="0" smtClean="0"/>
              <a:t> </a:t>
            </a:r>
            <a:r>
              <a:rPr lang="en-US" sz="1000" dirty="0" smtClean="0"/>
              <a:t>J</a:t>
            </a:r>
            <a:r>
              <a:rPr lang="en-US" sz="1000" dirty="0"/>
              <a:t>. A. </a:t>
            </a:r>
            <a:r>
              <a:rPr lang="en-US" sz="1000" dirty="0" err="1"/>
              <a:t>Mestres</a:t>
            </a:r>
            <a:r>
              <a:rPr lang="en-US" sz="1000" dirty="0"/>
              <a:t>, A. B. </a:t>
            </a:r>
            <a:r>
              <a:rPr lang="en-US" sz="1000" dirty="0" err="1"/>
              <a:t>iMolins</a:t>
            </a:r>
            <a:r>
              <a:rPr lang="en-US" sz="1000" dirty="0"/>
              <a:t>, L. C. </a:t>
            </a:r>
            <a:r>
              <a:rPr lang="en-US" sz="1000" dirty="0" err="1"/>
              <a:t>Martínez</a:t>
            </a:r>
            <a:endParaRPr lang="cs-CZ" sz="1000" dirty="0"/>
          </a:p>
        </p:txBody>
      </p:sp>
      <p:sp>
        <p:nvSpPr>
          <p:cNvPr id="5" name="Násobení 4"/>
          <p:cNvSpPr/>
          <p:nvPr/>
        </p:nvSpPr>
        <p:spPr>
          <a:xfrm>
            <a:off x="2136222" y="2471146"/>
            <a:ext cx="546522" cy="453421"/>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Násobení 5"/>
          <p:cNvSpPr/>
          <p:nvPr/>
        </p:nvSpPr>
        <p:spPr>
          <a:xfrm>
            <a:off x="3238906" y="1624761"/>
            <a:ext cx="302281" cy="196483"/>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Násobení 6"/>
          <p:cNvSpPr/>
          <p:nvPr/>
        </p:nvSpPr>
        <p:spPr>
          <a:xfrm>
            <a:off x="2471146" y="4330318"/>
            <a:ext cx="986191" cy="294582"/>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 name="Násobení 7"/>
          <p:cNvSpPr/>
          <p:nvPr/>
        </p:nvSpPr>
        <p:spPr>
          <a:xfrm>
            <a:off x="4662684" y="4163921"/>
            <a:ext cx="437100" cy="166397"/>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Násobení 8"/>
          <p:cNvSpPr/>
          <p:nvPr/>
        </p:nvSpPr>
        <p:spPr>
          <a:xfrm>
            <a:off x="3680271" y="4723140"/>
            <a:ext cx="460979" cy="166255"/>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0" name="Násobení 9"/>
          <p:cNvSpPr/>
          <p:nvPr/>
        </p:nvSpPr>
        <p:spPr>
          <a:xfrm>
            <a:off x="4609785" y="5078321"/>
            <a:ext cx="876615" cy="162884"/>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graphicFrame>
        <p:nvGraphicFramePr>
          <p:cNvPr id="11" name="Diagram 10"/>
          <p:cNvGraphicFramePr/>
          <p:nvPr>
            <p:extLst>
              <p:ext uri="{D42A27DB-BD31-4B8C-83A1-F6EECF244321}">
                <p14:modId xmlns:p14="http://schemas.microsoft.com/office/powerpoint/2010/main" val="379908151"/>
              </p:ext>
            </p:extLst>
          </p:nvPr>
        </p:nvGraphicFramePr>
        <p:xfrm>
          <a:off x="6387431" y="3814012"/>
          <a:ext cx="2594578" cy="1818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ovéPole 11"/>
          <p:cNvSpPr txBox="1"/>
          <p:nvPr/>
        </p:nvSpPr>
        <p:spPr>
          <a:xfrm>
            <a:off x="306058" y="3820605"/>
            <a:ext cx="8528104" cy="1811662"/>
          </a:xfrm>
          <a:prstGeom prst="rect">
            <a:avLst/>
          </a:prstGeom>
          <a:noFill/>
          <a:ln w="38100">
            <a:solidFill>
              <a:schemeClr val="tx1"/>
            </a:solidFill>
          </a:ln>
        </p:spPr>
        <p:txBody>
          <a:bodyPr wrap="square" rtlCol="0">
            <a:spAutoFit/>
          </a:bodyPr>
          <a:lstStyle/>
          <a:p>
            <a:endParaRPr lang="cs-CZ" dirty="0"/>
          </a:p>
        </p:txBody>
      </p:sp>
    </p:spTree>
    <p:extLst>
      <p:ext uri="{BB962C8B-B14F-4D97-AF65-F5344CB8AC3E}">
        <p14:creationId xmlns:p14="http://schemas.microsoft.com/office/powerpoint/2010/main" val="18587765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2987" y="241216"/>
            <a:ext cx="7797662" cy="863974"/>
          </a:xfrm>
        </p:spPr>
        <p:txBody>
          <a:bodyPr/>
          <a:lstStyle/>
          <a:p>
            <a:r>
              <a:rPr lang="cs-CZ" dirty="0" smtClean="0"/>
              <a:t>Metastatický nádor prsu </a:t>
            </a:r>
            <a:endParaRPr lang="cs-CZ" dirty="0"/>
          </a:p>
        </p:txBody>
      </p:sp>
      <p:graphicFrame>
        <p:nvGraphicFramePr>
          <p:cNvPr id="7" name="Zástupný symbol pro obsah 6"/>
          <p:cNvGraphicFramePr>
            <a:graphicFrameLocks noGrp="1"/>
          </p:cNvGraphicFramePr>
          <p:nvPr>
            <p:ph sz="quarter" idx="4294967295"/>
            <p:extLst>
              <p:ext uri="{D42A27DB-BD31-4B8C-83A1-F6EECF244321}">
                <p14:modId xmlns:p14="http://schemas.microsoft.com/office/powerpoint/2010/main" val="2327078866"/>
              </p:ext>
            </p:extLst>
          </p:nvPr>
        </p:nvGraphicFramePr>
        <p:xfrm>
          <a:off x="395535" y="903768"/>
          <a:ext cx="8208913" cy="5549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Šipka dolů 3"/>
          <p:cNvSpPr/>
          <p:nvPr/>
        </p:nvSpPr>
        <p:spPr>
          <a:xfrm>
            <a:off x="6713288" y="197588"/>
            <a:ext cx="317385" cy="749808"/>
          </a:xfrm>
          <a:prstGeom prst="downArrow">
            <a:avLst/>
          </a:prstGeom>
          <a:solidFill>
            <a:schemeClr val="bg1"/>
          </a:solid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 name="Šipka doprava 4"/>
          <p:cNvSpPr/>
          <p:nvPr/>
        </p:nvSpPr>
        <p:spPr>
          <a:xfrm flipH="1">
            <a:off x="4928616" y="6060144"/>
            <a:ext cx="859536" cy="393192"/>
          </a:xfrm>
          <a:prstGeom prst="rightArrow">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 name="Šipka doprava 2"/>
          <p:cNvSpPr/>
          <p:nvPr/>
        </p:nvSpPr>
        <p:spPr>
          <a:xfrm flipH="1" flipV="1">
            <a:off x="7624674" y="3288145"/>
            <a:ext cx="706525" cy="23968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674414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274638"/>
            <a:ext cx="8229600" cy="1143000"/>
          </a:xfrm>
        </p:spPr>
        <p:txBody>
          <a:bodyPr>
            <a:normAutofit fontScale="90000"/>
          </a:bodyPr>
          <a:lstStyle/>
          <a:p>
            <a:r>
              <a:rPr lang="cs-CZ" altLang="cs-CZ" dirty="0" err="1"/>
              <a:t>Antracykliny</a:t>
            </a:r>
            <a:r>
              <a:rPr lang="cs-CZ" altLang="cs-CZ" dirty="0"/>
              <a:t> v léčbě MBC</a:t>
            </a:r>
            <a:br>
              <a:rPr lang="cs-CZ" altLang="cs-CZ" dirty="0"/>
            </a:br>
            <a:endParaRPr lang="cs-CZ"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2238375"/>
            <a:ext cx="71437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88702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386746" y="1143481"/>
            <a:ext cx="6370509" cy="311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cs-CZ" sz="1089" b="1">
                <a:latin typeface="Arial" panose="020B0604020202020204" pitchFamily="34" charset="0"/>
              </a:rPr>
              <a:t>Smoothed hazard functions by tumor stage for first recurrence among women after primary breast cancer treatment.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955" y="5633512"/>
            <a:ext cx="1381465" cy="276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2196" y="1591728"/>
            <a:ext cx="4662850" cy="36702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242196" y="5336481"/>
            <a:ext cx="2938989" cy="232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cs-CZ" sz="817" b="1">
                <a:latin typeface="Arial" panose="020B0604020202020204" pitchFamily="34" charset="0"/>
              </a:rPr>
              <a:t>Lee Cheng et al. Cancer Epidemiol Biomarkers Prev 2012;21:800-809</a:t>
            </a:r>
          </a:p>
        </p:txBody>
      </p:sp>
      <p:sp>
        <p:nvSpPr>
          <p:cNvPr id="3077" name="Text Box 5"/>
          <p:cNvSpPr txBox="1">
            <a:spLocks noChangeArrowheads="1"/>
          </p:cNvSpPr>
          <p:nvPr/>
        </p:nvSpPr>
        <p:spPr bwMode="auto">
          <a:xfrm>
            <a:off x="1216088" y="5817131"/>
            <a:ext cx="3698309" cy="2603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cs-CZ" sz="680">
                <a:latin typeface="Arial" panose="020B0604020202020204" pitchFamily="34" charset="0"/>
              </a:rPr>
              <a:t>©2012 by American Association for Cancer Research</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9628" y="2208056"/>
            <a:ext cx="1780158" cy="231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9871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4294967295"/>
          </p:nvPr>
        </p:nvPicPr>
        <p:blipFill>
          <a:blip r:embed="rId2"/>
          <a:stretch>
            <a:fillRect/>
          </a:stretch>
        </p:blipFill>
        <p:spPr>
          <a:xfrm>
            <a:off x="356343" y="1350169"/>
            <a:ext cx="4369314" cy="2274746"/>
          </a:xfrm>
          <a:prstGeom prst="rect">
            <a:avLst/>
          </a:prstGeom>
        </p:spPr>
      </p:pic>
      <p:pic>
        <p:nvPicPr>
          <p:cNvPr id="6" name="Obrázek 5"/>
          <p:cNvPicPr>
            <a:picLocks noChangeAspect="1"/>
          </p:cNvPicPr>
          <p:nvPr/>
        </p:nvPicPr>
        <p:blipFill>
          <a:blip r:embed="rId3"/>
          <a:stretch>
            <a:fillRect/>
          </a:stretch>
        </p:blipFill>
        <p:spPr>
          <a:xfrm>
            <a:off x="4872809" y="2513421"/>
            <a:ext cx="3718899" cy="2368052"/>
          </a:xfrm>
          <a:prstGeom prst="rect">
            <a:avLst/>
          </a:prstGeom>
        </p:spPr>
      </p:pic>
      <p:sp>
        <p:nvSpPr>
          <p:cNvPr id="7" name="Obdélník 6"/>
          <p:cNvSpPr/>
          <p:nvPr/>
        </p:nvSpPr>
        <p:spPr>
          <a:xfrm>
            <a:off x="917433" y="5192625"/>
            <a:ext cx="4259499" cy="323165"/>
          </a:xfrm>
          <a:prstGeom prst="rect">
            <a:avLst/>
          </a:prstGeom>
        </p:spPr>
        <p:txBody>
          <a:bodyPr wrap="none">
            <a:spAutoFit/>
          </a:bodyPr>
          <a:lstStyle/>
          <a:p>
            <a:r>
              <a:rPr lang="en-US" sz="750" b="1" dirty="0"/>
              <a:t>Epidemiology and impact of metastatic breast </a:t>
            </a:r>
            <a:r>
              <a:rPr lang="en-US" sz="750" b="1" dirty="0" err="1"/>
              <a:t>cancer</a:t>
            </a:r>
            <a:r>
              <a:rPr lang="en-US" sz="750" dirty="0" err="1"/>
              <a:t>National</a:t>
            </a:r>
            <a:r>
              <a:rPr lang="en-US" sz="750" dirty="0"/>
              <a:t> Comprehensive Cancer Network Clinical </a:t>
            </a:r>
            <a:endParaRPr lang="cs-CZ" sz="750" dirty="0"/>
          </a:p>
          <a:p>
            <a:r>
              <a:rPr lang="en-US" sz="750" dirty="0"/>
              <a:t>Practice Guidelines in Oncology (NCCN Guidelines®): Breast Cancer. 2014; Version 3.2014.</a:t>
            </a:r>
            <a:endParaRPr lang="cs-CZ" sz="750" dirty="0"/>
          </a:p>
        </p:txBody>
      </p:sp>
    </p:spTree>
    <p:extLst>
      <p:ext uri="{BB962C8B-B14F-4D97-AF65-F5344CB8AC3E}">
        <p14:creationId xmlns:p14="http://schemas.microsoft.com/office/powerpoint/2010/main" val="3114503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104085" y="1764506"/>
            <a:ext cx="3679031" cy="332898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21" y="1764507"/>
            <a:ext cx="2599055" cy="2996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2262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771651" y="554254"/>
            <a:ext cx="7541076" cy="5825187"/>
          </a:xfrm>
          <a:prstGeom prst="rect">
            <a:avLst/>
          </a:prstGeom>
        </p:spPr>
      </p:pic>
    </p:spTree>
    <p:extLst>
      <p:ext uri="{BB962C8B-B14F-4D97-AF65-F5344CB8AC3E}">
        <p14:creationId xmlns:p14="http://schemas.microsoft.com/office/powerpoint/2010/main" val="423916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25806" y="1597892"/>
            <a:ext cx="4882956" cy="3662217"/>
          </a:xfrm>
          <a:prstGeom prst="rect">
            <a:avLst/>
          </a:prstGeom>
        </p:spPr>
      </p:pic>
      <p:pic>
        <p:nvPicPr>
          <p:cNvPr id="3" name="Obrázek 2"/>
          <p:cNvPicPr>
            <a:picLocks noChangeAspect="1"/>
          </p:cNvPicPr>
          <p:nvPr/>
        </p:nvPicPr>
        <p:blipFill>
          <a:blip r:embed="rId3"/>
          <a:stretch>
            <a:fillRect/>
          </a:stretch>
        </p:blipFill>
        <p:spPr>
          <a:xfrm>
            <a:off x="5618562" y="1981837"/>
            <a:ext cx="3160972" cy="2894327"/>
          </a:xfrm>
          <a:prstGeom prst="rect">
            <a:avLst/>
          </a:prstGeom>
        </p:spPr>
      </p:pic>
    </p:spTree>
    <p:extLst>
      <p:ext uri="{BB962C8B-B14F-4D97-AF65-F5344CB8AC3E}">
        <p14:creationId xmlns:p14="http://schemas.microsoft.com/office/powerpoint/2010/main" val="292343674"/>
      </p:ext>
    </p:extLst>
  </p:cSld>
  <p:clrMapOvr>
    <a:masterClrMapping/>
  </p:clrMapOvr>
  <p:timing>
    <p:tnLst>
      <p:par>
        <p:cTn id="1" dur="indefinite" restart="never" nodeType="tmRoot"/>
      </p:par>
    </p:tnLst>
  </p:timing>
</p:sld>
</file>

<file path=ppt/theme/theme1.xml><?xml version="1.0" encoding="utf-8"?>
<a:theme xmlns:a="http://schemas.openxmlformats.org/drawingml/2006/main" name="styl odstav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styl odstavce.thmx</Template>
  <TotalTime>20785</TotalTime>
  <Words>3055</Words>
  <Application>Microsoft Office PowerPoint</Application>
  <PresentationFormat>Prezentácia na obrazovke (4:3)</PresentationFormat>
  <Paragraphs>377</Paragraphs>
  <Slides>44</Slides>
  <Notes>8</Notes>
  <HiddenSlides>3</HiddenSlides>
  <MMClips>0</MMClips>
  <ScaleCrop>false</ScaleCrop>
  <HeadingPairs>
    <vt:vector size="4" baseType="variant">
      <vt:variant>
        <vt:lpstr>Motív</vt:lpstr>
      </vt:variant>
      <vt:variant>
        <vt:i4>2</vt:i4>
      </vt:variant>
      <vt:variant>
        <vt:lpstr>Nadpisy snímok</vt:lpstr>
      </vt:variant>
      <vt:variant>
        <vt:i4>44</vt:i4>
      </vt:variant>
    </vt:vector>
  </HeadingPairs>
  <TitlesOfParts>
    <vt:vector size="46" baseType="lpstr">
      <vt:lpstr>styl odstavce</vt:lpstr>
      <vt:lpstr>Custom Design</vt:lpstr>
      <vt:lpstr>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ESO-ESMO 2nd international consensus guidelines for advanced breast cancer (ABC2)</vt:lpstr>
      <vt:lpstr>V současné době je pacientky s MBC žijí déle a jsou schopny absolvovat život prodlužující léčbu ve vyšším počtu linií. </vt:lpstr>
      <vt:lpstr>Prezentácia programu PowerPoint</vt:lpstr>
      <vt:lpstr>Antracykliny</vt:lpstr>
      <vt:lpstr>Doxorubicin</vt:lpstr>
      <vt:lpstr> Mechanizmus účinku</vt:lpstr>
      <vt:lpstr> Nežádoucí účinky - kardiomyopatie</vt:lpstr>
      <vt:lpstr>Kardiotoxicita</vt:lpstr>
      <vt:lpstr>Prezentácia programu PowerPoint</vt:lpstr>
      <vt:lpstr>Prezentácia programu PowerPoint</vt:lpstr>
      <vt:lpstr>Prezentácia programu PowerPoint</vt:lpstr>
      <vt:lpstr>Prezentácia programu PowerPoint</vt:lpstr>
      <vt:lpstr>Antracykliny</vt:lpstr>
      <vt:lpstr>Antracykliny</vt:lpstr>
      <vt:lpstr>Indikace dle SUKL</vt:lpstr>
      <vt:lpstr>Liposomální doxorubicin</vt:lpstr>
      <vt:lpstr>ABC 4 z roku  2017  ChT general guidelines </vt:lpstr>
      <vt:lpstr>Phase III trial of liposomal doxorubicin and cyclophosphamide compared with epirubicin and cyclophosphamide as first-line therapy for metastatic breast cancer </vt:lpstr>
      <vt:lpstr>Efficacy of first-line liposomal anthracycline-containing regimens after anthracycline therapy in the adjuvant setting</vt:lpstr>
      <vt:lpstr>Efficacy of rechallenging with an alternating anthracycline–taxane regimen: randomized multicenter, phase III trial  </vt:lpstr>
      <vt:lpstr>Doxorubicin versus docetaxel v léčbě karcinomu prsu </vt:lpstr>
      <vt:lpstr>Prezentácia programu PowerPoint</vt:lpstr>
      <vt:lpstr>Prezentácia programu PowerPoint</vt:lpstr>
      <vt:lpstr>TOXICITA</vt:lpstr>
      <vt:lpstr>Segmentace cílové skupiny pacientek</vt:lpstr>
      <vt:lpstr>Pro:</vt:lpstr>
      <vt:lpstr>Pro:</vt:lpstr>
      <vt:lpstr>Prezentácia programu PowerPoint</vt:lpstr>
      <vt:lpstr>De novo metastasis or relapse after &gt;12  months disease-free survival </vt:lpstr>
      <vt:lpstr>TNBC relaps do 12ti měsíců po adjuvanci AT</vt:lpstr>
      <vt:lpstr>HER 2 neu MBC</vt:lpstr>
      <vt:lpstr>Metastatický nádor prsu </vt:lpstr>
      <vt:lpstr>Antracykliny v léčbě MBC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Martina Sanikova</dc:creator>
  <cp:lastModifiedBy>Petra Babiakova</cp:lastModifiedBy>
  <cp:revision>156</cp:revision>
  <cp:lastPrinted>2017-12-05T08:16:25Z</cp:lastPrinted>
  <dcterms:created xsi:type="dcterms:W3CDTF">2013-12-05T09:59:04Z</dcterms:created>
  <dcterms:modified xsi:type="dcterms:W3CDTF">2019-03-28T15:01:03Z</dcterms:modified>
</cp:coreProperties>
</file>