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1"/>
  </p:notesMasterIdLst>
  <p:sldIdLst>
    <p:sldId id="329" r:id="rId3"/>
    <p:sldId id="320" r:id="rId4"/>
    <p:sldId id="260" r:id="rId5"/>
    <p:sldId id="261" r:id="rId6"/>
    <p:sldId id="262" r:id="rId7"/>
    <p:sldId id="263" r:id="rId8"/>
    <p:sldId id="283" r:id="rId9"/>
    <p:sldId id="284" r:id="rId10"/>
    <p:sldId id="279" r:id="rId11"/>
    <p:sldId id="280" r:id="rId12"/>
    <p:sldId id="281" r:id="rId13"/>
    <p:sldId id="282" r:id="rId14"/>
    <p:sldId id="285" r:id="rId15"/>
    <p:sldId id="316" r:id="rId16"/>
    <p:sldId id="278" r:id="rId17"/>
    <p:sldId id="286" r:id="rId18"/>
    <p:sldId id="288" r:id="rId19"/>
    <p:sldId id="291" r:id="rId20"/>
    <p:sldId id="269" r:id="rId21"/>
    <p:sldId id="268" r:id="rId22"/>
    <p:sldId id="274" r:id="rId23"/>
    <p:sldId id="271" r:id="rId24"/>
    <p:sldId id="272" r:id="rId25"/>
    <p:sldId id="273" r:id="rId26"/>
    <p:sldId id="270" r:id="rId27"/>
    <p:sldId id="289" r:id="rId28"/>
    <p:sldId id="290" r:id="rId29"/>
    <p:sldId id="292" r:id="rId30"/>
    <p:sldId id="294" r:id="rId31"/>
    <p:sldId id="293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257" r:id="rId51"/>
    <p:sldId id="258" r:id="rId52"/>
    <p:sldId id="264" r:id="rId53"/>
    <p:sldId id="324" r:id="rId54"/>
    <p:sldId id="265" r:id="rId55"/>
    <p:sldId id="266" r:id="rId56"/>
    <p:sldId id="319" r:id="rId57"/>
    <p:sldId id="325" r:id="rId58"/>
    <p:sldId id="321" r:id="rId59"/>
    <p:sldId id="322" r:id="rId60"/>
    <p:sldId id="323" r:id="rId61"/>
    <p:sldId id="317" r:id="rId62"/>
    <p:sldId id="318" r:id="rId63"/>
    <p:sldId id="267" r:id="rId64"/>
    <p:sldId id="275" r:id="rId65"/>
    <p:sldId id="276" r:id="rId66"/>
    <p:sldId id="277" r:id="rId67"/>
    <p:sldId id="326" r:id="rId68"/>
    <p:sldId id="328" r:id="rId69"/>
    <p:sldId id="327" r:id="rId7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05" autoAdjust="0"/>
    <p:restoredTop sz="86466" autoAdjust="0"/>
  </p:normalViewPr>
  <p:slideViewPr>
    <p:cSldViewPr>
      <p:cViewPr varScale="1">
        <p:scale>
          <a:sx n="49" d="100"/>
          <a:sy n="49" d="100"/>
        </p:scale>
        <p:origin x="118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9" y="11993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972AA-5666-45C9-B2A0-75B28D5601E7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0C4F4-9AE0-41BF-A371-288D056327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73408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4A067A0D-86D3-4A36-839D-F40D01DE0183}" type="slidenum">
              <a:rPr lang="sk-SK" altLang="sk-SK">
                <a:solidFill>
                  <a:srgbClr val="000000"/>
                </a:solidFill>
                <a:latin typeface="Times New Roman" pitchFamily="16" charset="0"/>
                <a:ea typeface="Microsoft YaHei" pitchFamily="34" charset="-122"/>
              </a:rPr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43</a:t>
            </a:fld>
            <a:endParaRPr lang="sk-SK" altLang="sk-SK">
              <a:solidFill>
                <a:srgbClr val="000000"/>
              </a:solidFill>
              <a:latin typeface="Times New Roman" pitchFamily="16" charset="0"/>
              <a:ea typeface="Microsoft YaHei" pitchFamily="34" charset="-122"/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</p:spPr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sk-SK" altLang="sk-S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378E1043-F152-4754-8F50-2EAD1D83AECD}" type="slidenum">
              <a:rPr lang="sk-SK" altLang="sk-SK">
                <a:solidFill>
                  <a:srgbClr val="000000"/>
                </a:solidFill>
                <a:latin typeface="Times New Roman" pitchFamily="16" charset="0"/>
                <a:ea typeface="Microsoft YaHei" pitchFamily="34" charset="-122"/>
              </a:rPr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44</a:t>
            </a:fld>
            <a:endParaRPr lang="sk-SK" altLang="sk-SK">
              <a:solidFill>
                <a:srgbClr val="000000"/>
              </a:solidFill>
              <a:latin typeface="Times New Roman" pitchFamily="16" charset="0"/>
              <a:ea typeface="Microsoft YaHei" pitchFamily="34" charset="-122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</p:spPr>
      </p:sp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sk-SK" altLang="sk-S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A716D4A8-C8DD-4FB4-9E88-50CF3597CAB8}" type="slidenum">
              <a:rPr lang="sk-SK" altLang="sk-SK">
                <a:solidFill>
                  <a:srgbClr val="000000"/>
                </a:solidFill>
                <a:latin typeface="Times New Roman" pitchFamily="16" charset="0"/>
                <a:ea typeface="Microsoft YaHei" pitchFamily="34" charset="-122"/>
              </a:rPr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45</a:t>
            </a:fld>
            <a:endParaRPr lang="sk-SK" altLang="sk-SK">
              <a:solidFill>
                <a:srgbClr val="000000"/>
              </a:solidFill>
              <a:latin typeface="Times New Roman" pitchFamily="16" charset="0"/>
              <a:ea typeface="Microsoft YaHei" pitchFamily="34" charset="-122"/>
            </a:endParaRPr>
          </a:p>
        </p:txBody>
      </p:sp>
      <p:sp>
        <p:nvSpPr>
          <p:cNvPr id="512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</p:spPr>
      </p:sp>
      <p:sp>
        <p:nvSpPr>
          <p:cNvPr id="5120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sk-SK" altLang="sk-S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9B0A3AC2-B2A8-4AD0-A8A9-3490554E689A}" type="slidenum">
              <a:rPr lang="sk-SK" altLang="sk-SK">
                <a:solidFill>
                  <a:srgbClr val="000000"/>
                </a:solidFill>
                <a:latin typeface="Times New Roman" pitchFamily="16" charset="0"/>
                <a:ea typeface="Microsoft YaHei" pitchFamily="34" charset="-122"/>
              </a:rPr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46</a:t>
            </a:fld>
            <a:endParaRPr lang="sk-SK" altLang="sk-SK">
              <a:solidFill>
                <a:srgbClr val="000000"/>
              </a:solidFill>
              <a:latin typeface="Times New Roman" pitchFamily="16" charset="0"/>
              <a:ea typeface="Microsoft YaHei" pitchFamily="34" charset="-122"/>
            </a:endParaRPr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</p:spPr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sk-SK" altLang="sk-S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BE50D659-D204-40F8-8844-3677109A20F4}" type="slidenum">
              <a:rPr lang="sk-SK" altLang="sk-SK">
                <a:solidFill>
                  <a:srgbClr val="000000"/>
                </a:solidFill>
                <a:latin typeface="Times New Roman" pitchFamily="16" charset="0"/>
                <a:ea typeface="Microsoft YaHei" pitchFamily="34" charset="-122"/>
              </a:rPr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47</a:t>
            </a:fld>
            <a:endParaRPr lang="sk-SK" altLang="sk-SK">
              <a:solidFill>
                <a:srgbClr val="000000"/>
              </a:solidFill>
              <a:latin typeface="Times New Roman" pitchFamily="16" charset="0"/>
              <a:ea typeface="Microsoft YaHei" pitchFamily="34" charset="-122"/>
            </a:endParaRPr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sk-SK" altLang="sk-S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0F088F53-9725-4145-BA6D-C6BDD89A40B3}" type="slidenum">
              <a:rPr lang="sk-SK" altLang="sk-SK">
                <a:solidFill>
                  <a:srgbClr val="000000"/>
                </a:solidFill>
                <a:latin typeface="Times New Roman" pitchFamily="16" charset="0"/>
                <a:ea typeface="Microsoft YaHei" pitchFamily="34" charset="-122"/>
              </a:rPr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48</a:t>
            </a:fld>
            <a:endParaRPr lang="sk-SK" altLang="sk-SK">
              <a:solidFill>
                <a:srgbClr val="000000"/>
              </a:solidFill>
              <a:latin typeface="Times New Roman" pitchFamily="16" charset="0"/>
              <a:ea typeface="Microsoft YaHei" pitchFamily="34" charset="-122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</p:spPr>
      </p:sp>
      <p:sp>
        <p:nvSpPr>
          <p:cNvPr id="57348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sk-SK" alt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sk-SK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Current classes of drugs used against plant and animal fungal infections and known mechanisms of resistance to them. The six main classes of fungicides are the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morpholines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which inhibit two target sites within the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ergosterol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biosynthetic pathway, Δ14-reductase and Δ8-Δ7-isomerase (this reduces the risk of target-site resistance, but their intrinsic antifungal activity spectrum is narrower than those of other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antifungals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); the azoles (used also in animal infections), which target the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ergosterol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biosynthetic pathway; the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benzimidazoles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(MBCs), which interfere with the cytoskeleton by binding to β-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tubulin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thus preventing the assembly of microtubules; the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strobilurins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(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QoIs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 and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succinate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dehydrogenase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inhibitors (SDHIs), which both inhibit the electron transfer chain of mitochondrial respiration, with the SDHIs inhibiting complex II (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succinate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dehydrogenase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 and the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QoIs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inhibiting complex III (the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quinone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outside binding pocket of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cytochrome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i="1" dirty="0">
                <a:latin typeface="Arial" charset="0"/>
                <a:ea typeface="msgothic" charset="0"/>
                <a:cs typeface="msgothic" charset="0"/>
              </a:rPr>
              <a:t>b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); and the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anilinopyrimidines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which may target mitochondrial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signaling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pathways. Three other antifungal classes are used for animal fungal infections: the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echinocandins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which inhibit cell wall biosynthesis; the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pyrimidine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analogs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which interfere with nucleic acid biosynthesis; and the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polyenes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which bind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ergosterol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sk-SK"/>
          </a:p>
        </p:txBody>
      </p:sp>
      <p:sp>
        <p:nvSpPr>
          <p:cNvPr id="92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Fungal species with reported antifungal resistance, by country. Increasing </a:t>
            </a:r>
            <a:r>
              <a:rPr lang="en-GB" dirty="0" err="1">
                <a:latin typeface="Arial" charset="0"/>
                <a:ea typeface="msgothic" charset="0"/>
                <a:cs typeface="msgothic" charset="0"/>
              </a:rPr>
              <a:t>color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intensity reflects a growing number of reports. The plant maps depict spatiotemporal records of resistance of crop pathogens to azoles (blue scale). The human maps depict spatiotemporal records of resistance of the pathogens </a:t>
            </a:r>
            <a:r>
              <a:rPr lang="en-GB" i="1" dirty="0">
                <a:latin typeface="Arial" charset="0"/>
                <a:ea typeface="msgothic" charset="0"/>
                <a:cs typeface="msgothic" charset="0"/>
              </a:rPr>
              <a:t>A. </a:t>
            </a:r>
            <a:r>
              <a:rPr lang="en-GB" i="1" dirty="0" err="1">
                <a:latin typeface="Arial" charset="0"/>
                <a:ea typeface="msgothic" charset="0"/>
                <a:cs typeface="msgothic" charset="0"/>
              </a:rPr>
              <a:t>fumigatus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</a:t>
            </a:r>
            <a:r>
              <a:rPr lang="en-GB" i="1" dirty="0">
                <a:latin typeface="Arial" charset="0"/>
                <a:ea typeface="msgothic" charset="0"/>
                <a:cs typeface="msgothic" charset="0"/>
              </a:rPr>
              <a:t>C. </a:t>
            </a:r>
            <a:r>
              <a:rPr lang="en-GB" i="1" dirty="0" err="1">
                <a:latin typeface="Arial" charset="0"/>
                <a:ea typeface="msgothic" charset="0"/>
                <a:cs typeface="msgothic" charset="0"/>
              </a:rPr>
              <a:t>albicans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</a:t>
            </a:r>
            <a:r>
              <a:rPr lang="en-GB" i="1" dirty="0">
                <a:latin typeface="Arial" charset="0"/>
                <a:ea typeface="msgothic" charset="0"/>
                <a:cs typeface="msgothic" charset="0"/>
              </a:rPr>
              <a:t>C. </a:t>
            </a:r>
            <a:r>
              <a:rPr lang="en-GB" i="1" dirty="0" err="1">
                <a:latin typeface="Arial" charset="0"/>
                <a:ea typeface="msgothic" charset="0"/>
                <a:cs typeface="msgothic" charset="0"/>
              </a:rPr>
              <a:t>auris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</a:t>
            </a:r>
            <a:r>
              <a:rPr lang="en-GB" i="1" dirty="0">
                <a:latin typeface="Arial" charset="0"/>
                <a:ea typeface="msgothic" charset="0"/>
                <a:cs typeface="msgothic" charset="0"/>
              </a:rPr>
              <a:t>C. </a:t>
            </a:r>
            <a:r>
              <a:rPr lang="en-GB" i="1" dirty="0" err="1">
                <a:latin typeface="Arial" charset="0"/>
                <a:ea typeface="msgothic" charset="0"/>
                <a:cs typeface="msgothic" charset="0"/>
              </a:rPr>
              <a:t>glabrata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</a:t>
            </a:r>
            <a:r>
              <a:rPr lang="en-GB" i="1" dirty="0">
                <a:latin typeface="Arial" charset="0"/>
                <a:ea typeface="msgothic" charset="0"/>
                <a:cs typeface="msgothic" charset="0"/>
              </a:rPr>
              <a:t>Cryptococcus </a:t>
            </a:r>
            <a:r>
              <a:rPr lang="en-GB" i="1" dirty="0" err="1">
                <a:latin typeface="Arial" charset="0"/>
                <a:ea typeface="msgothic" charset="0"/>
                <a:cs typeface="msgothic" charset="0"/>
              </a:rPr>
              <a:t>gattii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, and </a:t>
            </a:r>
            <a:r>
              <a:rPr lang="en-GB" i="1" dirty="0">
                <a:latin typeface="Arial" charset="0"/>
                <a:ea typeface="msgothic" charset="0"/>
                <a:cs typeface="msgothic" charset="0"/>
              </a:rPr>
              <a:t>Cryptococcus </a:t>
            </a:r>
            <a:r>
              <a:rPr lang="en-GB" i="1" dirty="0" err="1">
                <a:latin typeface="Arial" charset="0"/>
                <a:ea typeface="msgothic" charset="0"/>
                <a:cs typeface="msgothic" charset="0"/>
              </a:rPr>
              <a:t>neoformans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to azoles (red scale). The data are derived from peer-reviewed publications as of March 2018, reporting the occurrence of cases of resistance up to 2017 (the list of publications is available in table S1).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/>
          <a:lstStyle/>
          <a:p>
            <a:endParaRPr lang="sk-SK"/>
          </a:p>
        </p:txBody>
      </p:sp>
      <p:sp>
        <p:nvSpPr>
          <p:cNvPr id="102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/>
          <a:lstStyle/>
          <a:p>
            <a:pPr marL="76930" indent="-76930">
              <a:lnSpc>
                <a:spcPct val="93000"/>
              </a:lnSpc>
              <a:spcBef>
                <a:spcPct val="0"/>
              </a:spcBef>
              <a:buSzPct val="45000"/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</a:tabLst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Evolutionary drivers of antifungal resistance: heritable variation, high reproductive output, and differential survival.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003BC97-5819-4BDC-BD99-6A2C07DD8E15}" type="slidenum">
              <a:rPr lang="sk-SK" altLang="sk-SK"/>
              <a:pPr/>
              <a:t>36</a:t>
            </a:fld>
            <a:endParaRPr lang="sk-SK" altLang="sk-SK"/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3418D2A-8E3E-4427-81DB-A440DF6B3051}" type="slidenum">
              <a:rPr altLang="sk-SK" sz="1200" noProof="1">
                <a:latin typeface="Times New Roman" pitchFamily="16" charset="0"/>
              </a:rPr>
              <a:pPr algn="r"/>
              <a:t>36</a:t>
            </a:fld>
            <a:endParaRPr lang="sk-SK" altLang="sk-SK" sz="1200" noProof="1">
              <a:latin typeface="Times New Roman" pitchFamily="16" charset="0"/>
            </a:endParaRP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300" y="3073400"/>
            <a:ext cx="5880100" cy="5257800"/>
          </a:xfrm>
          <a:noFill/>
        </p:spPr>
        <p:txBody>
          <a:bodyPr lIns="92066" tIns="46033" rIns="92066" bIns="46033"/>
          <a:lstStyle/>
          <a:p>
            <a:pPr marL="114300" indent="-114300" eaLnBrk="1" hangingPunct="1"/>
            <a:endParaRPr lang="en-US" altLang="sk-SK" sz="1400" b="1">
              <a:latin typeface="Arial" charset="0"/>
              <a:cs typeface="Arial" charset="0"/>
            </a:endParaRPr>
          </a:p>
          <a:p>
            <a:pPr marL="114300" indent="-114300" eaLnBrk="1" hangingPunct="1"/>
            <a:r>
              <a:rPr lang="en-US" altLang="sk-SK" sz="1400" b="1">
                <a:latin typeface="Arial" charset="0"/>
                <a:cs typeface="Arial" charset="0"/>
              </a:rPr>
              <a:t>CD4 cell counts are commonly used clinical markers </a:t>
            </a:r>
          </a:p>
          <a:p>
            <a:pPr marL="114300" indent="-114300" eaLnBrk="1" hangingPunct="1"/>
            <a:endParaRPr lang="en-US" altLang="sk-SK" sz="1400" b="1">
              <a:latin typeface="Arial" charset="0"/>
              <a:cs typeface="Arial" charset="0"/>
            </a:endParaRPr>
          </a:p>
          <a:p>
            <a:pPr marL="114300" indent="-114300" eaLnBrk="1" hangingPunct="1">
              <a:lnSpc>
                <a:spcPct val="75000"/>
              </a:lnSpc>
            </a:pPr>
            <a:r>
              <a:rPr lang="en-US" altLang="sk-SK" sz="1400" i="1">
                <a:latin typeface="Arial" charset="0"/>
                <a:cs typeface="Arial" charset="0"/>
              </a:rPr>
              <a:t>CD4 count is not a perfect clinical marker - </a:t>
            </a:r>
            <a:r>
              <a:rPr lang="en-US" altLang="sk-SK" sz="1400" b="1" i="1">
                <a:latin typeface="Arial" charset="0"/>
                <a:cs typeface="Arial" charset="0"/>
              </a:rPr>
              <a:t>the patient’s clinical status  and </a:t>
            </a:r>
          </a:p>
          <a:p>
            <a:pPr marL="114300" indent="-114300" eaLnBrk="1" hangingPunct="1">
              <a:lnSpc>
                <a:spcPct val="75000"/>
              </a:lnSpc>
            </a:pPr>
            <a:r>
              <a:rPr lang="en-US" altLang="sk-SK" sz="1400" b="1" i="1">
                <a:latin typeface="Arial" charset="0"/>
                <a:cs typeface="Arial" charset="0"/>
              </a:rPr>
              <a:t>HIV RNA determinations should always be taken into account.</a:t>
            </a:r>
            <a:endParaRPr lang="en-US" altLang="sk-SK" sz="1400" i="1">
              <a:latin typeface="Arial" charset="0"/>
              <a:cs typeface="Arial" charset="0"/>
            </a:endParaRPr>
          </a:p>
          <a:p>
            <a:pPr marL="114300" indent="-114300" eaLnBrk="1" hangingPunct="1"/>
            <a:endParaRPr lang="en-US" altLang="sk-SK" sz="1400" b="1" i="1">
              <a:latin typeface="Arial" charset="0"/>
              <a:cs typeface="Arial" charset="0"/>
            </a:endParaRPr>
          </a:p>
          <a:p>
            <a:pPr marL="114300" indent="-114300" eaLnBrk="1" hangingPunct="1"/>
            <a:r>
              <a:rPr lang="en-US" altLang="sk-SK" b="1" u="sng">
                <a:latin typeface="Arial" charset="0"/>
                <a:cs typeface="Arial" charset="0"/>
              </a:rPr>
              <a:t>Course of HIV disease progression as it relates to CD4 count</a:t>
            </a:r>
          </a:p>
          <a:p>
            <a:pPr marL="114300" indent="-114300" eaLnBrk="1" hangingPunct="1"/>
            <a:endParaRPr lang="en-US" altLang="sk-SK" sz="1400">
              <a:latin typeface="Arial" charset="0"/>
              <a:cs typeface="Arial" charset="0"/>
            </a:endParaRPr>
          </a:p>
          <a:p>
            <a:pPr marL="114300" indent="-114300" eaLnBrk="1" hangingPunct="1"/>
            <a:r>
              <a:rPr lang="en-US" altLang="sk-SK">
                <a:latin typeface="Arial" charset="0"/>
                <a:cs typeface="Arial" charset="0"/>
              </a:rPr>
              <a:t>CD4 cell count reflects the damage sustained by the immune system as a result of the body’s infection by the virus.  In conjunction with HIV RNA viral load testing, it can provide useful information about disease progression and clinical status.</a:t>
            </a:r>
          </a:p>
          <a:p>
            <a:pPr marL="571500" lvl="1" indent="-114300" eaLnBrk="1" hangingPunct="1"/>
            <a:r>
              <a:rPr lang="en-US" altLang="sk-SK">
                <a:latin typeface="Arial" charset="0"/>
                <a:cs typeface="Arial" charset="0"/>
              </a:rPr>
              <a:t>It is useful in decisions concerning antiretroviral therapy and risks for OIs.</a:t>
            </a:r>
          </a:p>
          <a:p>
            <a:pPr marL="1028700" lvl="2" indent="-114300" eaLnBrk="1" hangingPunct="1"/>
            <a:r>
              <a:rPr lang="en-US" altLang="sk-SK">
                <a:latin typeface="Arial" charset="0"/>
                <a:cs typeface="Arial" charset="0"/>
              </a:rPr>
              <a:t>MAC, </a:t>
            </a:r>
            <a:r>
              <a:rPr lang="en-US" altLang="sk-SK" i="1">
                <a:latin typeface="Arial" charset="0"/>
                <a:cs typeface="Arial" charset="0"/>
              </a:rPr>
              <a:t>Toxoplasma gondii </a:t>
            </a:r>
            <a:r>
              <a:rPr lang="en-US" altLang="sk-SK">
                <a:latin typeface="Arial" charset="0"/>
                <a:cs typeface="Arial" charset="0"/>
              </a:rPr>
              <a:t>and CMV are rare when CD4 cells &gt;50</a:t>
            </a:r>
          </a:p>
          <a:p>
            <a:pPr marL="1028700" lvl="2" indent="-114300" eaLnBrk="1" hangingPunct="1"/>
            <a:r>
              <a:rPr lang="en-US" altLang="sk-SK">
                <a:latin typeface="Arial" charset="0"/>
                <a:cs typeface="Arial" charset="0"/>
              </a:rPr>
              <a:t>PCP, cryptococcosis are unusual when CD4 cells &gt;200.</a:t>
            </a:r>
          </a:p>
        </p:txBody>
      </p:sp>
      <p:sp>
        <p:nvSpPr>
          <p:cNvPr id="819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52600" y="476250"/>
            <a:ext cx="3175000" cy="2381250"/>
          </a:xfrm>
          <a:ln w="12700" cap="flat">
            <a:solidFill>
              <a:schemeClr val="tx1"/>
            </a:solidFill>
          </a:ln>
        </p:spPr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698500" y="2754313"/>
            <a:ext cx="10414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 sz="2400">
              <a:latin typeface="Times New Roman" pitchFamily="16" charset="0"/>
            </a:endParaRPr>
          </a:p>
        </p:txBody>
      </p:sp>
      <p:sp>
        <p:nvSpPr>
          <p:cNvPr id="8199" name="Line 5"/>
          <p:cNvSpPr>
            <a:spLocks noChangeShapeType="1"/>
          </p:cNvSpPr>
          <p:nvPr/>
        </p:nvSpPr>
        <p:spPr bwMode="auto">
          <a:xfrm>
            <a:off x="685800" y="2997200"/>
            <a:ext cx="5930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8200" name="Rectangle 6"/>
          <p:cNvSpPr>
            <a:spLocks noChangeArrowheads="1"/>
          </p:cNvSpPr>
          <p:nvPr/>
        </p:nvSpPr>
        <p:spPr bwMode="auto">
          <a:xfrm>
            <a:off x="698500" y="2728913"/>
            <a:ext cx="10414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6" tIns="46033" rIns="92066" bIns="46033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1200" b="1">
                <a:latin typeface="Times New Roman" pitchFamily="16" charset="0"/>
              </a:rPr>
              <a:t>Slide 25b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E30220BA-605A-4E44-906A-988923EFE8B6}" type="slidenum">
              <a:rPr lang="sk-SK" altLang="sk-SK">
                <a:solidFill>
                  <a:srgbClr val="000000"/>
                </a:solidFill>
                <a:latin typeface="Times New Roman" pitchFamily="16" charset="0"/>
                <a:ea typeface="Microsoft YaHei" pitchFamily="34" charset="-122"/>
              </a:rPr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39</a:t>
            </a:fld>
            <a:endParaRPr lang="sk-SK" altLang="sk-SK">
              <a:solidFill>
                <a:srgbClr val="000000"/>
              </a:solidFill>
              <a:latin typeface="Times New Roman" pitchFamily="16" charset="0"/>
              <a:ea typeface="Microsoft YaHei" pitchFamily="34" charset="-122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5113" cy="4010025"/>
          </a:xfrm>
          <a:solidFill>
            <a:srgbClr val="FFFFFF"/>
          </a:solidFill>
          <a:ln/>
        </p:spPr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sk-SK" alt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1370814C-E60F-466C-A43A-C549CEA17C24}" type="slidenum">
              <a:rPr lang="sk-SK" altLang="sk-SK">
                <a:solidFill>
                  <a:srgbClr val="000000"/>
                </a:solidFill>
                <a:latin typeface="Times New Roman" pitchFamily="16" charset="0"/>
                <a:ea typeface="Microsoft YaHei" pitchFamily="34" charset="-122"/>
              </a:rPr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40</a:t>
            </a:fld>
            <a:endParaRPr lang="sk-SK" altLang="sk-SK">
              <a:solidFill>
                <a:srgbClr val="000000"/>
              </a:solidFill>
              <a:latin typeface="Times New Roman" pitchFamily="16" charset="0"/>
              <a:ea typeface="Microsoft YaHei" pitchFamily="34" charset="-122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01688"/>
            <a:ext cx="5345113" cy="4010025"/>
          </a:xfrm>
          <a:solidFill>
            <a:srgbClr val="FFFFFF"/>
          </a:solidFill>
          <a:ln/>
        </p:spPr>
      </p:sp>
      <p:sp>
        <p:nvSpPr>
          <p:cNvPr id="17412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sk-SK" alt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058904AA-212D-4B56-82B9-D94F48AD5A55}" type="slidenum">
              <a:rPr lang="sk-SK" altLang="sk-SK">
                <a:solidFill>
                  <a:srgbClr val="000000"/>
                </a:solidFill>
                <a:latin typeface="Times New Roman" pitchFamily="16" charset="0"/>
                <a:ea typeface="Microsoft YaHei" pitchFamily="34" charset="-122"/>
              </a:rPr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41</a:t>
            </a:fld>
            <a:endParaRPr lang="sk-SK" altLang="sk-SK">
              <a:solidFill>
                <a:srgbClr val="000000"/>
              </a:solidFill>
              <a:latin typeface="Times New Roman" pitchFamily="16" charset="0"/>
              <a:ea typeface="Microsoft YaHei" pitchFamily="34" charset="-122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</p:spPr>
      </p:sp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sk-SK" alt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F594BEB3-88CB-42C7-AFC3-98BBB026EB5A}" type="slidenum">
              <a:rPr lang="sk-SK" altLang="sk-SK">
                <a:solidFill>
                  <a:srgbClr val="000000"/>
                </a:solidFill>
                <a:latin typeface="Times New Roman" pitchFamily="16" charset="0"/>
                <a:ea typeface="Microsoft YaHei" pitchFamily="34" charset="-122"/>
              </a:rPr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42</a:t>
            </a:fld>
            <a:endParaRPr lang="sk-SK" altLang="sk-SK">
              <a:solidFill>
                <a:srgbClr val="000000"/>
              </a:solidFill>
              <a:latin typeface="Times New Roman" pitchFamily="16" charset="0"/>
              <a:ea typeface="Microsoft YaHei" pitchFamily="34" charset="-122"/>
            </a:endParaRPr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/>
        </p:spPr>
      </p:sp>
      <p:sp>
        <p:nvSpPr>
          <p:cNvPr id="45060" name="Text Box 2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sk-SK" alt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3C8-1B4E-48BD-A8B9-1FF479C378E6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CD6D-51AD-4002-AD63-14782FB0A67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3C8-1B4E-48BD-A8B9-1FF479C378E6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CD6D-51AD-4002-AD63-14782FB0A67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3C8-1B4E-48BD-A8B9-1FF479C378E6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CD6D-51AD-4002-AD63-14782FB0A67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16F5-8F21-4C96-AB01-F9483EFD47B0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24. 5. 2019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A171-9C33-4D17-A892-18D51307EF9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38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16F5-8F21-4C96-AB01-F9483EFD47B0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24. 5. 2019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A171-9C33-4D17-A892-18D51307EF9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426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7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7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16F5-8F21-4C96-AB01-F9483EFD47B0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24. 5. 2019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A171-9C33-4D17-A892-18D51307EF9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81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16F5-8F21-4C96-AB01-F9483EFD47B0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24. 5. 2019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A171-9C33-4D17-A892-18D51307EF9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72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16F5-8F21-4C96-AB01-F9483EFD47B0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24. 5. 2019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A171-9C33-4D17-A892-18D51307EF9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949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16F5-8F21-4C96-AB01-F9483EFD47B0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24. 5. 2019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A171-9C33-4D17-A892-18D51307EF9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66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16F5-8F21-4C96-AB01-F9483EFD47B0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24. 5. 2019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A171-9C33-4D17-A892-18D51307EF9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59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16F5-8F21-4C96-AB01-F9483EFD47B0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24. 5. 2019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A171-9C33-4D17-A892-18D51307EF9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1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3C8-1B4E-48BD-A8B9-1FF479C378E6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CD6D-51AD-4002-AD63-14782FB0A67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sk-SK"/>
              <a:t>Ak chcete pridať obrázok, kliknite na ikonu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16F5-8F21-4C96-AB01-F9483EFD47B0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24. 5. 2019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A171-9C33-4D17-A892-18D51307EF9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24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16F5-8F21-4C96-AB01-F9483EFD47B0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24. 5. 2019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A171-9C33-4D17-A892-18D51307EF9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90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516F5-8F21-4C96-AB01-F9483EFD47B0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24. 5. 2019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5A171-9C33-4D17-A892-18D51307EF9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02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8228013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320093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3C8-1B4E-48BD-A8B9-1FF479C378E6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CD6D-51AD-4002-AD63-14782FB0A67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3C8-1B4E-48BD-A8B9-1FF479C378E6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CD6D-51AD-4002-AD63-14782FB0A67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3C8-1B4E-48BD-A8B9-1FF479C378E6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CD6D-51AD-4002-AD63-14782FB0A67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3C8-1B4E-48BD-A8B9-1FF479C378E6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CD6D-51AD-4002-AD63-14782FB0A67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3C8-1B4E-48BD-A8B9-1FF479C378E6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CD6D-51AD-4002-AD63-14782FB0A67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3C8-1B4E-48BD-A8B9-1FF479C378E6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CD6D-51AD-4002-AD63-14782FB0A67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3C8-1B4E-48BD-A8B9-1FF479C378E6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CD6D-51AD-4002-AD63-14782FB0A671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A33C8-1B4E-48BD-A8B9-1FF479C378E6}" type="datetimeFigureOut">
              <a:rPr lang="sk-SK" smtClean="0"/>
              <a:t>24. 5. 2019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5CD6D-51AD-4002-AD63-14782FB0A671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E5516F5-8F21-4C96-AB01-F9483EFD47B0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 defTabSz="685783"/>
              <a:t>24. 5. 2019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8B5A171-9C33-4D17-A892-18D51307EF9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9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>
            <a:extLst>
              <a:ext uri="{FF2B5EF4-FFF2-40B4-BE49-F238E27FC236}">
                <a16:creationId xmlns:a16="http://schemas.microsoft.com/office/drawing/2014/main" id="{564A97CB-104A-413F-969D-F00154777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600" y="1220755"/>
            <a:ext cx="6858000" cy="2387600"/>
          </a:xfrm>
        </p:spPr>
        <p:txBody>
          <a:bodyPr>
            <a:normAutofit/>
          </a:bodyPr>
          <a:lstStyle/>
          <a:p>
            <a:r>
              <a:rPr lang="sk-SK" sz="4000" b="1" dirty="0">
                <a:solidFill>
                  <a:schemeClr val="bg1"/>
                </a:solidFill>
              </a:rPr>
              <a:t>Invazívne </a:t>
            </a:r>
            <a:r>
              <a:rPr lang="sk-SK" sz="4000" b="1" dirty="0" err="1">
                <a:solidFill>
                  <a:schemeClr val="bg1"/>
                </a:solidFill>
              </a:rPr>
              <a:t>fungálne</a:t>
            </a:r>
            <a:r>
              <a:rPr lang="sk-SK" sz="4000" b="1" dirty="0">
                <a:solidFill>
                  <a:schemeClr val="bg1"/>
                </a:solidFill>
              </a:rPr>
              <a:t> infekcie – </a:t>
            </a:r>
            <a:br>
              <a:rPr lang="sk-SK" sz="4000" b="1" dirty="0">
                <a:solidFill>
                  <a:schemeClr val="bg1"/>
                </a:solidFill>
              </a:rPr>
            </a:br>
            <a:r>
              <a:rPr lang="sk-SK" sz="4000" b="1" dirty="0" err="1">
                <a:solidFill>
                  <a:schemeClr val="bg1"/>
                </a:solidFill>
              </a:rPr>
              <a:t>Quo</a:t>
            </a:r>
            <a:r>
              <a:rPr lang="sk-SK" sz="4000" b="1" dirty="0">
                <a:solidFill>
                  <a:schemeClr val="bg1"/>
                </a:solidFill>
              </a:rPr>
              <a:t> </a:t>
            </a:r>
            <a:r>
              <a:rPr lang="sk-SK" sz="4000" b="1" dirty="0" err="1">
                <a:solidFill>
                  <a:schemeClr val="bg1"/>
                </a:solidFill>
              </a:rPr>
              <a:t>vadis</a:t>
            </a:r>
            <a:r>
              <a:rPr lang="sk-SK" sz="4000" b="1" dirty="0">
                <a:solidFill>
                  <a:schemeClr val="bg1"/>
                </a:solidFill>
              </a:rPr>
              <a:t> 2019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1" y="4293097"/>
            <a:ext cx="5879306" cy="1655763"/>
          </a:xfrm>
        </p:spPr>
        <p:txBody>
          <a:bodyPr>
            <a:norm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Pavol Jarčuška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98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err="1"/>
              <a:t>Aspergilóza</a:t>
            </a:r>
            <a:r>
              <a:rPr lang="sk-SK" dirty="0"/>
              <a:t> u pacientov so závažnou chrípkou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Všeobecná populácia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k-SK" dirty="0"/>
              <a:t>432 pacientov s chrípkou</a:t>
            </a:r>
          </a:p>
          <a:p>
            <a:r>
              <a:rPr lang="sk-SK" dirty="0"/>
              <a:t>83 pacientov s </a:t>
            </a:r>
            <a:r>
              <a:rPr lang="sk-SK" dirty="0" err="1"/>
              <a:t>aspergilózou</a:t>
            </a:r>
            <a:endParaRPr lang="sk-SK" dirty="0"/>
          </a:p>
          <a:p>
            <a:endParaRPr lang="sk-SK" dirty="0"/>
          </a:p>
          <a:p>
            <a:pPr>
              <a:buNone/>
            </a:pPr>
            <a:r>
              <a:rPr lang="sk-SK" sz="13800" dirty="0"/>
              <a:t>19%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sk-SK" dirty="0" err="1"/>
              <a:t>Imunokompromitovaní</a:t>
            </a:r>
            <a:r>
              <a:rPr lang="sk-SK" dirty="0"/>
              <a:t> pacienti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117 pacientov s chrípkou</a:t>
            </a:r>
          </a:p>
          <a:p>
            <a:r>
              <a:rPr lang="sk-SK" dirty="0"/>
              <a:t>38 pacientov s </a:t>
            </a:r>
            <a:r>
              <a:rPr lang="sk-SK" dirty="0" err="1"/>
              <a:t>aspergilózou</a:t>
            </a:r>
            <a:endParaRPr lang="sk-SK" dirty="0"/>
          </a:p>
          <a:p>
            <a:endParaRPr lang="sk-SK" dirty="0"/>
          </a:p>
          <a:p>
            <a:pPr>
              <a:buNone/>
            </a:pPr>
            <a:r>
              <a:rPr lang="sk-SK" sz="16600" dirty="0"/>
              <a:t>32%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Epidémia chrípky 2009 - 2010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Úmrtia ťažká chrípka - Košice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k-SK" sz="23900" dirty="0"/>
              <a:t>32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err="1"/>
              <a:t>Aspergilóza</a:t>
            </a:r>
            <a:endParaRPr lang="sk-SK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sk-SK" sz="28700" dirty="0"/>
              <a:t>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Epidémia chrípky 2009 – 2010</a:t>
            </a:r>
            <a:br>
              <a:rPr lang="sk-SK" dirty="0"/>
            </a:br>
            <a:r>
              <a:rPr lang="sk-SK" dirty="0"/>
              <a:t>Ako to asi bolo?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Úmrtia ťažká chrípka - Košice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k-SK" sz="23900" dirty="0"/>
              <a:t>32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err="1"/>
              <a:t>Aspergilóza</a:t>
            </a:r>
            <a:endParaRPr lang="sk-SK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sk-SK" sz="28700" dirty="0"/>
              <a:t>10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563" y="1528763"/>
            <a:ext cx="852487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425" y="2101850"/>
            <a:ext cx="818515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0" y="1038225"/>
            <a:ext cx="85090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Influenza – </a:t>
            </a:r>
            <a:r>
              <a:rPr lang="sk-SK" dirty="0" err="1"/>
              <a:t>associated</a:t>
            </a:r>
            <a:r>
              <a:rPr lang="sk-SK" dirty="0"/>
              <a:t> </a:t>
            </a:r>
            <a:r>
              <a:rPr lang="sk-SK" dirty="0" err="1"/>
              <a:t>aspergillosis</a:t>
            </a:r>
            <a:endParaRPr lang="sk-SK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Diagnostika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/>
              <a:t>Dôkaz H1N1 (</a:t>
            </a:r>
            <a:r>
              <a:rPr lang="sk-SK" dirty="0" err="1"/>
              <a:t>event</a:t>
            </a:r>
            <a:r>
              <a:rPr lang="sk-SK" dirty="0"/>
              <a:t>. inej chrípky) – PCR</a:t>
            </a:r>
          </a:p>
          <a:p>
            <a:r>
              <a:rPr lang="sk-SK" dirty="0"/>
              <a:t>HRCT</a:t>
            </a:r>
          </a:p>
          <a:p>
            <a:r>
              <a:rPr lang="sk-SK" dirty="0" err="1"/>
              <a:t>galaktomanán</a:t>
            </a:r>
            <a:endParaRPr lang="sk-SK" dirty="0"/>
          </a:p>
          <a:p>
            <a:endParaRPr lang="sk-SK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/>
              <a:t>Liečba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k-SK" dirty="0"/>
              <a:t>ECMO</a:t>
            </a:r>
          </a:p>
          <a:p>
            <a:r>
              <a:rPr lang="sk-SK" dirty="0"/>
              <a:t>Inhibítory </a:t>
            </a:r>
            <a:r>
              <a:rPr lang="sk-SK" dirty="0" err="1"/>
              <a:t>neuaminidázy</a:t>
            </a:r>
            <a:endParaRPr lang="sk-SK" dirty="0"/>
          </a:p>
          <a:p>
            <a:r>
              <a:rPr lang="sk-SK" dirty="0" err="1"/>
              <a:t>Isavukonazol</a:t>
            </a:r>
            <a:r>
              <a:rPr lang="sk-SK" dirty="0"/>
              <a:t>/</a:t>
            </a:r>
            <a:r>
              <a:rPr lang="sk-SK" dirty="0" err="1"/>
              <a:t>vorikonazol</a:t>
            </a:r>
            <a:r>
              <a:rPr lang="sk-SK" dirty="0"/>
              <a:t>/ </a:t>
            </a:r>
            <a:r>
              <a:rPr lang="sk-SK" dirty="0" err="1"/>
              <a:t>lip</a:t>
            </a:r>
            <a:r>
              <a:rPr lang="sk-SK" dirty="0"/>
              <a:t>. </a:t>
            </a:r>
            <a:r>
              <a:rPr lang="sk-SK" dirty="0" err="1"/>
              <a:t>Ampho</a:t>
            </a:r>
            <a:r>
              <a:rPr lang="sk-SK" dirty="0"/>
              <a:t> B</a:t>
            </a:r>
          </a:p>
          <a:p>
            <a:endParaRPr lang="sk-SK" dirty="0"/>
          </a:p>
          <a:p>
            <a:pPr>
              <a:buNone/>
            </a:pPr>
            <a:r>
              <a:rPr lang="sk-SK" dirty="0"/>
              <a:t>+ ostatná liečba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6950" y="942975"/>
            <a:ext cx="71501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01725"/>
            <a:ext cx="85344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7929618" cy="193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928934"/>
            <a:ext cx="760095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914400"/>
            <a:ext cx="7200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52"/>
            <a:ext cx="5429288" cy="193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1785926"/>
            <a:ext cx="9038409" cy="485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060450"/>
            <a:ext cx="72009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500042"/>
            <a:ext cx="3783028" cy="6149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757238"/>
            <a:ext cx="89154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1547813"/>
            <a:ext cx="882015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285992"/>
            <a:ext cx="86995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8436575" cy="48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357166"/>
            <a:ext cx="8636000" cy="512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762" y="627396"/>
            <a:ext cx="8225204" cy="565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85725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Hematologické pacienti – pľúcne </a:t>
            </a:r>
            <a:r>
              <a:rPr lang="sk-SK" dirty="0" err="1"/>
              <a:t>infiltráty</a:t>
            </a:r>
            <a:endParaRPr lang="sk-SK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671040" y="568860"/>
            <a:ext cx="7804800" cy="11449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Worldwide emergence of resistance to antifungal drugs challenges human health and food security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671040" y="2049336"/>
            <a:ext cx="7804800" cy="27406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Ctr="1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sz="1600" i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by Matthew C. Fisher, </a:t>
            </a:r>
            <a:r>
              <a:rPr lang="en-GB" sz="1600" i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Nichola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 J. Hawkins, Dominique </a:t>
            </a:r>
            <a:r>
              <a:rPr lang="en-GB" sz="1600" i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Sanglard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, and Sarah J. </a:t>
            </a:r>
            <a:r>
              <a:rPr lang="en-GB" sz="1600" i="1" dirty="0" err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Gurr</a:t>
            </a:r>
            <a:endParaRPr lang="en-GB" sz="1600" i="1" dirty="0">
              <a:solidFill>
                <a:srgbClr val="000000"/>
              </a:solidFill>
              <a:latin typeface="Arial" charset="0"/>
              <a:ea typeface="msgothic" charset="0"/>
              <a:cs typeface="msgothic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69600" y="5118297"/>
            <a:ext cx="7804800" cy="9288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Ctr="1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sz="1600" i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Science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sz="1600" i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Volume 360(6390):739-742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GB" sz="1600" i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May 18, 2018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Published by AAAS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9920" y="5943505"/>
            <a:ext cx="1226880" cy="65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Hematologickí pacienti bez pľúcnych </a:t>
            </a:r>
            <a:r>
              <a:rPr lang="sk-SK" dirty="0" err="1"/>
              <a:t>infiltrátov</a:t>
            </a:r>
            <a:endParaRPr lang="sk-SK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09700"/>
            <a:ext cx="8839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Orgánové transplantácie HIV liečba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1500174"/>
            <a:ext cx="8813800" cy="343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r>
              <a:rPr lang="sk-SK" altLang="sk-SK" sz="4000"/>
              <a:t>Biologická liečba a mykotické infekcie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3600" dirty="0" err="1"/>
              <a:t>Anti</a:t>
            </a:r>
            <a:r>
              <a:rPr lang="sk-SK" altLang="sk-SK" sz="3600" dirty="0"/>
              <a:t> TNF /TNF </a:t>
            </a:r>
            <a:r>
              <a:rPr lang="sk-SK" altLang="sk-SK" sz="3600" dirty="0" err="1"/>
              <a:t>solubilný</a:t>
            </a:r>
            <a:r>
              <a:rPr lang="sk-SK" altLang="sk-SK" sz="3600" dirty="0"/>
              <a:t> receptor CD4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12875"/>
            <a:ext cx="7972425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altLang="sk-SK" dirty="0"/>
              <a:t>Čo rozhoduje o ďalšej prognóze pacienta?</a:t>
            </a:r>
          </a:p>
        </p:txBody>
      </p:sp>
      <p:sp>
        <p:nvSpPr>
          <p:cNvPr id="512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altLang="sk-SK"/>
              <a:t>CD4 + Nadir</a:t>
            </a:r>
          </a:p>
          <a:p>
            <a:endParaRPr lang="sk-SK" altLang="sk-SK"/>
          </a:p>
          <a:p>
            <a:r>
              <a:rPr lang="sk-SK" altLang="sk-SK"/>
              <a:t>Viete čo to je?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sz="4000"/>
              <a:t>Anti TNF / TNF solubilné receptory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/>
              <a:t>Zníženie počtu CD4 lymfocytov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/>
              <a:t>Zníženie kvality CD4 lymfocytov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/>
              <a:t>Presun k TH2 imunitnej odpovedi</a:t>
            </a:r>
          </a:p>
          <a:p>
            <a:pPr eaLnBrk="1" hangingPunct="1">
              <a:lnSpc>
                <a:spcPct val="90000"/>
              </a:lnSpc>
            </a:pPr>
            <a:endParaRPr lang="sk-SK" altLang="sk-SK" sz="2400"/>
          </a:p>
          <a:p>
            <a:pPr eaLnBrk="1" hangingPunct="1">
              <a:lnSpc>
                <a:spcPct val="90000"/>
              </a:lnSpc>
            </a:pPr>
            <a:r>
              <a:rPr lang="sk-SK" altLang="sk-SK" sz="2400"/>
              <a:t>Pseudo AIDS syndróm – tie isté oportunistické infekcie ako pri HIV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2400"/>
              <a:t>-   TBC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sk-SK" altLang="sk-SK" sz="2400"/>
              <a:t>Intracelulárne oportunistické infekcie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sk-SK" altLang="sk-SK" sz="2400"/>
              <a:t>Nedokonalá obrana pred prvokmi a </a:t>
            </a:r>
            <a:r>
              <a:rPr lang="sk-SK" altLang="sk-SK" sz="2400">
                <a:solidFill>
                  <a:srgbClr val="FF0000"/>
                </a:solidFill>
              </a:rPr>
              <a:t>hubami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sk-SK" altLang="sk-SK" sz="2400"/>
              <a:t>Infekcie spojené s invazivitou baktériového púzdra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539750" y="981075"/>
            <a:ext cx="8012113" cy="556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 sz="2400">
              <a:latin typeface="Times New Roman" pitchFamily="16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371600" y="1562100"/>
            <a:ext cx="7239000" cy="4351338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 sz="2400">
              <a:latin typeface="Times New Roman" pitchFamily="16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47713" y="1355725"/>
            <a:ext cx="735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2400" b="1"/>
              <a:t>800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747713" y="2363788"/>
            <a:ext cx="735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2400" b="1"/>
              <a:t>600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739775" y="3486150"/>
            <a:ext cx="73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2400" b="1"/>
              <a:t>400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739775" y="4494213"/>
            <a:ext cx="73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2400" b="1"/>
              <a:t>200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792163" y="5616575"/>
            <a:ext cx="735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sk-SK" sz="2400" b="1"/>
              <a:t>0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1471613" y="6096000"/>
            <a:ext cx="1500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sk-SK" sz="2400" b="1">
                <a:solidFill>
                  <a:schemeClr val="tx2"/>
                </a:solidFill>
              </a:rPr>
              <a:t>Months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5181600" y="6096000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sk-SK" sz="2400" b="1"/>
              <a:t>Years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 rot="-5396779">
            <a:off x="-1207293" y="3491706"/>
            <a:ext cx="3268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2000" b="1"/>
              <a:t>      </a:t>
            </a:r>
            <a:r>
              <a:rPr lang="en-US" altLang="sk-SK" sz="2000" b="1">
                <a:solidFill>
                  <a:schemeClr val="tx2"/>
                </a:solidFill>
              </a:rPr>
              <a:t>CD4 cell count /m</a:t>
            </a:r>
            <a:r>
              <a:rPr lang="en-US" altLang="sk-SK" sz="2000" b="1">
                <a:solidFill>
                  <a:schemeClr val="tx2"/>
                </a:solidFill>
                <a:latin typeface="Arial Rounded MT Bold" pitchFamily="34" charset="0"/>
              </a:rPr>
              <a:t>m</a:t>
            </a:r>
            <a:r>
              <a:rPr lang="en-US" altLang="sk-SK" sz="2000" b="1" baseline="30000">
                <a:solidFill>
                  <a:schemeClr val="tx2"/>
                </a:solidFill>
                <a:latin typeface="Arial Rounded MT Bold" pitchFamily="34" charset="0"/>
              </a:rPr>
              <a:t>3</a:t>
            </a:r>
            <a:endParaRPr lang="en-US" altLang="sk-SK" sz="2000" b="1" baseline="30000">
              <a:latin typeface="Times New Roman" pitchFamily="16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1371600" y="2438400"/>
            <a:ext cx="2738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2000" b="1"/>
              <a:t>Thrombocytopenia Lymphadenopathy</a:t>
            </a: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5105400" y="2819400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2000" b="1"/>
              <a:t> Kaposi’s sarcoma</a:t>
            </a:r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3741738" y="2933700"/>
            <a:ext cx="830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2400" b="1"/>
              <a:t>500</a:t>
            </a:r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4362450" y="3381375"/>
            <a:ext cx="738188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 sz="2400">
              <a:latin typeface="Times New Roman" pitchFamily="16" charset="0"/>
            </a:endParaRP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5683250" y="3330575"/>
            <a:ext cx="73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 sz="2400">
              <a:latin typeface="Times New Roman" pitchFamily="16" charset="0"/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6604000" y="3852863"/>
            <a:ext cx="825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2400" b="1"/>
              <a:t>200</a:t>
            </a:r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6642100" y="4932363"/>
            <a:ext cx="73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2400" b="1"/>
              <a:t>100</a:t>
            </a: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>
            <a:off x="3116263" y="5799138"/>
            <a:ext cx="88900" cy="1793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 flipH="1">
            <a:off x="3244850" y="5824538"/>
            <a:ext cx="88900" cy="1778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 flipH="1">
            <a:off x="7215188" y="4789488"/>
            <a:ext cx="93662" cy="198437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 flipH="1">
            <a:off x="4284663" y="2781300"/>
            <a:ext cx="96837" cy="188913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4075113" y="1200150"/>
            <a:ext cx="43497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tabLst>
                <a:tab pos="1485900" algn="l"/>
              </a:tabLst>
            </a:pPr>
            <a:endParaRPr lang="en-US" altLang="sk-SK" sz="1600" b="1"/>
          </a:p>
          <a:p>
            <a:pPr>
              <a:spcBef>
                <a:spcPct val="50000"/>
              </a:spcBef>
              <a:tabLst>
                <a:tab pos="1485900" algn="l"/>
              </a:tabLst>
            </a:pPr>
            <a:r>
              <a:rPr lang="en-US" altLang="sk-SK" sz="2000" b="1"/>
              <a:t>  Bacterial skin infection</a:t>
            </a:r>
          </a:p>
          <a:p>
            <a:pPr>
              <a:lnSpc>
                <a:spcPct val="25000"/>
              </a:lnSpc>
              <a:spcBef>
                <a:spcPct val="50000"/>
              </a:spcBef>
              <a:tabLst>
                <a:tab pos="1485900" algn="l"/>
              </a:tabLst>
            </a:pPr>
            <a:r>
              <a:rPr lang="en-US" altLang="sk-SK" sz="2000" b="1"/>
              <a:t>  Herpex simplex, zoster</a:t>
            </a:r>
          </a:p>
          <a:p>
            <a:pPr>
              <a:lnSpc>
                <a:spcPct val="50000"/>
              </a:lnSpc>
              <a:spcBef>
                <a:spcPct val="50000"/>
              </a:spcBef>
              <a:tabLst>
                <a:tab pos="1485900" algn="l"/>
              </a:tabLst>
            </a:pPr>
            <a:r>
              <a:rPr lang="en-US" altLang="sk-SK" sz="2000" b="1"/>
              <a:t>  Oral, skin fungal infections</a:t>
            </a:r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3825875" y="4030663"/>
            <a:ext cx="1852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 sz="2400">
              <a:latin typeface="Times New Roman" pitchFamily="16" charset="0"/>
            </a:endParaRPr>
          </a:p>
        </p:txBody>
      </p:sp>
      <p:sp>
        <p:nvSpPr>
          <p:cNvPr id="7193" name="Rectangle 25"/>
          <p:cNvSpPr>
            <a:spLocks noChangeArrowheads="1"/>
          </p:cNvSpPr>
          <p:nvPr/>
        </p:nvSpPr>
        <p:spPr bwMode="auto">
          <a:xfrm>
            <a:off x="5867400" y="4419600"/>
            <a:ext cx="774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sk-SK" sz="2000" b="1"/>
              <a:t>PCP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4114800" y="4800600"/>
            <a:ext cx="2667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sk-SK" sz="2000" b="1"/>
              <a:t>      Cryptococcosis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sk-SK" sz="2000" b="1"/>
              <a:t>       Toxoplasmosis</a:t>
            </a:r>
          </a:p>
        </p:txBody>
      </p:sp>
      <p:sp>
        <p:nvSpPr>
          <p:cNvPr id="7195" name="Rectangle 27"/>
          <p:cNvSpPr>
            <a:spLocks noChangeArrowheads="1"/>
          </p:cNvSpPr>
          <p:nvPr/>
        </p:nvSpPr>
        <p:spPr bwMode="auto">
          <a:xfrm>
            <a:off x="7620000" y="49530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sk-SK" sz="2000" b="1"/>
              <a:t> CMV</a:t>
            </a:r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7162800" y="5486400"/>
            <a:ext cx="774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sk-SK" sz="2000" b="1"/>
              <a:t>MAC</a:t>
            </a:r>
          </a:p>
        </p:txBody>
      </p:sp>
      <p:sp>
        <p:nvSpPr>
          <p:cNvPr id="7197" name="Rectangle 29"/>
          <p:cNvSpPr>
            <a:spLocks noChangeArrowheads="1"/>
          </p:cNvSpPr>
          <p:nvPr/>
        </p:nvSpPr>
        <p:spPr bwMode="auto">
          <a:xfrm>
            <a:off x="6992938" y="4305300"/>
            <a:ext cx="1617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sk-SK" sz="2000" b="1"/>
              <a:t>Lymphoma</a:t>
            </a:r>
          </a:p>
        </p:txBody>
      </p:sp>
      <p:sp>
        <p:nvSpPr>
          <p:cNvPr id="7198" name="Freeform 30"/>
          <p:cNvSpPr>
            <a:spLocks/>
          </p:cNvSpPr>
          <p:nvPr/>
        </p:nvSpPr>
        <p:spPr bwMode="auto">
          <a:xfrm>
            <a:off x="1397000" y="1685925"/>
            <a:ext cx="7045325" cy="4100513"/>
          </a:xfrm>
          <a:custGeom>
            <a:avLst/>
            <a:gdLst>
              <a:gd name="T0" fmla="*/ 0 w 4993"/>
              <a:gd name="T1" fmla="*/ 0 h 2583"/>
              <a:gd name="T2" fmla="*/ 2147483646 w 4993"/>
              <a:gd name="T3" fmla="*/ 2147483646 h 2583"/>
              <a:gd name="T4" fmla="*/ 2147483646 w 4993"/>
              <a:gd name="T5" fmla="*/ 2147483646 h 2583"/>
              <a:gd name="T6" fmla="*/ 2147483646 w 4993"/>
              <a:gd name="T7" fmla="*/ 2147483646 h 2583"/>
              <a:gd name="T8" fmla="*/ 2147483646 w 4993"/>
              <a:gd name="T9" fmla="*/ 2147483646 h 2583"/>
              <a:gd name="T10" fmla="*/ 2147483646 w 4993"/>
              <a:gd name="T11" fmla="*/ 2147483646 h 2583"/>
              <a:gd name="T12" fmla="*/ 2147483646 w 4993"/>
              <a:gd name="T13" fmla="*/ 2147483646 h 2583"/>
              <a:gd name="T14" fmla="*/ 2147483646 w 4993"/>
              <a:gd name="T15" fmla="*/ 2147483646 h 2583"/>
              <a:gd name="T16" fmla="*/ 2147483646 w 4993"/>
              <a:gd name="T17" fmla="*/ 2147483646 h 2583"/>
              <a:gd name="T18" fmla="*/ 2147483646 w 4993"/>
              <a:gd name="T19" fmla="*/ 2147483646 h 2583"/>
              <a:gd name="T20" fmla="*/ 2147483646 w 4993"/>
              <a:gd name="T21" fmla="*/ 2147483646 h 2583"/>
              <a:gd name="T22" fmla="*/ 2147483646 w 4993"/>
              <a:gd name="T23" fmla="*/ 2147483646 h 2583"/>
              <a:gd name="T24" fmla="*/ 2147483646 w 4993"/>
              <a:gd name="T25" fmla="*/ 2147483646 h 2583"/>
              <a:gd name="T26" fmla="*/ 2147483646 w 4993"/>
              <a:gd name="T27" fmla="*/ 2147483646 h 2583"/>
              <a:gd name="T28" fmla="*/ 2147483646 w 4993"/>
              <a:gd name="T29" fmla="*/ 2147483646 h 2583"/>
              <a:gd name="T30" fmla="*/ 2147483646 w 4993"/>
              <a:gd name="T31" fmla="*/ 2147483646 h 2583"/>
              <a:gd name="T32" fmla="*/ 2147483646 w 4993"/>
              <a:gd name="T33" fmla="*/ 2147483646 h 2583"/>
              <a:gd name="T34" fmla="*/ 2147483646 w 4993"/>
              <a:gd name="T35" fmla="*/ 2147483646 h 2583"/>
              <a:gd name="T36" fmla="*/ 2147483646 w 4993"/>
              <a:gd name="T37" fmla="*/ 2147483646 h 258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993"/>
              <a:gd name="T58" fmla="*/ 0 h 2583"/>
              <a:gd name="T59" fmla="*/ 4993 w 4993"/>
              <a:gd name="T60" fmla="*/ 2583 h 258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993" h="2583">
                <a:moveTo>
                  <a:pt x="0" y="0"/>
                </a:moveTo>
                <a:lnTo>
                  <a:pt x="402" y="127"/>
                </a:lnTo>
                <a:lnTo>
                  <a:pt x="789" y="253"/>
                </a:lnTo>
                <a:lnTo>
                  <a:pt x="1116" y="361"/>
                </a:lnTo>
                <a:lnTo>
                  <a:pt x="1503" y="487"/>
                </a:lnTo>
                <a:lnTo>
                  <a:pt x="1763" y="585"/>
                </a:lnTo>
                <a:lnTo>
                  <a:pt x="2105" y="721"/>
                </a:lnTo>
                <a:lnTo>
                  <a:pt x="2410" y="857"/>
                </a:lnTo>
                <a:lnTo>
                  <a:pt x="2835" y="1082"/>
                </a:lnTo>
                <a:lnTo>
                  <a:pt x="3058" y="1208"/>
                </a:lnTo>
                <a:lnTo>
                  <a:pt x="3311" y="1364"/>
                </a:lnTo>
                <a:lnTo>
                  <a:pt x="3623" y="1559"/>
                </a:lnTo>
                <a:lnTo>
                  <a:pt x="3883" y="1734"/>
                </a:lnTo>
                <a:lnTo>
                  <a:pt x="4099" y="1890"/>
                </a:lnTo>
                <a:lnTo>
                  <a:pt x="4263" y="2007"/>
                </a:lnTo>
                <a:lnTo>
                  <a:pt x="4412" y="2124"/>
                </a:lnTo>
                <a:lnTo>
                  <a:pt x="4553" y="2231"/>
                </a:lnTo>
                <a:lnTo>
                  <a:pt x="4717" y="2358"/>
                </a:lnTo>
                <a:lnTo>
                  <a:pt x="4992" y="2582"/>
                </a:lnTo>
              </a:path>
            </a:pathLst>
          </a:custGeom>
          <a:noFill/>
          <a:ln w="50800" cap="rnd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sk-SK"/>
          </a:p>
        </p:txBody>
      </p:sp>
      <p:sp>
        <p:nvSpPr>
          <p:cNvPr id="7199" name="Rectangle 31"/>
          <p:cNvSpPr>
            <a:spLocks noChangeArrowheads="1"/>
          </p:cNvSpPr>
          <p:nvPr/>
        </p:nvSpPr>
        <p:spPr bwMode="auto">
          <a:xfrm>
            <a:off x="1287463" y="155575"/>
            <a:ext cx="6908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/>
            <a:r>
              <a:rPr lang="sk-SK" altLang="sk-SK" sz="2800" b="1"/>
              <a:t>Priebeh HIV infekcie v závislosti od CD4 lymfocytov – baktériové infekcie</a:t>
            </a:r>
            <a:endParaRPr lang="en-US" altLang="sk-SK" sz="2800" b="1"/>
          </a:p>
        </p:txBody>
      </p:sp>
      <p:sp>
        <p:nvSpPr>
          <p:cNvPr id="7200" name="Rectangle 32"/>
          <p:cNvSpPr>
            <a:spLocks noChangeArrowheads="1"/>
          </p:cNvSpPr>
          <p:nvPr/>
        </p:nvSpPr>
        <p:spPr bwMode="auto">
          <a:xfrm>
            <a:off x="3606800" y="3581400"/>
            <a:ext cx="2306638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sk-SK" altLang="sk-SK" sz="2400">
              <a:latin typeface="Times New Roman" pitchFamily="16" charset="0"/>
            </a:endParaRPr>
          </a:p>
        </p:txBody>
      </p:sp>
      <p:sp>
        <p:nvSpPr>
          <p:cNvPr id="7201" name="Rectangle 33"/>
          <p:cNvSpPr>
            <a:spLocks noChangeArrowheads="1"/>
          </p:cNvSpPr>
          <p:nvPr/>
        </p:nvSpPr>
        <p:spPr bwMode="auto">
          <a:xfrm>
            <a:off x="3860800" y="3914775"/>
            <a:ext cx="2722563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sk-SK" sz="2000" b="1"/>
              <a:t>Hairy leukoplakia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sk-SK" sz="2000" b="1"/>
              <a:t>Tuberculosis</a:t>
            </a:r>
          </a:p>
        </p:txBody>
      </p:sp>
      <p:sp>
        <p:nvSpPr>
          <p:cNvPr id="7202" name="Rectangle 34"/>
          <p:cNvSpPr>
            <a:spLocks noChangeArrowheads="1"/>
          </p:cNvSpPr>
          <p:nvPr/>
        </p:nvSpPr>
        <p:spPr bwMode="auto">
          <a:xfrm>
            <a:off x="5926138" y="3357563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2400" b="1"/>
              <a:t>300</a:t>
            </a:r>
          </a:p>
        </p:txBody>
      </p:sp>
      <p:sp>
        <p:nvSpPr>
          <p:cNvPr id="7203" name="Rectangle 35"/>
          <p:cNvSpPr>
            <a:spLocks noChangeArrowheads="1"/>
          </p:cNvSpPr>
          <p:nvPr/>
        </p:nvSpPr>
        <p:spPr bwMode="auto">
          <a:xfrm>
            <a:off x="4157663" y="3371850"/>
            <a:ext cx="1633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sk-SK" sz="2400" b="1">
                <a:solidFill>
                  <a:srgbClr val="FFFFFF"/>
                </a:solidFill>
              </a:rPr>
              <a:t>     </a:t>
            </a:r>
            <a:r>
              <a:rPr lang="en-US" altLang="sk-SK" sz="2400" b="1"/>
              <a:t>400</a:t>
            </a:r>
          </a:p>
        </p:txBody>
      </p:sp>
      <p:sp>
        <p:nvSpPr>
          <p:cNvPr id="7204" name="Line 36"/>
          <p:cNvSpPr>
            <a:spLocks noChangeShapeType="1"/>
          </p:cNvSpPr>
          <p:nvPr/>
        </p:nvSpPr>
        <p:spPr bwMode="auto">
          <a:xfrm flipH="1">
            <a:off x="6561138" y="4248150"/>
            <a:ext cx="101600" cy="2095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205" name="Line 37"/>
          <p:cNvSpPr>
            <a:spLocks noChangeShapeType="1"/>
          </p:cNvSpPr>
          <p:nvPr/>
        </p:nvSpPr>
        <p:spPr bwMode="auto">
          <a:xfrm flipH="1">
            <a:off x="5849938" y="3752850"/>
            <a:ext cx="93662" cy="200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k-SK"/>
          </a:p>
        </p:txBody>
      </p:sp>
      <p:sp>
        <p:nvSpPr>
          <p:cNvPr id="7206" name="Line 38"/>
          <p:cNvSpPr>
            <a:spLocks noChangeShapeType="1"/>
          </p:cNvSpPr>
          <p:nvPr/>
        </p:nvSpPr>
        <p:spPr bwMode="auto">
          <a:xfrm flipH="1">
            <a:off x="5164138" y="3286125"/>
            <a:ext cx="85725" cy="200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981075"/>
            <a:ext cx="8653463" cy="550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Fig. 1 Current classes of drugs used against plant and animal fungal infections and known mechanisms of resistance to them.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9920" y="5943505"/>
            <a:ext cx="1226880" cy="65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040" y="1385425"/>
            <a:ext cx="7804800" cy="407994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71040" y="5972308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Matthew C. Fisher et al. Science 2018;360:739-742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Published by AAAS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8013" cy="1144587"/>
          </a:xfrm>
        </p:spPr>
        <p:txBody>
          <a:bodyPr tIns="35268">
            <a:normAutofit fontScale="90000"/>
          </a:bodyPr>
          <a:lstStyle/>
          <a:p>
            <a:pPr eaLnBrk="1"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sk-SK" altLang="sk-SK" sz="4000" dirty="0"/>
              <a:t>UNLP Košice – systémové choroby spojiva a IFI (2013 – 2016)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4963"/>
            <a:ext cx="8228013" cy="3976687"/>
          </a:xfrm>
        </p:spPr>
        <p:txBody>
          <a:bodyPr tIns="25471"/>
          <a:lstStyle/>
          <a:p>
            <a:pPr marL="388938" indent="-293688" eaLnBrk="1">
              <a:buSzPct val="45000"/>
              <a:buFont typeface="StarSymbol" charset="0"/>
              <a:buChar char="●"/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sk-SK" altLang="sk-SK" dirty="0"/>
              <a:t>5 prípadov </a:t>
            </a:r>
            <a:r>
              <a:rPr lang="sk-SK" altLang="sk-SK" dirty="0" err="1"/>
              <a:t>asperilových</a:t>
            </a:r>
            <a:r>
              <a:rPr lang="sk-SK" altLang="sk-SK" dirty="0"/>
              <a:t> IFI (3 </a:t>
            </a:r>
            <a:r>
              <a:rPr lang="sk-SK" altLang="sk-SK" dirty="0" err="1"/>
              <a:t>anti</a:t>
            </a:r>
            <a:r>
              <a:rPr lang="sk-SK" altLang="sk-SK" dirty="0"/>
              <a:t> TNF)</a:t>
            </a:r>
          </a:p>
          <a:p>
            <a:pPr marL="388938" indent="-293688" eaLnBrk="1">
              <a:buSzPct val="45000"/>
              <a:buFont typeface="StarSymbol" charset="0"/>
              <a:buChar char="●"/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sk-SK" altLang="sk-SK" dirty="0"/>
              <a:t>2 prípady invazívnej </a:t>
            </a:r>
            <a:r>
              <a:rPr lang="sk-SK" altLang="sk-SK" dirty="0" err="1"/>
              <a:t>kandidovej</a:t>
            </a:r>
            <a:r>
              <a:rPr lang="sk-SK" altLang="sk-SK" dirty="0"/>
              <a:t> BSI infekcie</a:t>
            </a:r>
          </a:p>
          <a:p>
            <a:pPr marL="388938" indent="-293688" eaLnBrk="1">
              <a:buFontTx/>
              <a:buNone/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endParaRPr lang="sk-SK" altLang="sk-SK" dirty="0"/>
          </a:p>
          <a:p>
            <a:pPr marL="388938" indent="-293688" eaLnBrk="1">
              <a:buSzPct val="45000"/>
              <a:buFont typeface="StarSymbol" charset="0"/>
              <a:buChar char="●"/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sk-SK" altLang="sk-SK" dirty="0"/>
              <a:t> 5 žien /2 muži</a:t>
            </a:r>
          </a:p>
          <a:p>
            <a:pPr marL="388938" indent="-293688" eaLnBrk="1">
              <a:buSzPct val="45000"/>
              <a:buFont typeface="StarSymbol" charset="0"/>
              <a:buChar char="●"/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sk-SK" altLang="sk-SK" dirty="0"/>
              <a:t>4xSLE,1xRA,1xDM, 1x </a:t>
            </a:r>
            <a:r>
              <a:rPr lang="sk-SK" altLang="sk-SK" dirty="0" err="1"/>
              <a:t>M.Bechterev</a:t>
            </a:r>
            <a:endParaRPr lang="sk-SK" altLang="sk-SK" dirty="0"/>
          </a:p>
          <a:p>
            <a:pPr marL="388938" indent="-293688" eaLnBrk="1">
              <a:buSzPct val="45000"/>
              <a:buFont typeface="StarSymbol" charset="0"/>
              <a:buChar char="●"/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sk-SK" altLang="sk-SK" dirty="0"/>
              <a:t>5 pacientov zomrelo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63" y="654050"/>
            <a:ext cx="8882062" cy="4319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73225"/>
            <a:ext cx="8329613" cy="4552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8013" cy="1144587"/>
          </a:xfrm>
        </p:spPr>
        <p:txBody>
          <a:bodyPr tIns="35268"/>
          <a:lstStyle/>
          <a:p>
            <a:pPr eaLnBrk="1"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sk-SK" altLang="sk-SK" dirty="0" err="1"/>
              <a:t>Kandidové</a:t>
            </a:r>
            <a:r>
              <a:rPr lang="sk-SK" altLang="sk-SK" dirty="0"/>
              <a:t> (</a:t>
            </a:r>
            <a:r>
              <a:rPr lang="sk-SK" altLang="sk-SK" dirty="0" err="1"/>
              <a:t>aspergilové</a:t>
            </a:r>
            <a:r>
              <a:rPr lang="sk-SK" altLang="sk-SK" dirty="0"/>
              <a:t>) infekcie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4963"/>
            <a:ext cx="4014788" cy="3976687"/>
          </a:xfrm>
        </p:spPr>
        <p:txBody>
          <a:bodyPr tIns="25471"/>
          <a:lstStyle/>
          <a:p>
            <a:pPr marL="390246" indent="-293764" eaLnBrk="1">
              <a:buSzPct val="45000"/>
              <a:buFont typeface="StarSymbol" charset="0"/>
              <a:buChar char="●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</a:tabLst>
              <a:defRPr/>
            </a:pPr>
            <a:r>
              <a:rPr lang="sk-SK" altLang="sk-SK"/>
              <a:t>Biofilm produkujúce</a:t>
            </a:r>
          </a:p>
          <a:p>
            <a:pPr marL="0" indent="96482" eaLnBrk="1">
              <a:buFontTx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</a:tabLst>
              <a:defRPr/>
            </a:pPr>
            <a:r>
              <a:rPr lang="sk-SK" altLang="sk-SK"/>
              <a:t>Kandidové infekcie krvného prúdu</a:t>
            </a:r>
          </a:p>
          <a:p>
            <a:pPr marL="0" indent="96482" eaLnBrk="1">
              <a:buFontTx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</a:tabLst>
              <a:defRPr/>
            </a:pPr>
            <a:r>
              <a:rPr lang="sk-SK" altLang="sk-SK"/>
              <a:t>BF- CSBI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4672013" y="1604963"/>
            <a:ext cx="4014787" cy="3976687"/>
          </a:xfrm>
        </p:spPr>
        <p:txBody>
          <a:bodyPr tIns="25471"/>
          <a:lstStyle/>
          <a:p>
            <a:pPr marL="390246" indent="-293764" eaLnBrk="1">
              <a:buSzPct val="45000"/>
              <a:buFontTx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</a:tabLst>
              <a:defRPr/>
            </a:pPr>
            <a:r>
              <a:rPr lang="sk-SK" altLang="sk-SK">
                <a:ea typeface="Microsoft YaHei" panose="020B0503020204020204" pitchFamily="34" charset="-122"/>
              </a:rPr>
              <a:t>Biofilm neprodukujúce</a:t>
            </a:r>
          </a:p>
          <a:p>
            <a:pPr marL="0" indent="96482" eaLnBrk="1">
              <a:buFontTx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</a:tabLst>
              <a:defRPr/>
            </a:pPr>
            <a:r>
              <a:rPr lang="sk-SK" altLang="sk-SK">
                <a:ea typeface="Microsoft YaHei" panose="020B0503020204020204" pitchFamily="34" charset="-122"/>
              </a:rPr>
              <a:t>Kandidové infekcie krvného prúdu</a:t>
            </a:r>
          </a:p>
          <a:p>
            <a:pPr marL="0" indent="96482" eaLnBrk="1">
              <a:buFontTx/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</a:tabLst>
              <a:defRPr/>
            </a:pPr>
            <a:r>
              <a:rPr lang="sk-SK" altLang="sk-SK">
                <a:ea typeface="Microsoft YaHei" panose="020B0503020204020204" pitchFamily="34" charset="-122"/>
              </a:rPr>
              <a:t>NBF CSBI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8" y="2049463"/>
            <a:ext cx="8812212" cy="2705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063" y="65088"/>
            <a:ext cx="7735887" cy="7902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63" y="762000"/>
            <a:ext cx="8220075" cy="4841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323850" y="246063"/>
            <a:ext cx="8509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/>
          <a:lstStyle>
            <a:lvl1pPr marL="215900" indent="-214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buClrTx/>
              <a:buSzPct val="45000"/>
              <a:buFontTx/>
              <a:buNone/>
              <a:defRPr/>
            </a:pPr>
            <a:r>
              <a:rPr lang="sk-SK" altLang="sk-SK" sz="1451" b="1">
                <a:solidFill>
                  <a:srgbClr val="000000"/>
                </a:solidFill>
                <a:cs typeface="Arial" panose="020B0604020202020204" pitchFamily="34" charset="0"/>
              </a:rPr>
              <a:t>Figure 1. Survival among patients with Candida bloodstream infection (CBSI) at 30 days.</a:t>
            </a:r>
          </a:p>
        </p:txBody>
      </p:sp>
      <p:sp>
        <p:nvSpPr>
          <p:cNvPr id="67588" name="Text Box 3"/>
          <p:cNvSpPr txBox="1">
            <a:spLocks noChangeArrowheads="1"/>
          </p:cNvSpPr>
          <p:nvPr/>
        </p:nvSpPr>
        <p:spPr bwMode="auto">
          <a:xfrm>
            <a:off x="404813" y="5748338"/>
            <a:ext cx="8347075" cy="58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2452" rIns="81638" bIns="42452">
            <a:spAutoFit/>
          </a:bodyPr>
          <a:lstStyle>
            <a:lvl1pPr marL="215900" indent="-214313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buClrTx/>
              <a:buSzPct val="45000"/>
              <a:buFontTx/>
              <a:buNone/>
              <a:defRPr/>
            </a:pPr>
            <a:r>
              <a:rPr lang="sk-SK" altLang="sk-SK" sz="1089">
                <a:solidFill>
                  <a:srgbClr val="000000"/>
                </a:solidFill>
                <a:cs typeface="Arial" panose="020B0604020202020204" pitchFamily="34" charset="0"/>
              </a:rPr>
              <a:t>Tumbarello M, Fiori B, Trecarichi EM, Posteraro P, et al. (2012) Risk Factors and Outcomes of Candidemia Caused by Biofilm-Forming Isolates in a Tertiary Care Hospital. PLoS ONE 7(3): e33705. doi:10.1371/journal.pone.0033705</a:t>
            </a:r>
          </a:p>
          <a:p>
            <a:pPr eaLnBrk="1">
              <a:lnSpc>
                <a:spcPct val="100000"/>
              </a:lnSpc>
              <a:buClrTx/>
              <a:buSzPct val="45000"/>
              <a:buFontTx/>
              <a:buNone/>
              <a:defRPr/>
            </a:pPr>
            <a:r>
              <a:rPr lang="sk-SK" altLang="sk-SK" sz="1089">
                <a:solidFill>
                  <a:srgbClr val="000000"/>
                </a:solidFill>
                <a:cs typeface="Arial" panose="020B0604020202020204" pitchFamily="34" charset="0"/>
              </a:rPr>
              <a:t>http://www.plosone.org/article/info:doi/10.1371/journal.pone.0033705</a:t>
            </a:r>
          </a:p>
        </p:txBody>
      </p:sp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0225" y="6342063"/>
            <a:ext cx="2205038" cy="45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8013" cy="1144587"/>
          </a:xfrm>
        </p:spPr>
        <p:txBody>
          <a:bodyPr tIns="35268">
            <a:normAutofit fontScale="90000"/>
          </a:bodyPr>
          <a:lstStyle/>
          <a:p>
            <a:pPr eaLnBrk="1"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sk-SK" altLang="sk-SK" dirty="0"/>
              <a:t>Nevýhody </a:t>
            </a:r>
            <a:r>
              <a:rPr lang="sk-SK" altLang="sk-SK" dirty="0" err="1"/>
              <a:t>biofilm</a:t>
            </a:r>
            <a:r>
              <a:rPr lang="sk-SK" altLang="sk-SK" dirty="0"/>
              <a:t> produkujúcich CSBI</a:t>
            </a: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4963"/>
            <a:ext cx="8228013" cy="3976687"/>
          </a:xfrm>
        </p:spPr>
        <p:txBody>
          <a:bodyPr tIns="25471"/>
          <a:lstStyle/>
          <a:p>
            <a:pPr marL="388938" indent="-293688" eaLnBrk="1">
              <a:buSzPct val="45000"/>
              <a:buFont typeface="StarSymbol" charset="0"/>
              <a:buChar char="●"/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sk-SK" altLang="sk-SK"/>
              <a:t>Produkcia biofilmu je spojená s horšou prognózou pacienta</a:t>
            </a:r>
          </a:p>
          <a:p>
            <a:pPr marL="388938" indent="-293688" eaLnBrk="1">
              <a:buSzPct val="45000"/>
              <a:buFont typeface="StarSymbol" charset="0"/>
              <a:buChar char="●"/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</a:tabLst>
            </a:pPr>
            <a:r>
              <a:rPr lang="sk-SK" altLang="sk-SK"/>
              <a:t>Bakteriálna „koinfekcia“ - zápasí o biofilm a uvoľňuje kandidy do krvného obehu, čo „spôsobuje väčšiu fungálnu nálož a zhoršenie prognózy pacienta“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0" y="600075"/>
            <a:ext cx="70485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Fig. 2 Fungal species with reported antifungal resistance, by country.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9920" y="5943505"/>
            <a:ext cx="1226880" cy="65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8080" y="979303"/>
            <a:ext cx="3513600" cy="4893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818081" y="5972308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Matthew C. Fisher et al. Science 2018;360:739-742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Published by AAAS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0" y="600075"/>
            <a:ext cx="70485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ovéPole 2"/>
          <p:cNvSpPr txBox="1"/>
          <p:nvPr/>
        </p:nvSpPr>
        <p:spPr>
          <a:xfrm>
            <a:off x="2000232" y="3429000"/>
            <a:ext cx="5180714" cy="120032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sk-SK" sz="3600" dirty="0">
                <a:solidFill>
                  <a:srgbClr val="FFFF00"/>
                </a:solidFill>
              </a:rPr>
              <a:t>Inhibícia rastu </a:t>
            </a:r>
            <a:r>
              <a:rPr lang="sk-SK" sz="3600" dirty="0" err="1">
                <a:solidFill>
                  <a:srgbClr val="FFFF00"/>
                </a:solidFill>
              </a:rPr>
              <a:t>kandíd</a:t>
            </a:r>
            <a:r>
              <a:rPr lang="sk-SK" sz="3600" dirty="0">
                <a:solidFill>
                  <a:srgbClr val="FFFF00"/>
                </a:solidFill>
              </a:rPr>
              <a:t> </a:t>
            </a:r>
          </a:p>
          <a:p>
            <a:r>
              <a:rPr lang="sk-SK" sz="3600" dirty="0">
                <a:solidFill>
                  <a:srgbClr val="FFFF00"/>
                </a:solidFill>
              </a:rPr>
              <a:t>produktmi </a:t>
            </a:r>
            <a:r>
              <a:rPr lang="sk-SK" sz="3600" dirty="0" err="1">
                <a:solidFill>
                  <a:srgbClr val="FFFF00"/>
                </a:solidFill>
              </a:rPr>
              <a:t>Bacillus</a:t>
            </a:r>
            <a:r>
              <a:rPr lang="sk-SK" sz="3600" dirty="0">
                <a:solidFill>
                  <a:srgbClr val="FFFF00"/>
                </a:solidFill>
              </a:rPr>
              <a:t> </a:t>
            </a:r>
            <a:r>
              <a:rPr lang="sk-SK" sz="3600" dirty="0" err="1">
                <a:solidFill>
                  <a:srgbClr val="FFFF00"/>
                </a:solidFill>
              </a:rPr>
              <a:t>subtilis</a:t>
            </a:r>
            <a:r>
              <a:rPr lang="sk-SK" sz="3600" dirty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825" y="927100"/>
            <a:ext cx="661035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0" y="2038350"/>
            <a:ext cx="6985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214554"/>
            <a:ext cx="8821571" cy="27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Candida</a:t>
            </a:r>
            <a:r>
              <a:rPr lang="sk-SK" dirty="0"/>
              <a:t> </a:t>
            </a:r>
            <a:r>
              <a:rPr lang="sk-SK" dirty="0" err="1"/>
              <a:t>auris</a:t>
            </a:r>
            <a:r>
              <a:rPr lang="sk-SK" dirty="0"/>
              <a:t> 1996 -2009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642918"/>
            <a:ext cx="5181621" cy="58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175" y="485775"/>
            <a:ext cx="710565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392" y="1000108"/>
            <a:ext cx="8262135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1838325"/>
            <a:ext cx="691515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881" y="1142984"/>
            <a:ext cx="851921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5085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143380"/>
            <a:ext cx="885831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sz="15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Fig. 3 Evolutionary drivers of antifungal resistance: heritable variation, high reproductive output, and differential survival.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9920" y="5943505"/>
            <a:ext cx="1226880" cy="65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4800" y="979303"/>
            <a:ext cx="5060160" cy="48936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044800" y="5972308"/>
            <a:ext cx="3918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100" b="1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Matthew C. Fisher et al. Science 2018;360:739-742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77761" indent="-7776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900" dirty="0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Published by AAAS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" y="795338"/>
            <a:ext cx="786765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2825" y="819150"/>
            <a:ext cx="7118350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5050" y="1028700"/>
            <a:ext cx="70739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0"/>
            <a:ext cx="3768741" cy="656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58475"/>
            <a:ext cx="4714907" cy="654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49"/>
            <a:ext cx="9160708" cy="39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3"/>
            <a:ext cx="8929718" cy="410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8572559" cy="666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62125"/>
            <a:ext cx="619125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Ak by ste videli taký CT </a:t>
            </a:r>
            <a:r>
              <a:rPr lang="sk-SK" dirty="0" err="1"/>
              <a:t>scan</a:t>
            </a:r>
            <a:br>
              <a:rPr lang="sk-SK" dirty="0"/>
            </a:br>
            <a:r>
              <a:rPr lang="sk-SK" dirty="0"/>
              <a:t>...na čo by ste mysleli?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 to pacient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sk-SK" sz="8800" dirty="0"/>
              <a:t>S chrípkou H1N1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" y="2146300"/>
            <a:ext cx="69342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1062</Words>
  <Application>Microsoft Office PowerPoint</Application>
  <PresentationFormat>On-screen Show (4:3)</PresentationFormat>
  <Paragraphs>151</Paragraphs>
  <Slides>68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Arial</vt:lpstr>
      <vt:lpstr>Arial Rounded MT Bold</vt:lpstr>
      <vt:lpstr>Calibri</vt:lpstr>
      <vt:lpstr>Calibri Light</vt:lpstr>
      <vt:lpstr>StarSymbol</vt:lpstr>
      <vt:lpstr>Times New Roman</vt:lpstr>
      <vt:lpstr>Motiv sady Office</vt:lpstr>
      <vt:lpstr>Motív1</vt:lpstr>
      <vt:lpstr>Invazívne fungálne infekcie –  Quo vadis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 by ste videli taký CT scan ...na čo by ste mysleli?</vt:lpstr>
      <vt:lpstr>Je to pacient</vt:lpstr>
      <vt:lpstr>PowerPoint Presentation</vt:lpstr>
      <vt:lpstr>Aspergilóza u pacientov so závažnou chrípkou</vt:lpstr>
      <vt:lpstr>Epidémia chrípky 2009 - 2010</vt:lpstr>
      <vt:lpstr>Epidémia chrípky 2009 – 2010 Ako to asi bolo?</vt:lpstr>
      <vt:lpstr>PowerPoint Presentation</vt:lpstr>
      <vt:lpstr>PowerPoint Presentation</vt:lpstr>
      <vt:lpstr>PowerPoint Presentation</vt:lpstr>
      <vt:lpstr>Influenza – associated aspergillosis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Hematologické pacienti – pľúcne infiltráty</vt:lpstr>
      <vt:lpstr>Hematologickí pacienti bez pľúcnych infiltrátov</vt:lpstr>
      <vt:lpstr>Orgánové transplantácie HIV liečba</vt:lpstr>
      <vt:lpstr>Biologická liečba a mykotické infekcie</vt:lpstr>
      <vt:lpstr>Anti TNF /TNF solubilný receptor CD4</vt:lpstr>
      <vt:lpstr>Čo rozhoduje o ďalšej prognóze pacienta?</vt:lpstr>
      <vt:lpstr>Anti TNF / TNF solubilné receptory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UNLP Košice – systémové choroby spojiva a IFI (2013 – 2016)</vt:lpstr>
      <vt:lpstr>PowerPoint Presentation</vt:lpstr>
      <vt:lpstr>PowerPoint Presentation</vt:lpstr>
      <vt:lpstr>Kandidové (aspergilové) infekcie</vt:lpstr>
      <vt:lpstr>PowerPoint Presentation</vt:lpstr>
      <vt:lpstr>PowerPoint Presentation</vt:lpstr>
      <vt:lpstr>PowerPoint Presentation</vt:lpstr>
      <vt:lpstr>Nevýhody biofilm produkujúcich CSBI</vt:lpstr>
      <vt:lpstr>PowerPoint Presentation</vt:lpstr>
      <vt:lpstr>PowerPoint Presentation</vt:lpstr>
      <vt:lpstr>PowerPoint Presentation</vt:lpstr>
      <vt:lpstr>PowerPoint Presentation</vt:lpstr>
      <vt:lpstr>Candida auris 1996 -2009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Lenovo</dc:creator>
  <cp:lastModifiedBy>serviceKE</cp:lastModifiedBy>
  <cp:revision>11</cp:revision>
  <dcterms:created xsi:type="dcterms:W3CDTF">2019-05-23T21:13:11Z</dcterms:created>
  <dcterms:modified xsi:type="dcterms:W3CDTF">2019-05-24T14:53:24Z</dcterms:modified>
</cp:coreProperties>
</file>