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3" r:id="rId4"/>
    <p:sldId id="285" r:id="rId5"/>
    <p:sldId id="284" r:id="rId6"/>
    <p:sldId id="271" r:id="rId7"/>
    <p:sldId id="272" r:id="rId8"/>
    <p:sldId id="292" r:id="rId9"/>
    <p:sldId id="293" r:id="rId10"/>
    <p:sldId id="286" r:id="rId11"/>
    <p:sldId id="287" r:id="rId12"/>
    <p:sldId id="288" r:id="rId13"/>
    <p:sldId id="260" r:id="rId14"/>
    <p:sldId id="291" r:id="rId15"/>
    <p:sldId id="265" r:id="rId16"/>
    <p:sldId id="290" r:id="rId17"/>
    <p:sldId id="273" r:id="rId18"/>
    <p:sldId id="274" r:id="rId19"/>
    <p:sldId id="268" r:id="rId20"/>
    <p:sldId id="269" r:id="rId21"/>
    <p:sldId id="275" r:id="rId22"/>
    <p:sldId id="270" r:id="rId23"/>
    <p:sldId id="278" r:id="rId24"/>
    <p:sldId id="277" r:id="rId25"/>
    <p:sldId id="264" r:id="rId26"/>
    <p:sldId id="282" r:id="rId27"/>
    <p:sldId id="289" r:id="rId28"/>
    <p:sldId id="294" r:id="rId29"/>
    <p:sldId id="259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2256" y="-12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8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17060367454098"/>
          <c:y val="0.27738656496063002"/>
          <c:w val="0.47965895669291297"/>
          <c:h val="0.719488435039369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IA cases, by hospital ward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CA-450E-9505-7E7306E6C3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CA-450E-9505-7E7306E6C3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0E-4681-823B-67B5CD3A21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CCA-450E-9505-7E7306E6C3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0E-4681-823B-67B5CD3A21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CA-450E-9505-7E7306E6C31E}"/>
              </c:ext>
            </c:extLst>
          </c:dPt>
          <c:dLbls>
            <c:dLbl>
              <c:idx val="0"/>
              <c:layout>
                <c:manualLayout>
                  <c:x val="5.29673520268884E-3"/>
                  <c:y val="0.166603786170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39654111372351"/>
                      <c:h val="0.1695937376602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CCA-450E-9505-7E7306E6C31E}"/>
                </c:ext>
              </c:extLst>
            </c:dLbl>
            <c:dLbl>
              <c:idx val="1"/>
              <c:layout>
                <c:manualLayout>
                  <c:x val="2.54656557208904E-3"/>
                  <c:y val="-4.62500000000001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60143909866978"/>
                      <c:h val="0.16959374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CA-450E-9505-7E7306E6C31E}"/>
                </c:ext>
              </c:extLst>
            </c:dLbl>
            <c:dLbl>
              <c:idx val="3"/>
              <c:layout>
                <c:manualLayout>
                  <c:x val="-2.7860997585722601E-2"/>
                  <c:y val="-2.1379183070866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CA-450E-9505-7E7306E6C31E}"/>
                </c:ext>
              </c:extLst>
            </c:dLbl>
            <c:dLbl>
              <c:idx val="4"/>
              <c:layout>
                <c:manualLayout>
                  <c:x val="4.05447114701845E-2"/>
                  <c:y val="-5.2768997506157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0E-4681-823B-67B5CD3A213E}"/>
                </c:ext>
              </c:extLst>
            </c:dLbl>
            <c:dLbl>
              <c:idx val="5"/>
              <c:layout>
                <c:manualLayout>
                  <c:x val="0.166701279527559"/>
                  <c:y val="1.1881028543307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190633202099738"/>
                      <c:h val="0.16959374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CA-450E-9505-7E7306E6C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41275" cap="flat" cmpd="sng" algn="ctr">
                  <a:solidFill>
                    <a:schemeClr val="tx1">
                      <a:lumMod val="90000"/>
                      <a:lumOff val="10000"/>
                    </a:schemeClr>
                  </a:solidFill>
                  <a:round/>
                  <a:headEnd type="oval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ICU</c:v>
                </c:pt>
                <c:pt idx="1">
                  <c:v>Haematology (adult)</c:v>
                </c:pt>
                <c:pt idx="2">
                  <c:v>Haematology (paediatric)</c:v>
                </c:pt>
                <c:pt idx="3">
                  <c:v>Infectious disease</c:v>
                </c:pt>
                <c:pt idx="4">
                  <c:v>Pneumology</c:v>
                </c:pt>
                <c:pt idx="5">
                  <c:v>Thoracic surgery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0.33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A-450E-9505-7E7306E6C3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1AA6-577E-674C-9481-4C56DEA92A3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04845-0469-3E48-91AE-ED9FC9E76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 perspective</a:t>
            </a:r>
            <a:r>
              <a:rPr lang="en-US" baseline="0" dirty="0"/>
              <a:t> – Tx not for a geriatric pop</a:t>
            </a:r>
          </a:p>
          <a:p>
            <a:endParaRPr lang="en-US" baseline="0" dirty="0"/>
          </a:p>
          <a:p>
            <a:r>
              <a:rPr lang="en-US" baseline="0" dirty="0"/>
              <a:t>Immune – takes in consideration of the intensity of chemo; even in the absence of AML-like intensive regimens, neutropenia is a major factor (disease plus chemo); PLUS increasing use of other immunosuppressive agents; lowering of immune function with age (e.g., skewing of lymph repertoire)</a:t>
            </a:r>
          </a:p>
          <a:p>
            <a:r>
              <a:rPr lang="en-US" b="1" u="sng" baseline="0" dirty="0"/>
              <a:t>Co-morbidities</a:t>
            </a:r>
            <a:r>
              <a:rPr lang="en-US" baseline="0" dirty="0"/>
              <a:t> – more important/common in the elderly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9734-CFE8-4F45-95DE-2F3E2FDFAF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3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8980" fontAlgn="base">
              <a:spcBef>
                <a:spcPct val="0"/>
              </a:spcBef>
              <a:spcAft>
                <a:spcPct val="0"/>
              </a:spcAft>
              <a:defRPr/>
            </a:pPr>
            <a:fld id="{489B016D-AC1E-914D-A91D-E027A07B6C18}" type="slidenum">
              <a:rPr lang="en-US">
                <a:solidFill>
                  <a:prstClr val="black"/>
                </a:solidFill>
                <a:latin typeface="Calibri" charset="0"/>
                <a:ea typeface="ＭＳ Ｐゴシック" charset="0"/>
                <a:cs typeface="Arial" charset="0"/>
              </a:rPr>
              <a:pPr defTabSz="88898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7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factors we</a:t>
            </a:r>
            <a:r>
              <a:rPr lang="en-US" baseline="0" dirty="0"/>
              <a:t> cannot influence</a:t>
            </a:r>
          </a:p>
          <a:p>
            <a:r>
              <a:rPr lang="en-US" baseline="0" dirty="0"/>
              <a:t>Increasing complexity = decreasing compliance (by the clinical team)</a:t>
            </a:r>
          </a:p>
          <a:p>
            <a:endParaRPr lang="en-US" baseline="0" dirty="0"/>
          </a:p>
          <a:p>
            <a:r>
              <a:rPr lang="en-US" baseline="0" dirty="0"/>
              <a:t>Targeted therapies and TKIs </a:t>
            </a:r>
            <a:r>
              <a:rPr lang="mr-IN" baseline="0" dirty="0"/>
              <a:t>–</a:t>
            </a:r>
            <a:r>
              <a:rPr lang="en-US" baseline="0" dirty="0"/>
              <a:t> risk of IFD e.g., CLL </a:t>
            </a:r>
            <a:r>
              <a:rPr lang="mr-IN" baseline="0" dirty="0"/>
              <a:t>–</a:t>
            </a:r>
            <a:r>
              <a:rPr lang="en-US" baseline="0" dirty="0"/>
              <a:t> IA, but also crypto; Idelalisib (PI3k </a:t>
            </a:r>
            <a:r>
              <a:rPr lang="mr-IN" baseline="0" dirty="0"/>
              <a:t>–</a:t>
            </a:r>
            <a:r>
              <a:rPr lang="en-US" baseline="0" dirty="0"/>
              <a:t> and PJP)</a:t>
            </a:r>
          </a:p>
          <a:p>
            <a:endParaRPr lang="en-US" baseline="0" dirty="0"/>
          </a:p>
          <a:p>
            <a:r>
              <a:rPr lang="en-US" baseline="0" dirty="0"/>
              <a:t>Darius: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macrophage TLR9–BTK–calcineurin–NFAT signalling pathway as a key immune defect that leads to organ  transplant-related invasive aspergillosis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agents in general </a:t>
            </a:r>
            <a:r>
              <a:rPr lang="mr-I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aTNFa</a:t>
            </a:r>
            <a:r>
              <a:rPr lang="mr-IN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79734-CFE8-4F45-95DE-2F3E2FDFAF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70EA-C173-7740-B118-4A7A6AB6F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Nepriame</a:t>
            </a:r>
            <a:r>
              <a:rPr lang="en-US" dirty="0" smtClean="0"/>
              <a:t> </a:t>
            </a:r>
            <a:r>
              <a:rPr lang="en-US" dirty="0" err="1" smtClean="0"/>
              <a:t>porovnanie</a:t>
            </a:r>
            <a:endParaRPr lang="en-US" dirty="0" smtClean="0"/>
          </a:p>
          <a:p>
            <a:r>
              <a:rPr lang="en-US" dirty="0" err="1" smtClean="0"/>
              <a:t>Medián</a:t>
            </a:r>
            <a:r>
              <a:rPr lang="en-US" dirty="0" smtClean="0"/>
              <a:t> </a:t>
            </a:r>
            <a:r>
              <a:rPr lang="en-US" dirty="0" err="1" smtClean="0"/>
              <a:t>veku</a:t>
            </a:r>
            <a:r>
              <a:rPr lang="en-US" dirty="0" smtClean="0"/>
              <a:t> v </a:t>
            </a:r>
            <a:r>
              <a:rPr lang="en-US" dirty="0" err="1" smtClean="0"/>
              <a:t>ramene</a:t>
            </a:r>
            <a:r>
              <a:rPr lang="en-US" dirty="0" smtClean="0"/>
              <a:t> v Alliance </a:t>
            </a:r>
            <a:r>
              <a:rPr lang="en-US" dirty="0" err="1" smtClean="0"/>
              <a:t>štúdii</a:t>
            </a:r>
            <a:r>
              <a:rPr lang="en-US" dirty="0" smtClean="0"/>
              <a:t> 41202 </a:t>
            </a:r>
            <a:r>
              <a:rPr lang="en-US" dirty="0" err="1" smtClean="0"/>
              <a:t>bol</a:t>
            </a:r>
            <a:r>
              <a:rPr lang="en-US" dirty="0" smtClean="0"/>
              <a:t> 70 a 71 </a:t>
            </a:r>
            <a:r>
              <a:rPr lang="en-US" dirty="0" err="1" smtClean="0"/>
              <a:t>rokov</a:t>
            </a:r>
            <a:endParaRPr lang="en-US" dirty="0" smtClean="0"/>
          </a:p>
          <a:p>
            <a:r>
              <a:rPr lang="en-US" dirty="0" err="1" smtClean="0"/>
              <a:t>Vek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hrá</a:t>
            </a:r>
            <a:r>
              <a:rPr lang="en-US" dirty="0" smtClean="0"/>
              <a:t> </a:t>
            </a:r>
            <a:r>
              <a:rPr lang="en-US" dirty="0" err="1" smtClean="0"/>
              <a:t>rolu</a:t>
            </a:r>
            <a:r>
              <a:rPr lang="en-US" dirty="0" smtClean="0"/>
              <a:t> v </a:t>
            </a:r>
            <a:r>
              <a:rPr lang="en-US" dirty="0" err="1" smtClean="0"/>
              <a:t>riziku</a:t>
            </a:r>
            <a:r>
              <a:rPr lang="en-US" dirty="0" smtClean="0"/>
              <a:t> </a:t>
            </a:r>
            <a:r>
              <a:rPr lang="en-US" dirty="0" err="1" smtClean="0"/>
              <a:t>infekcií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chemofree</a:t>
            </a:r>
            <a:r>
              <a:rPr lang="en-US" dirty="0" smtClean="0"/>
              <a:t> </a:t>
            </a:r>
            <a:r>
              <a:rPr lang="en-US" dirty="0" err="1" smtClean="0"/>
              <a:t>liečbe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E70EA-C173-7740-B118-4A7A6AB6F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Incidence of fungal infections in lymphoproliferative disorders: literature revision.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IFIs: clinical and microbiological characteristics.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Incidence of fungal infections in different lymphoproliferative disorders.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exhaustive </a:t>
            </a:r>
            <a:r>
              <a:rPr lang="mr-IN" dirty="0"/>
              <a:t>–</a:t>
            </a:r>
            <a:r>
              <a:rPr lang="en-US" dirty="0"/>
              <a:t> PROPHYLAXIS?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905C-E8B4-254C-8C74-6063CD7C47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0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exhaustive </a:t>
            </a:r>
            <a:r>
              <a:rPr lang="mr-IN" dirty="0"/>
              <a:t>–</a:t>
            </a:r>
            <a:r>
              <a:rPr lang="en-US" dirty="0"/>
              <a:t> PROPHYLAXIS?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9905C-E8B4-254C-8C74-6063CD7C47A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2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9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9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DCE8AF4D-8A11-44C0-830B-4C5C2079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635" y="6454588"/>
            <a:ext cx="4876800" cy="228600"/>
          </a:xfrm>
          <a:prstGeom prst="rect">
            <a:avLst/>
          </a:prstGeom>
        </p:spPr>
        <p:txBody>
          <a:bodyPr anchor="b"/>
          <a:lstStyle>
            <a:lvl1pPr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r>
              <a:rPr lang="en-GB"/>
              <a:t>IMD, invasive mould disease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A9D648E9-789B-43A8-A702-4854BC4A4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3844" y="6454587"/>
            <a:ext cx="4876800" cy="2286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+mj-lt"/>
              </a:defRPr>
            </a:lvl1pPr>
            <a:lvl2pPr marL="393690" indent="0">
              <a:buNone/>
              <a:defRPr sz="900">
                <a:latin typeface="+mj-lt"/>
              </a:defRPr>
            </a:lvl2pPr>
            <a:lvl3pPr marL="668321" indent="0">
              <a:buNone/>
              <a:defRPr sz="900">
                <a:latin typeface="+mj-lt"/>
              </a:defRPr>
            </a:lvl3pPr>
            <a:lvl4pPr marL="977876" indent="0">
              <a:buNone/>
              <a:defRPr sz="900">
                <a:latin typeface="+mj-lt"/>
              </a:defRPr>
            </a:lvl4pPr>
            <a:lvl5pPr marL="1252507" indent="0">
              <a:buNone/>
              <a:defRPr sz="900">
                <a:latin typeface="+mj-lt"/>
              </a:defRPr>
            </a:lvl5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D4C600D8-CD45-4566-BCCD-7B0D3931AEEB}"/>
              </a:ext>
            </a:extLst>
          </p:cNvPr>
          <p:cNvSpPr txBox="1">
            <a:spLocks/>
          </p:cNvSpPr>
          <p:nvPr userDrawn="1"/>
        </p:nvSpPr>
        <p:spPr>
          <a:xfrm>
            <a:off x="11591365" y="6454589"/>
            <a:ext cx="508000" cy="228600"/>
          </a:xfrm>
          <a:prstGeom prst="rect">
            <a:avLst/>
          </a:prstGeom>
        </p:spPr>
        <p:txBody>
          <a:bodyPr lIns="91438" tIns="45719" rIns="91438" bIns="45719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99BEAB3-8D9A-4E1B-8828-8DDF7D67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24001"/>
            <a:ext cx="1073573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3E5FEAA-9950-4558-AB69-C89CCF0E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685807"/>
            <a:ext cx="10759443" cy="600164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50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DCE8AF4D-8A11-44C0-830B-4C5C2079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635" y="6454588"/>
            <a:ext cx="4876800" cy="228600"/>
          </a:xfrm>
          <a:prstGeom prst="rect">
            <a:avLst/>
          </a:prstGeom>
        </p:spPr>
        <p:txBody>
          <a:bodyPr anchor="b"/>
          <a:lstStyle>
            <a:lvl1pPr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r>
              <a:rPr lang="en-GB"/>
              <a:t>IMD, invasive mould disease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A9D648E9-789B-43A8-A702-4854BC4A4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3844" y="6454587"/>
            <a:ext cx="4876800" cy="2286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+mj-lt"/>
              </a:defRPr>
            </a:lvl1pPr>
            <a:lvl2pPr marL="393690" indent="0">
              <a:buNone/>
              <a:defRPr sz="900">
                <a:latin typeface="+mj-lt"/>
              </a:defRPr>
            </a:lvl2pPr>
            <a:lvl3pPr marL="668321" indent="0">
              <a:buNone/>
              <a:defRPr sz="900">
                <a:latin typeface="+mj-lt"/>
              </a:defRPr>
            </a:lvl3pPr>
            <a:lvl4pPr marL="977876" indent="0">
              <a:buNone/>
              <a:defRPr sz="900">
                <a:latin typeface="+mj-lt"/>
              </a:defRPr>
            </a:lvl4pPr>
            <a:lvl5pPr marL="1252507" indent="0">
              <a:buNone/>
              <a:defRPr sz="900">
                <a:latin typeface="+mj-lt"/>
              </a:defRPr>
            </a:lvl5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D4C600D8-CD45-4566-BCCD-7B0D3931AEEB}"/>
              </a:ext>
            </a:extLst>
          </p:cNvPr>
          <p:cNvSpPr txBox="1">
            <a:spLocks/>
          </p:cNvSpPr>
          <p:nvPr userDrawn="1"/>
        </p:nvSpPr>
        <p:spPr>
          <a:xfrm>
            <a:off x="11591365" y="6454589"/>
            <a:ext cx="508000" cy="228600"/>
          </a:xfrm>
          <a:prstGeom prst="rect">
            <a:avLst/>
          </a:prstGeom>
        </p:spPr>
        <p:txBody>
          <a:bodyPr lIns="91438" tIns="45719" rIns="91438" bIns="45719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BB73A-582F-4420-9A14-CB10A2B2E5E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99BEAB3-8D9A-4E1B-8828-8DDF7D676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24001"/>
            <a:ext cx="10735733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3E5FEAA-9950-4558-AB69-C89CCF0E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685807"/>
            <a:ext cx="10759443" cy="600164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10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7"/>
            <a:ext cx="10759443" cy="600164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6635" y="6454588"/>
            <a:ext cx="4876800" cy="228600"/>
          </a:xfrm>
          <a:prstGeom prst="rect">
            <a:avLst/>
          </a:prstGeom>
        </p:spPr>
        <p:txBody>
          <a:bodyPr anchor="b"/>
          <a:lstStyle>
            <a:lvl1pPr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r>
              <a:rPr lang="en-GB"/>
              <a:t>IMD, invasive mould disease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91365" y="6454589"/>
            <a:ext cx="508000" cy="2286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BEAAAFA0-99F8-48A9-83AE-ECA937E40740}"/>
              </a:ext>
            </a:extLst>
          </p:cNvPr>
          <p:cNvSpPr txBox="1">
            <a:spLocks/>
          </p:cNvSpPr>
          <p:nvPr userDrawn="1"/>
        </p:nvSpPr>
        <p:spPr>
          <a:xfrm>
            <a:off x="499035" y="6606988"/>
            <a:ext cx="4876800" cy="228600"/>
          </a:xfrm>
          <a:prstGeom prst="rect">
            <a:avLst/>
          </a:prstGeom>
        </p:spPr>
        <p:txBody>
          <a:bodyPr lIns="91438" tIns="45719" rIns="91438" bIns="45719"/>
          <a:lstStyle>
            <a:defPPr>
              <a:defRPr lang="en-US"/>
            </a:defPPr>
            <a:lvl1pPr marL="0" algn="l" defTabSz="457200" rtl="0" eaLnBrk="1" latinLnBrk="0" hangingPunct="1"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8ADEAD2-0DC0-42FF-9627-933CD735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3844" y="6454587"/>
            <a:ext cx="4876800" cy="2286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+mj-lt"/>
              </a:defRPr>
            </a:lvl1pPr>
            <a:lvl2pPr marL="393690" indent="0">
              <a:buNone/>
              <a:defRPr sz="900">
                <a:latin typeface="+mj-lt"/>
              </a:defRPr>
            </a:lvl2pPr>
            <a:lvl3pPr marL="668321" indent="0">
              <a:buNone/>
              <a:defRPr sz="900">
                <a:latin typeface="+mj-lt"/>
              </a:defRPr>
            </a:lvl3pPr>
            <a:lvl4pPr marL="977876" indent="0">
              <a:buNone/>
              <a:defRPr sz="900">
                <a:latin typeface="+mj-lt"/>
              </a:defRPr>
            </a:lvl4pPr>
            <a:lvl5pPr marL="1252507" indent="0">
              <a:buNone/>
              <a:defRPr sz="900">
                <a:latin typeface="+mj-lt"/>
              </a:defRPr>
            </a:lvl5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15391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85807"/>
            <a:ext cx="10759443" cy="600164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6635" y="6454588"/>
            <a:ext cx="4876800" cy="228600"/>
          </a:xfrm>
          <a:prstGeom prst="rect">
            <a:avLst/>
          </a:prstGeom>
        </p:spPr>
        <p:txBody>
          <a:bodyPr anchor="b"/>
          <a:lstStyle>
            <a:lvl1pPr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r>
              <a:rPr lang="en-GB"/>
              <a:t>IMD, invasive mould disease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91365" y="6454589"/>
            <a:ext cx="508000" cy="228600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6BB73A-582F-4420-9A14-CB10A2B2E5E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BEAAAFA0-99F8-48A9-83AE-ECA937E40740}"/>
              </a:ext>
            </a:extLst>
          </p:cNvPr>
          <p:cNvSpPr txBox="1">
            <a:spLocks/>
          </p:cNvSpPr>
          <p:nvPr userDrawn="1"/>
        </p:nvSpPr>
        <p:spPr>
          <a:xfrm>
            <a:off x="499035" y="6606988"/>
            <a:ext cx="4876800" cy="228600"/>
          </a:xfrm>
          <a:prstGeom prst="rect">
            <a:avLst/>
          </a:prstGeom>
        </p:spPr>
        <p:txBody>
          <a:bodyPr lIns="91438" tIns="45719" rIns="91438" bIns="45719"/>
          <a:lstStyle>
            <a:defPPr>
              <a:defRPr lang="en-US"/>
            </a:defPPr>
            <a:lvl1pPr marL="0" algn="l" defTabSz="457200" rtl="0" eaLnBrk="1" latinLnBrk="0" hangingPunct="1">
              <a:defRPr lang="en-GB" sz="900" kern="12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8ADEAD2-0DC0-42FF-9627-933CD735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3844" y="6454587"/>
            <a:ext cx="4876800" cy="2286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+mj-lt"/>
              </a:defRPr>
            </a:lvl1pPr>
            <a:lvl2pPr marL="393690" indent="0">
              <a:buNone/>
              <a:defRPr sz="900">
                <a:latin typeface="+mj-lt"/>
              </a:defRPr>
            </a:lvl2pPr>
            <a:lvl3pPr marL="668321" indent="0">
              <a:buNone/>
              <a:defRPr sz="900">
                <a:latin typeface="+mj-lt"/>
              </a:defRPr>
            </a:lvl3pPr>
            <a:lvl4pPr marL="977876" indent="0">
              <a:buNone/>
              <a:defRPr sz="900">
                <a:latin typeface="+mj-lt"/>
              </a:defRPr>
            </a:lvl4pPr>
            <a:lvl5pPr marL="1252507" indent="0">
              <a:buNone/>
              <a:defRPr sz="900">
                <a:latin typeface="+mj-lt"/>
              </a:defRPr>
            </a:lvl5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4661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="" xmlns:a16="http://schemas.microsoft.com/office/drawing/2014/main" id="{A4FAEB40-A0BD-4E1D-A6F2-21E0CD62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6427295"/>
            <a:ext cx="3810000" cy="366712"/>
          </a:xfrm>
        </p:spPr>
        <p:txBody>
          <a:bodyPr lIns="35999" tIns="35999" rIns="35999" bIns="35999" anchor="b"/>
          <a:lstStyle>
            <a:lvl1pPr marL="109535" indent="0" algn="l">
              <a:spcBef>
                <a:spcPts val="0"/>
              </a:spcBef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A2D72A1A-C18C-4A09-9825-20A4FACDD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2400" y="6427295"/>
            <a:ext cx="3810000" cy="366712"/>
          </a:xfrm>
        </p:spPr>
        <p:txBody>
          <a:bodyPr lIns="35999" tIns="35999" rIns="35999" bIns="35999" anchor="b"/>
          <a:lstStyle>
            <a:lvl1pPr marL="109535" indent="0" algn="r">
              <a:spcBef>
                <a:spcPts val="0"/>
              </a:spcBef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969723E6-0C13-4B2B-A7E4-1B9AC5F345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18107" y="6305549"/>
            <a:ext cx="558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9" tIns="35999" rIns="35999" bIns="3599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0A0F564-DE3E-49E6-81FB-0A6853FCB641}" type="slidenum">
              <a:rPr lang="en-US" smtClean="0">
                <a:latin typeface="Verdana"/>
                <a:ea typeface=""/>
              </a:rPr>
              <a:pPr>
                <a:defRPr/>
              </a:pPr>
              <a:t>‹#›</a:t>
            </a:fld>
            <a:endParaRPr lang="en-US" dirty="0">
              <a:latin typeface="Verdana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85676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60351"/>
            <a:ext cx="11006667" cy="828674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3" y="5974175"/>
            <a:ext cx="5520267" cy="574675"/>
          </a:xfrm>
        </p:spPr>
        <p:txBody>
          <a:bodyPr anchor="b">
            <a:no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36538" indent="0">
              <a:buNone/>
              <a:defRPr sz="1000"/>
            </a:lvl2pPr>
            <a:lvl3pPr marL="544512" indent="0">
              <a:buNone/>
              <a:defRPr sz="1000"/>
            </a:lvl3pPr>
            <a:lvl4pPr marL="747712" indent="0">
              <a:buNone/>
              <a:defRPr sz="1000"/>
            </a:lvl4pPr>
            <a:lvl5pPr marL="903288" indent="0">
              <a:buNone/>
              <a:defRPr sz="1000"/>
            </a:lvl5pPr>
          </a:lstStyle>
          <a:p>
            <a:pPr lvl="0"/>
            <a:r>
              <a:rPr lang="en-US" dirty="0"/>
              <a:t>Annotations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974175"/>
            <a:ext cx="5520267" cy="574675"/>
          </a:xfrm>
        </p:spPr>
        <p:txBody>
          <a:bodyPr anchor="b">
            <a:noAutofit/>
          </a:bodyPr>
          <a:lstStyle>
            <a:lvl1pPr marL="0" indent="0" algn="r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36538" indent="0">
              <a:buNone/>
              <a:defRPr sz="1000"/>
            </a:lvl2pPr>
            <a:lvl3pPr marL="544512" indent="0">
              <a:buNone/>
              <a:defRPr sz="1000"/>
            </a:lvl3pPr>
            <a:lvl4pPr marL="747712" indent="0">
              <a:buNone/>
              <a:defRPr sz="1000"/>
            </a:lvl4pPr>
            <a:lvl5pPr marL="903288" indent="0">
              <a:buNone/>
              <a:defRPr sz="1000"/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575734" y="1304926"/>
            <a:ext cx="11040533" cy="4645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8163" indent="-300038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3425" indent="-18891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153988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9CC45BBA-C13F-49CF-A3CE-DE17E5E44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5600" y="6665159"/>
            <a:ext cx="4064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2C576CF-ADDD-4F80-AD69-AA09526B9E14}" type="slidenum">
              <a:rPr lang="en-US" smtClean="0">
                <a:solidFill>
                  <a:srgbClr val="5E5F60"/>
                </a:solidFill>
              </a:rPr>
              <a:pPr/>
              <a:t>‹#›</a:t>
            </a:fld>
            <a:endParaRPr lang="en-US" dirty="0">
              <a:solidFill>
                <a:srgbClr val="5E5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506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0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2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75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5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99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8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9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9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16F5-8F21-4C96-AB01-F9483EFD47B0}" type="datetimeFigureOut">
              <a:rPr lang="sk-SK" smtClean="0"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A171-9C33-4D17-A892-18D51307EF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0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24825"/>
            <a:ext cx="9144000" cy="16557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Ľuboš Drgoňa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Klinika onkohematológie LFUK a NOÚ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Bratislava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3424" y="6131688"/>
            <a:ext cx="17840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QUO VADIS 2019</a:t>
            </a:r>
          </a:p>
          <a:p>
            <a:pPr algn="ctr"/>
            <a:r>
              <a:rPr lang="en-US" dirty="0" smtClean="0"/>
              <a:t>24.5.2019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biologické</a:t>
            </a:r>
            <a:r>
              <a:rPr lang="en-US" dirty="0" smtClean="0"/>
              <a:t> </a:t>
            </a:r>
            <a:r>
              <a:rPr lang="en-US" dirty="0" err="1" smtClean="0"/>
              <a:t>lieky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err="1" smtClean="0"/>
              <a:t>invazívne</a:t>
            </a:r>
            <a:r>
              <a:rPr lang="en-US" dirty="0" smtClean="0"/>
              <a:t> </a:t>
            </a:r>
            <a:r>
              <a:rPr lang="en-US" dirty="0" err="1" smtClean="0"/>
              <a:t>mykotické</a:t>
            </a:r>
            <a:r>
              <a:rPr lang="en-US" dirty="0" smtClean="0"/>
              <a:t> </a:t>
            </a:r>
            <a:r>
              <a:rPr lang="en-US" dirty="0" err="1" smtClean="0"/>
              <a:t>infekcie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4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3921" y="197556"/>
            <a:ext cx="11324160" cy="8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endParaRPr lang="en-GB" sz="2800" b="1" dirty="0" smtClean="0">
              <a:latin typeface="+mj-lt"/>
            </a:endParaRPr>
          </a:p>
          <a:p>
            <a:pPr algn="ctr"/>
            <a:r>
              <a:rPr lang="en-GB" sz="2800" b="1" dirty="0" err="1" smtClean="0">
                <a:latin typeface="+mj-lt"/>
              </a:rPr>
              <a:t>Incidencia</a:t>
            </a:r>
            <a:r>
              <a:rPr lang="en-GB" sz="2800" b="1" dirty="0" smtClean="0">
                <a:latin typeface="+mj-lt"/>
              </a:rPr>
              <a:t> IFD u </a:t>
            </a:r>
            <a:r>
              <a:rPr lang="en-GB" sz="2800" b="1" dirty="0" err="1" smtClean="0">
                <a:latin typeface="+mj-lt"/>
              </a:rPr>
              <a:t>pacientov</a:t>
            </a:r>
            <a:r>
              <a:rPr lang="en-GB" sz="2800" b="1" dirty="0" smtClean="0">
                <a:latin typeface="+mj-lt"/>
              </a:rPr>
              <a:t> s </a:t>
            </a:r>
            <a:r>
              <a:rPr lang="en-GB" sz="2800" b="1" dirty="0" err="1" smtClean="0">
                <a:latin typeface="+mj-lt"/>
              </a:rPr>
              <a:t>malígnymi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lymfoproliferáciami</a:t>
            </a:r>
            <a:r>
              <a:rPr lang="en-GB" sz="2800" b="1" dirty="0" smtClean="0">
                <a:latin typeface="+mj-lt"/>
              </a:rPr>
              <a:t>: </a:t>
            </a:r>
            <a:r>
              <a:rPr lang="en-GB" sz="2800" b="1" dirty="0" err="1" smtClean="0">
                <a:latin typeface="+mj-lt"/>
              </a:rPr>
              <a:t>literárny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prehľad</a:t>
            </a:r>
            <a:endParaRPr lang="en-GB" sz="28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4" y="6071133"/>
            <a:ext cx="2528641" cy="3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0" y="1447353"/>
            <a:ext cx="10406400" cy="39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16498" y="6310975"/>
            <a:ext cx="522432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Tisi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MC et </a:t>
            </a:r>
            <a:r>
              <a:rPr lang="en-GB" sz="1400" dirty="0">
                <a:latin typeface="Arial" charset="0"/>
              </a:rPr>
              <a:t>al. </a:t>
            </a:r>
            <a:r>
              <a:rPr lang="en-GB" sz="1400" dirty="0" err="1">
                <a:latin typeface="Arial" charset="0"/>
              </a:rPr>
              <a:t>Haematologica</a:t>
            </a:r>
            <a:r>
              <a:rPr lang="en-GB" sz="1400" dirty="0">
                <a:latin typeface="Arial" charset="0"/>
              </a:rPr>
              <a:t> 2017;102:e108-e111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35000" y="2328333"/>
            <a:ext cx="11049000" cy="14111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0400" y="5048955"/>
            <a:ext cx="11049000" cy="14111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Up Arrow 4"/>
          <p:cNvSpPr/>
          <p:nvPr/>
        </p:nvSpPr>
        <p:spPr>
          <a:xfrm>
            <a:off x="11483059" y="2046110"/>
            <a:ext cx="45719" cy="211667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11401778" y="4572000"/>
            <a:ext cx="211666" cy="36688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3921" y="197556"/>
            <a:ext cx="11324160" cy="6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3600" b="1" dirty="0" smtClean="0">
                <a:latin typeface="+mj-lt"/>
              </a:rPr>
              <a:t>IFD: </a:t>
            </a:r>
            <a:r>
              <a:rPr lang="en-GB" sz="3600" b="1" dirty="0" err="1" smtClean="0">
                <a:latin typeface="+mj-lt"/>
              </a:rPr>
              <a:t>klinická</a:t>
            </a:r>
            <a:r>
              <a:rPr lang="en-GB" sz="3600" b="1" dirty="0" smtClean="0">
                <a:latin typeface="+mj-lt"/>
              </a:rPr>
              <a:t> a </a:t>
            </a:r>
            <a:r>
              <a:rPr lang="en-GB" sz="3600" b="1" dirty="0" err="1" smtClean="0">
                <a:latin typeface="+mj-lt"/>
              </a:rPr>
              <a:t>mikrobiologická</a:t>
            </a:r>
            <a:r>
              <a:rPr lang="en-GB" sz="3600" b="1" dirty="0" smtClean="0">
                <a:latin typeface="+mj-lt"/>
              </a:rPr>
              <a:t> </a:t>
            </a:r>
            <a:r>
              <a:rPr lang="en-GB" sz="3600" b="1" dirty="0" err="1" smtClean="0">
                <a:latin typeface="+mj-lt"/>
              </a:rPr>
              <a:t>charakteristika</a:t>
            </a:r>
            <a:endParaRPr lang="en-GB" sz="36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64" y="6169911"/>
            <a:ext cx="2528641" cy="3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41" y="979303"/>
            <a:ext cx="7908479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16498" y="6310975"/>
            <a:ext cx="522432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Tisi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MC et </a:t>
            </a:r>
            <a:r>
              <a:rPr lang="en-GB" sz="1400" dirty="0">
                <a:latin typeface="Arial" charset="0"/>
              </a:rPr>
              <a:t>al. </a:t>
            </a:r>
            <a:r>
              <a:rPr lang="en-GB" sz="1400" dirty="0" err="1">
                <a:latin typeface="Arial" charset="0"/>
              </a:rPr>
              <a:t>Haematologica</a:t>
            </a:r>
            <a:r>
              <a:rPr lang="en-GB" sz="1400" dirty="0">
                <a:latin typeface="Arial" charset="0"/>
              </a:rPr>
              <a:t> 2017;102:e108-e111</a:t>
            </a:r>
          </a:p>
        </p:txBody>
      </p:sp>
    </p:spTree>
    <p:extLst>
      <p:ext uri="{BB962C8B-B14F-4D97-AF65-F5344CB8AC3E}">
        <p14:creationId xmlns:p14="http://schemas.microsoft.com/office/powerpoint/2010/main" val="2131281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33921" y="381000"/>
            <a:ext cx="11324160" cy="6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2800" b="1" dirty="0" err="1" smtClean="0">
                <a:latin typeface="+mj-lt"/>
              </a:rPr>
              <a:t>Incidencia</a:t>
            </a:r>
            <a:r>
              <a:rPr lang="en-GB" sz="2800" b="1" dirty="0" smtClean="0">
                <a:latin typeface="+mj-lt"/>
              </a:rPr>
              <a:t> IFD </a:t>
            </a:r>
            <a:r>
              <a:rPr lang="en-GB" sz="2800" b="1" dirty="0" err="1" smtClean="0">
                <a:latin typeface="+mj-lt"/>
              </a:rPr>
              <a:t>podľa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rôznych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malígnych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lymfoproliferatívnych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ochorení</a:t>
            </a:r>
            <a:endParaRPr lang="en-GB" sz="28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" y="6042910"/>
            <a:ext cx="2528641" cy="3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20" y="1925483"/>
            <a:ext cx="10406400" cy="299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216498" y="6310975"/>
            <a:ext cx="522432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>
                <a:latin typeface="Arial" charset="0"/>
              </a:rPr>
              <a:t>Tisi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 smtClean="0">
                <a:latin typeface="Arial" charset="0"/>
              </a:rPr>
              <a:t>MC et </a:t>
            </a:r>
            <a:r>
              <a:rPr lang="en-GB" sz="1400" dirty="0">
                <a:latin typeface="Arial" charset="0"/>
              </a:rPr>
              <a:t>al. </a:t>
            </a:r>
            <a:r>
              <a:rPr lang="en-GB" sz="1400" dirty="0" err="1">
                <a:latin typeface="Arial" charset="0"/>
              </a:rPr>
              <a:t>Haematologica</a:t>
            </a:r>
            <a:r>
              <a:rPr lang="en-GB" sz="1400" dirty="0">
                <a:latin typeface="Arial" charset="0"/>
              </a:rPr>
              <a:t> 2017;102:e108-e111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9675" y="5251159"/>
            <a:ext cx="141389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Príčiny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82452" y="5284312"/>
            <a:ext cx="1515891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Nové</a:t>
            </a:r>
            <a:r>
              <a:rPr lang="en-US" sz="2400" dirty="0" smtClean="0"/>
              <a:t> </a:t>
            </a:r>
            <a:r>
              <a:rPr lang="en-US" sz="2400" dirty="0" err="1" smtClean="0"/>
              <a:t>lieky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5818" y="5518640"/>
            <a:ext cx="194296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Starší</a:t>
            </a:r>
            <a:r>
              <a:rPr lang="en-US" sz="2400" dirty="0" smtClean="0"/>
              <a:t> </a:t>
            </a:r>
            <a:r>
              <a:rPr lang="en-US" sz="2400" dirty="0" err="1" smtClean="0"/>
              <a:t>pacienti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0140" y="5136311"/>
            <a:ext cx="2018501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Viac</a:t>
            </a:r>
            <a:r>
              <a:rPr lang="en-US" sz="2400" dirty="0" smtClean="0"/>
              <a:t> </a:t>
            </a:r>
            <a:r>
              <a:rPr lang="en-US" sz="2400" dirty="0" err="1" smtClean="0"/>
              <a:t>línií</a:t>
            </a:r>
            <a:r>
              <a:rPr lang="en-US" sz="2400" dirty="0" smtClean="0"/>
              <a:t> </a:t>
            </a:r>
            <a:r>
              <a:rPr lang="en-US" sz="2400" dirty="0" err="1" smtClean="0"/>
              <a:t>liečby</a:t>
            </a:r>
            <a:endParaRPr lang="en-US" sz="2400" dirty="0"/>
          </a:p>
        </p:txBody>
      </p:sp>
      <p:cxnSp>
        <p:nvCxnSpPr>
          <p:cNvPr id="5" name="Straight Connector 4"/>
          <p:cNvCxnSpPr>
            <a:stCxn id="2" idx="3"/>
            <a:endCxn id="3" idx="1"/>
          </p:cNvCxnSpPr>
          <p:nvPr/>
        </p:nvCxnSpPr>
        <p:spPr>
          <a:xfrm>
            <a:off x="2923569" y="5512769"/>
            <a:ext cx="558883" cy="2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3"/>
            <a:endCxn id="10" idx="1"/>
          </p:cNvCxnSpPr>
          <p:nvPr/>
        </p:nvCxnSpPr>
        <p:spPr>
          <a:xfrm>
            <a:off x="4998343" y="5515145"/>
            <a:ext cx="507475" cy="234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11" idx="1"/>
          </p:cNvCxnSpPr>
          <p:nvPr/>
        </p:nvCxnSpPr>
        <p:spPr>
          <a:xfrm flipV="1">
            <a:off x="7448778" y="5367144"/>
            <a:ext cx="351362" cy="382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51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893404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Biologická liečba a infekcie </a:t>
            </a:r>
            <a:r>
              <a:rPr lang="mr-IN" b="1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 úvodné poznámky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514" y="1435952"/>
            <a:ext cx="11338560" cy="4779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Ciele biologickej terapie: </a:t>
            </a:r>
            <a:r>
              <a:rPr lang="sk-SK" dirty="0" err="1" smtClean="0"/>
              <a:t>cytokíny</a:t>
            </a:r>
            <a:r>
              <a:rPr lang="sk-SK" dirty="0" smtClean="0"/>
              <a:t>, </a:t>
            </a:r>
            <a:r>
              <a:rPr lang="sk-SK" dirty="0" err="1" smtClean="0"/>
              <a:t>solubilné</a:t>
            </a:r>
            <a:r>
              <a:rPr lang="sk-SK" dirty="0" smtClean="0"/>
              <a:t> </a:t>
            </a:r>
            <a:r>
              <a:rPr lang="sk-SK" dirty="0" err="1" smtClean="0"/>
              <a:t>mediátory</a:t>
            </a:r>
            <a:r>
              <a:rPr lang="sk-SK" dirty="0" smtClean="0"/>
              <a:t> imunity, povrchové receptory a molekuly, molekuly a receptory intracelulárnych signálnych dráh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dirty="0" smtClean="0"/>
              <a:t>Terče cielenej liečby = kľúčové prvky fyziologických imunitných procesov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k-SK" dirty="0" smtClean="0"/>
          </a:p>
          <a:p>
            <a:r>
              <a:rPr lang="sk-SK" dirty="0" smtClean="0"/>
              <a:t>Vplyv na vrodenú a/alebo adaptívnu imunitu</a:t>
            </a:r>
          </a:p>
          <a:p>
            <a:r>
              <a:rPr lang="sk-SK" dirty="0" smtClean="0"/>
              <a:t>Ovplyvňuje reakciu organizmu- na akútny infekčný stimul alebo latentnú/chronickú infekciu </a:t>
            </a:r>
          </a:p>
          <a:p>
            <a:r>
              <a:rPr lang="sk-SK" sz="2200" u="sng" dirty="0" smtClean="0"/>
              <a:t>Metodologické problémy</a:t>
            </a:r>
            <a:r>
              <a:rPr lang="sk-SK" sz="2200" dirty="0" smtClean="0"/>
              <a:t>: nejasné definície, málo detailov v RCT, prekrývanie infekčných </a:t>
            </a:r>
            <a:r>
              <a:rPr lang="sk-SK" sz="2200" dirty="0" err="1" smtClean="0"/>
              <a:t>dg</a:t>
            </a:r>
            <a:r>
              <a:rPr lang="sk-SK" sz="2200" dirty="0" smtClean="0"/>
              <a:t>., bez detailov o profylaxii a pod.</a:t>
            </a:r>
          </a:p>
          <a:p>
            <a:r>
              <a:rPr lang="sk-SK" sz="2200" u="sng" dirty="0" smtClean="0"/>
              <a:t>Rizikové faktory</a:t>
            </a:r>
            <a:r>
              <a:rPr lang="sk-SK" sz="2200" dirty="0" smtClean="0"/>
              <a:t>: predchádzajúca liečba, predchádzajúce infekcie, stav ochorenia, prevencia…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5" name="Down Arrow 4"/>
          <p:cNvSpPr/>
          <p:nvPr/>
        </p:nvSpPr>
        <p:spPr>
          <a:xfrm>
            <a:off x="5867924" y="2379679"/>
            <a:ext cx="700648" cy="3795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Biologická</a:t>
            </a:r>
            <a:r>
              <a:rPr lang="en-US" dirty="0" smtClean="0"/>
              <a:t> </a:t>
            </a:r>
            <a:r>
              <a:rPr lang="en-US" dirty="0" err="1" smtClean="0"/>
              <a:t>liečba</a:t>
            </a:r>
            <a:r>
              <a:rPr lang="en-US" dirty="0" smtClean="0"/>
              <a:t> </a:t>
            </a:r>
            <a:r>
              <a:rPr lang="en-US" dirty="0" err="1" smtClean="0"/>
              <a:t>pacientov</a:t>
            </a:r>
            <a:r>
              <a:rPr lang="en-US" dirty="0" smtClean="0"/>
              <a:t> s RA a </a:t>
            </a:r>
            <a:r>
              <a:rPr lang="en-US" dirty="0" err="1" smtClean="0"/>
              <a:t>riziko</a:t>
            </a:r>
            <a:r>
              <a:rPr lang="en-US" dirty="0" smtClean="0"/>
              <a:t> </a:t>
            </a:r>
            <a:r>
              <a:rPr lang="en-US" dirty="0" err="1" smtClean="0"/>
              <a:t>oportúnnych</a:t>
            </a:r>
            <a:r>
              <a:rPr lang="en-US" dirty="0" smtClean="0"/>
              <a:t> </a:t>
            </a:r>
            <a:r>
              <a:rPr lang="en-US" dirty="0" err="1" smtClean="0"/>
              <a:t>infekcií</a:t>
            </a:r>
            <a:endParaRPr lang="en-US" dirty="0"/>
          </a:p>
        </p:txBody>
      </p:sp>
      <p:pic>
        <p:nvPicPr>
          <p:cNvPr id="4" name="Content Placeholder 3" descr="biol liečba RA a OI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5" r="-1105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Metaanalýza</a:t>
            </a:r>
            <a:r>
              <a:rPr lang="en-US" sz="1800" dirty="0" smtClean="0"/>
              <a:t> 70 </a:t>
            </a:r>
            <a:r>
              <a:rPr lang="en-US" sz="1800" dirty="0" err="1" smtClean="0"/>
              <a:t>randomizovaných</a:t>
            </a:r>
            <a:r>
              <a:rPr lang="en-US" sz="1800" dirty="0" smtClean="0"/>
              <a:t> </a:t>
            </a:r>
            <a:r>
              <a:rPr lang="en-US" sz="1800" dirty="0" err="1" smtClean="0"/>
              <a:t>štúdií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&gt; 32 500 </a:t>
            </a:r>
            <a:r>
              <a:rPr lang="en-US" sz="1800" dirty="0" err="1" smtClean="0"/>
              <a:t>pacientov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Zvýšenie</a:t>
            </a:r>
            <a:r>
              <a:rPr lang="en-US" sz="1800" dirty="0" smtClean="0"/>
              <a:t> </a:t>
            </a:r>
            <a:r>
              <a:rPr lang="en-US" sz="1800" dirty="0" err="1" smtClean="0"/>
              <a:t>celkového</a:t>
            </a:r>
            <a:r>
              <a:rPr lang="en-US" sz="1800" dirty="0" smtClean="0"/>
              <a:t> </a:t>
            </a:r>
            <a:r>
              <a:rPr lang="en-US" sz="1800" dirty="0" err="1" smtClean="0"/>
              <a:t>rizika</a:t>
            </a:r>
            <a:r>
              <a:rPr lang="en-US" sz="1800" dirty="0" smtClean="0"/>
              <a:t> OI </a:t>
            </a:r>
          </a:p>
          <a:p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(</a:t>
            </a:r>
            <a:r>
              <a:rPr lang="pt-BR" sz="1800" dirty="0"/>
              <a:t>[OR], 1.79; 95</a:t>
            </a:r>
            <a:r>
              <a:rPr lang="pt-BR" sz="1800" dirty="0" smtClean="0"/>
              <a:t>%; [</a:t>
            </a:r>
            <a:r>
              <a:rPr lang="pt-BR" sz="1800" dirty="0"/>
              <a:t>CI], 1.17–2.74 </a:t>
            </a:r>
            <a:endParaRPr lang="pt-BR" sz="1800" dirty="0" smtClean="0"/>
          </a:p>
          <a:p>
            <a:pPr marL="285750" indent="-285750">
              <a:buFont typeface="Arial"/>
              <a:buChar char="•"/>
            </a:pPr>
            <a:r>
              <a:rPr lang="pt-BR" sz="1800" dirty="0" err="1" smtClean="0"/>
              <a:t>Najmä</a:t>
            </a:r>
            <a:r>
              <a:rPr lang="pt-BR" sz="1800" dirty="0" smtClean="0"/>
              <a:t> </a:t>
            </a:r>
            <a:r>
              <a:rPr lang="pt-BR" sz="1800" dirty="0" err="1" smtClean="0"/>
              <a:t>mykobakteriálne</a:t>
            </a:r>
            <a:r>
              <a:rPr lang="pt-BR" sz="1800" dirty="0" smtClean="0"/>
              <a:t> a </a:t>
            </a:r>
            <a:r>
              <a:rPr lang="pt-BR" sz="1800" dirty="0" err="1" smtClean="0"/>
              <a:t>vírusové</a:t>
            </a:r>
            <a:r>
              <a:rPr lang="pt-BR" sz="1800" dirty="0" smtClean="0"/>
              <a:t> </a:t>
            </a:r>
            <a:r>
              <a:rPr lang="pt-BR" sz="1800" dirty="0" err="1" smtClean="0"/>
              <a:t>infekcie</a:t>
            </a:r>
            <a:endParaRPr lang="pt-BR" sz="1800" dirty="0" smtClean="0"/>
          </a:p>
          <a:p>
            <a:r>
              <a:rPr lang="pt-BR" sz="1800" b="1" u="sng" dirty="0" smtClean="0"/>
              <a:t>IFD a PCP</a:t>
            </a:r>
            <a:r>
              <a:rPr lang="pt-BR" sz="1800" dirty="0" smtClean="0"/>
              <a:t>: </a:t>
            </a:r>
            <a:r>
              <a:rPr lang="pt-BR" sz="1800" dirty="0" err="1" smtClean="0"/>
              <a:t>bez</a:t>
            </a:r>
            <a:r>
              <a:rPr lang="pt-BR" sz="1800" dirty="0" smtClean="0"/>
              <a:t> </a:t>
            </a:r>
            <a:r>
              <a:rPr lang="pt-BR" sz="1800" dirty="0" err="1" smtClean="0"/>
              <a:t>jednoznačného</a:t>
            </a:r>
            <a:r>
              <a:rPr lang="pt-BR" sz="1800" dirty="0" smtClean="0"/>
              <a:t> </a:t>
            </a:r>
            <a:r>
              <a:rPr lang="pt-BR" sz="1800" dirty="0" err="1" smtClean="0"/>
              <a:t>zvýšenia</a:t>
            </a:r>
            <a:r>
              <a:rPr lang="pt-BR" sz="1800" dirty="0" smtClean="0"/>
              <a:t> </a:t>
            </a:r>
            <a:r>
              <a:rPr lang="pt-BR" sz="1800" dirty="0" err="1" smtClean="0"/>
              <a:t>rizika</a:t>
            </a:r>
            <a:endParaRPr lang="pt-BR" sz="1800" dirty="0" smtClean="0"/>
          </a:p>
          <a:p>
            <a:endParaRPr lang="pt-BR" sz="1800" dirty="0"/>
          </a:p>
          <a:p>
            <a:pPr marL="285750" indent="-285750">
              <a:buFont typeface="Arial"/>
              <a:buChar char="•"/>
            </a:pPr>
            <a:r>
              <a:rPr lang="pt-BR" sz="1800" dirty="0" err="1" smtClean="0"/>
              <a:t>Bez</a:t>
            </a:r>
            <a:r>
              <a:rPr lang="pt-BR" sz="1800" dirty="0" smtClean="0"/>
              <a:t> </a:t>
            </a:r>
            <a:r>
              <a:rPr lang="pt-BR" sz="1800" dirty="0" err="1" smtClean="0"/>
              <a:t>zvýšenia</a:t>
            </a:r>
            <a:r>
              <a:rPr lang="pt-BR" sz="1800" dirty="0" smtClean="0"/>
              <a:t> </a:t>
            </a:r>
            <a:r>
              <a:rPr lang="pt-BR" sz="1800" dirty="0" err="1" smtClean="0"/>
              <a:t>mortality</a:t>
            </a:r>
            <a:endParaRPr lang="pt-BR" sz="1800" dirty="0" smtClean="0"/>
          </a:p>
          <a:p>
            <a:endParaRPr lang="pt-BR" sz="1800" dirty="0"/>
          </a:p>
          <a:p>
            <a:endParaRPr lang="pt-BR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817555" y="6321779"/>
            <a:ext cx="2826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Kourbeti</a:t>
            </a:r>
            <a:r>
              <a:rPr lang="en-US" sz="1400" dirty="0" smtClean="0"/>
              <a:t> IS et al,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Dis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026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211" y="2836333"/>
            <a:ext cx="3041900" cy="1325563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Cielené terapie,</a:t>
            </a:r>
            <a:b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mechanizmus účinku na IS a výskyt infekcií</a:t>
            </a:r>
            <a:b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b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</a:rPr>
              <a:t>odporúčanie ECIL</a:t>
            </a:r>
            <a:endParaRPr lang="sk-SK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ECIL 7 biologic agen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10" r="-35610"/>
          <a:stretch>
            <a:fillRect/>
          </a:stretch>
        </p:blipFill>
        <p:spPr>
          <a:xfrm>
            <a:off x="541674" y="407768"/>
            <a:ext cx="14190583" cy="6351454"/>
          </a:xfrm>
        </p:spPr>
      </p:pic>
      <p:sp>
        <p:nvSpPr>
          <p:cNvPr id="7" name="TextBox 6"/>
          <p:cNvSpPr txBox="1"/>
          <p:nvPr/>
        </p:nvSpPr>
        <p:spPr>
          <a:xfrm>
            <a:off x="127000" y="6406444"/>
            <a:ext cx="331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Maschmeyer</a:t>
            </a:r>
            <a:r>
              <a:rPr lang="en-US" sz="1400" dirty="0" smtClean="0"/>
              <a:t> G et al., Leukemia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278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8011" y="68297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Inhibítory</a:t>
            </a:r>
            <a:r>
              <a:rPr lang="en-US" dirty="0" smtClean="0"/>
              <a:t> </a:t>
            </a:r>
            <a:r>
              <a:rPr lang="en-US" dirty="0" err="1" smtClean="0"/>
              <a:t>intracelulárnych</a:t>
            </a:r>
            <a:r>
              <a:rPr lang="en-US" dirty="0" smtClean="0"/>
              <a:t> </a:t>
            </a:r>
            <a:r>
              <a:rPr lang="en-US" dirty="0" err="1" smtClean="0"/>
              <a:t>signálnych</a:t>
            </a:r>
            <a:r>
              <a:rPr lang="en-US" dirty="0" smtClean="0"/>
              <a:t> </a:t>
            </a:r>
            <a:r>
              <a:rPr lang="en-US" dirty="0" err="1" smtClean="0"/>
              <a:t>dráh</a:t>
            </a:r>
            <a:r>
              <a:rPr lang="en-US" dirty="0" smtClean="0"/>
              <a:t>                a </a:t>
            </a:r>
            <a:r>
              <a:rPr lang="en-US" dirty="0" err="1" smtClean="0"/>
              <a:t>infekcie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reinwlad obr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9" r="-5049"/>
          <a:stretch>
            <a:fillRect/>
          </a:stretch>
        </p:blipFill>
        <p:spPr>
          <a:xfrm>
            <a:off x="4699000" y="663222"/>
            <a:ext cx="6886222" cy="53913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11566" y="2353733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Tki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mTOR</a:t>
            </a:r>
            <a:r>
              <a:rPr lang="en-US" sz="1800" dirty="0" smtClean="0"/>
              <a:t> </a:t>
            </a:r>
            <a:r>
              <a:rPr lang="en-US" sz="1800" dirty="0" err="1" smtClean="0"/>
              <a:t>inhibítory</a:t>
            </a:r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IFD (</a:t>
            </a:r>
            <a:r>
              <a:rPr lang="en-US" sz="1800" dirty="0" err="1" smtClean="0"/>
              <a:t>vrátane</a:t>
            </a:r>
            <a:r>
              <a:rPr lang="en-US" sz="1800" dirty="0" smtClean="0"/>
              <a:t> PJP)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- </a:t>
            </a:r>
            <a:r>
              <a:rPr lang="en-US" sz="1800" dirty="0" err="1" smtClean="0"/>
              <a:t>idelalisib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- </a:t>
            </a:r>
            <a:r>
              <a:rPr lang="en-US" sz="1800" dirty="0" err="1" smtClean="0"/>
              <a:t>ibrutinib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- </a:t>
            </a:r>
            <a:r>
              <a:rPr lang="en-US" sz="1800" dirty="0" err="1" smtClean="0"/>
              <a:t>dasatinib</a:t>
            </a:r>
            <a:endParaRPr lang="en-US" sz="1800" dirty="0" smtClean="0"/>
          </a:p>
          <a:p>
            <a:pPr marL="285750" indent="-285750">
              <a:buFontTx/>
              <a:buChar char="-"/>
            </a:pPr>
            <a:r>
              <a:rPr lang="en-US" sz="1800" dirty="0" err="1" smtClean="0"/>
              <a:t>Zvyčajne</a:t>
            </a:r>
            <a:r>
              <a:rPr lang="en-US" sz="1800" dirty="0" smtClean="0"/>
              <a:t> </a:t>
            </a:r>
            <a:r>
              <a:rPr lang="en-US" sz="1800" dirty="0" err="1" smtClean="0"/>
              <a:t>prítomné</a:t>
            </a:r>
            <a:r>
              <a:rPr lang="en-US" sz="1800" dirty="0" smtClean="0"/>
              <a:t> </a:t>
            </a:r>
            <a:r>
              <a:rPr lang="en-US" sz="1800" dirty="0" err="1" smtClean="0"/>
              <a:t>ďaľšie</a:t>
            </a:r>
            <a:r>
              <a:rPr lang="en-US" sz="1800" dirty="0" smtClean="0"/>
              <a:t> </a:t>
            </a:r>
            <a:r>
              <a:rPr lang="en-US" sz="1800" dirty="0" err="1" smtClean="0"/>
              <a:t>rizikové</a:t>
            </a:r>
            <a:r>
              <a:rPr lang="en-US" sz="1800" dirty="0" smtClean="0"/>
              <a:t> </a:t>
            </a:r>
            <a:r>
              <a:rPr lang="en-US" sz="1800" dirty="0" err="1" smtClean="0"/>
              <a:t>faktory</a:t>
            </a:r>
            <a:r>
              <a:rPr lang="en-US" sz="1800" dirty="0" smtClean="0"/>
              <a:t> pre </a:t>
            </a:r>
            <a:r>
              <a:rPr lang="en-US" sz="1800" dirty="0" err="1" smtClean="0"/>
              <a:t>vznik</a:t>
            </a:r>
            <a:r>
              <a:rPr lang="en-US" sz="1800" dirty="0" smtClean="0"/>
              <a:t> IFD/PCP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8113889" y="6321778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Reinwald</a:t>
            </a:r>
            <a:r>
              <a:rPr lang="en-US" sz="1400" dirty="0" smtClean="0"/>
              <a:t> M et al,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Microb</a:t>
            </a:r>
            <a:r>
              <a:rPr lang="en-US" sz="1400" dirty="0" smtClean="0"/>
              <a:t> Infect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9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65" b="5628"/>
          <a:stretch/>
        </p:blipFill>
        <p:spPr>
          <a:xfrm>
            <a:off x="2007072" y="1084422"/>
            <a:ext cx="6657150" cy="5477255"/>
          </a:xfrm>
          <a:prstGeom prst="rect">
            <a:avLst/>
          </a:prstGeom>
        </p:spPr>
      </p:pic>
      <p:sp>
        <p:nvSpPr>
          <p:cNvPr id="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36625" y="385723"/>
            <a:ext cx="10759443" cy="600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biologické</a:t>
            </a:r>
            <a:r>
              <a:rPr lang="en-US" dirty="0" smtClean="0"/>
              <a:t> </a:t>
            </a:r>
            <a:r>
              <a:rPr lang="en-US" dirty="0" err="1" smtClean="0"/>
              <a:t>lieky</a:t>
            </a:r>
            <a:r>
              <a:rPr lang="en-US" dirty="0" smtClean="0"/>
              <a:t> a </a:t>
            </a:r>
            <a:r>
              <a:rPr lang="en-US" dirty="0" err="1" smtClean="0"/>
              <a:t>potenciálne</a:t>
            </a:r>
            <a:r>
              <a:rPr lang="en-US" dirty="0" smtClean="0"/>
              <a:t> </a:t>
            </a:r>
            <a:r>
              <a:rPr lang="en-US" dirty="0" err="1" smtClean="0"/>
              <a:t>riziko</a:t>
            </a:r>
            <a:r>
              <a:rPr lang="en-US" dirty="0" smtClean="0"/>
              <a:t> IFD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22BA1B-2FF2-4148-80BC-F5963521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35423" y="4394034"/>
            <a:ext cx="2701355" cy="2365188"/>
          </a:xfrm>
        </p:spPr>
        <p:txBody>
          <a:bodyPr/>
          <a:lstStyle/>
          <a:p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BCR-ABL, breakpoint cluster region-Abelson murine leukaemia; BCL, B cell lymphoma; IL, interleukin; IMD, invasive mould disease; JAK, janus kinase; mTOR, mammalian target of rapamycin; P13K, p</a:t>
            </a:r>
            <a:r>
              <a:rPr lang="en-GB" dirty="0" err="1"/>
              <a:t>hosphoinositide</a:t>
            </a:r>
            <a:r>
              <a:rPr lang="en-GB" dirty="0"/>
              <a:t> 3-kinases</a:t>
            </a:r>
            <a:r>
              <a:rPr lang="en-GB" b="1" dirty="0"/>
              <a:t>;</a:t>
            </a:r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 PD-1, programmed cell death 1; PD-L1, </a:t>
            </a:r>
            <a:r>
              <a:rPr lang="en-GB" dirty="0"/>
              <a:t>programmed death-ligand 1; </a:t>
            </a:r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PJP, </a:t>
            </a:r>
            <a:r>
              <a:rPr lang="nb-NO" i="1" dirty="0">
                <a:ea typeface="Tahoma" panose="020B0604030504040204" pitchFamily="34" charset="0"/>
                <a:cs typeface="Tahoma" panose="020B0604030504040204" pitchFamily="34" charset="0"/>
              </a:rPr>
              <a:t>Pneumocystis jirovecii </a:t>
            </a:r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pneumonia; TNF, tumour necrosis factor</a:t>
            </a:r>
          </a:p>
          <a:p>
            <a:endParaRPr lang="nb-NO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Adapted from Chang YC and Levitz SM. </a:t>
            </a:r>
            <a:r>
              <a:rPr lang="nb-NO" i="1" dirty="0">
                <a:ea typeface="Tahoma" panose="020B0604030504040204" pitchFamily="34" charset="0"/>
                <a:cs typeface="Tahoma" panose="020B0604030504040204" pitchFamily="34" charset="0"/>
              </a:rPr>
              <a:t>Med Mycology.</a:t>
            </a:r>
          </a:p>
          <a:p>
            <a:r>
              <a:rPr lang="nb-NO" dirty="0">
                <a:ea typeface="Tahoma" panose="020B0604030504040204" pitchFamily="34" charset="0"/>
                <a:cs typeface="Tahoma" panose="020B0604030504040204" pitchFamily="34" charset="0"/>
              </a:rPr>
              <a:t>[In press].</a:t>
            </a:r>
          </a:p>
        </p:txBody>
      </p:sp>
    </p:spTree>
    <p:extLst>
      <p:ext uri="{BB962C8B-B14F-4D97-AF65-F5344CB8AC3E}">
        <p14:creationId xmlns:p14="http://schemas.microsoft.com/office/powerpoint/2010/main" val="40979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712800" y="1522800"/>
            <a:ext cx="8586787" cy="4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98" tIns="45719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4080"/>
                </a:solidFill>
                <a:latin typeface="Tahoma"/>
                <a:ea typeface="ＭＳ Ｐゴシック" pitchFamily="-108" charset="-128"/>
                <a:cs typeface="Tahom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0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defTabSz="914377"/>
            <a:r>
              <a:rPr lang="en-US" sz="2800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Riziko</a:t>
            </a:r>
            <a:r>
              <a:rPr lang="en-US" sz="2800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US" sz="2800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predispozícia</a:t>
            </a:r>
            <a:r>
              <a:rPr lang="en-US" sz="2800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en-US" sz="2800" u="sng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17" y="2604523"/>
            <a:ext cx="8494748" cy="2014780"/>
          </a:xfrm>
          <a:prstGeom prst="rect">
            <a:avLst/>
          </a:prstGeom>
        </p:spPr>
      </p:pic>
      <p:sp>
        <p:nvSpPr>
          <p:cNvPr id="1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biologické</a:t>
            </a:r>
            <a:r>
              <a:rPr lang="en-US" dirty="0" smtClean="0"/>
              <a:t> </a:t>
            </a:r>
            <a:r>
              <a:rPr lang="en-US" dirty="0" err="1" smtClean="0"/>
              <a:t>lieky</a:t>
            </a:r>
            <a:r>
              <a:rPr lang="en-US" dirty="0" smtClean="0"/>
              <a:t> a </a:t>
            </a:r>
            <a:r>
              <a:rPr lang="en-US" dirty="0" err="1" smtClean="0"/>
              <a:t>riziko</a:t>
            </a:r>
            <a:r>
              <a:rPr lang="en-US" dirty="0" smtClean="0"/>
              <a:t> IFD (II)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FDEFE98E-D72D-45DB-9714-37BB378CE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59595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Adapted from Chang YC and Levitz SM. </a:t>
            </a:r>
            <a:r>
              <a:rPr lang="nb-NO" i="1" dirty="0">
                <a:solidFill>
                  <a:srgbClr val="59595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 Mycology. </a:t>
            </a:r>
            <a:r>
              <a:rPr lang="nb-NO" dirty="0">
                <a:solidFill>
                  <a:srgbClr val="59595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[In press].</a:t>
            </a:r>
          </a:p>
        </p:txBody>
      </p:sp>
    </p:spTree>
    <p:extLst>
      <p:ext uri="{BB962C8B-B14F-4D97-AF65-F5344CB8AC3E}">
        <p14:creationId xmlns:p14="http://schemas.microsoft.com/office/powerpoint/2010/main" val="11830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BTK </a:t>
            </a:r>
            <a:r>
              <a:rPr lang="en-US" dirty="0" err="1" smtClean="0"/>
              <a:t>inibítory</a:t>
            </a:r>
            <a:r>
              <a:rPr lang="en-US" dirty="0" smtClean="0"/>
              <a:t> (</a:t>
            </a:r>
            <a:r>
              <a:rPr lang="en-US" dirty="0" err="1" smtClean="0"/>
              <a:t>ibrutinib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acalubritinib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Respiračné infekcie – najčastejšie infekčné komplikácie</a:t>
            </a:r>
          </a:p>
          <a:p>
            <a:r>
              <a:rPr lang="sk-SK" dirty="0" smtClean="0"/>
              <a:t>Pneumónia = najčastejší vážny NÚ liečby</a:t>
            </a:r>
          </a:p>
          <a:p>
            <a:r>
              <a:rPr lang="sk-SK" dirty="0" smtClean="0"/>
              <a:t>Menej infekcií u pacientov </a:t>
            </a:r>
            <a:r>
              <a:rPr lang="sk-SK" dirty="0" err="1" smtClean="0"/>
              <a:t>prvolíniových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R/R pacientov (13% </a:t>
            </a:r>
            <a:r>
              <a:rPr lang="sk-SK" dirty="0" err="1" smtClean="0"/>
              <a:t>vs</a:t>
            </a:r>
            <a:r>
              <a:rPr lang="sk-SK" dirty="0" smtClean="0"/>
              <a:t> 51%)</a:t>
            </a:r>
          </a:p>
          <a:p>
            <a:r>
              <a:rPr lang="sk-SK" dirty="0" smtClean="0"/>
              <a:t>G3 infekcie pozorované častejšie v prvých 6 mesiacoch liečby</a:t>
            </a:r>
          </a:p>
          <a:p>
            <a:r>
              <a:rPr lang="sk-SK" dirty="0" smtClean="0"/>
              <a:t>Liečba </a:t>
            </a:r>
            <a:r>
              <a:rPr lang="sk-SK" dirty="0" err="1" smtClean="0"/>
              <a:t>ibrutinibom</a:t>
            </a:r>
            <a:r>
              <a:rPr lang="sk-SK" dirty="0" smtClean="0"/>
              <a:t> – stabilizácia a rekonštitúcia </a:t>
            </a:r>
            <a:r>
              <a:rPr lang="sk-SK" dirty="0" err="1" smtClean="0"/>
              <a:t>humorálnej</a:t>
            </a:r>
            <a:r>
              <a:rPr lang="sk-SK" dirty="0" smtClean="0"/>
              <a:t> imunity a </a:t>
            </a:r>
            <a:r>
              <a:rPr lang="sk-SK" dirty="0" err="1" smtClean="0"/>
              <a:t>B-lymfocytov</a:t>
            </a:r>
            <a:endParaRPr lang="sk-SK" dirty="0" smtClean="0"/>
          </a:p>
          <a:p>
            <a:r>
              <a:rPr lang="sk-SK" u="sng" dirty="0" smtClean="0"/>
              <a:t>Zvýšenie rizika infekcií</a:t>
            </a:r>
            <a:r>
              <a:rPr lang="sk-SK" dirty="0" smtClean="0"/>
              <a:t>: </a:t>
            </a:r>
            <a:r>
              <a:rPr lang="sk-SK" dirty="0" err="1" smtClean="0"/>
              <a:t>steroidy</a:t>
            </a:r>
            <a:r>
              <a:rPr lang="sk-SK" dirty="0" smtClean="0"/>
              <a:t>, </a:t>
            </a:r>
            <a:r>
              <a:rPr lang="sk-SK" dirty="0" err="1" smtClean="0"/>
              <a:t>rituximab</a:t>
            </a:r>
            <a:r>
              <a:rPr lang="sk-SK" dirty="0" smtClean="0"/>
              <a:t>, </a:t>
            </a:r>
            <a:r>
              <a:rPr lang="sk-SK" dirty="0" err="1" smtClean="0"/>
              <a:t>neutropénia</a:t>
            </a:r>
            <a:r>
              <a:rPr lang="sk-SK" dirty="0" smtClean="0"/>
              <a:t>, </a:t>
            </a:r>
            <a:r>
              <a:rPr lang="sk-SK" dirty="0" err="1" smtClean="0"/>
              <a:t>preexistujúca</a:t>
            </a:r>
            <a:r>
              <a:rPr lang="sk-SK" dirty="0" smtClean="0"/>
              <a:t> </a:t>
            </a:r>
            <a:r>
              <a:rPr lang="sk-SK" dirty="0" err="1" smtClean="0"/>
              <a:t>hypogamaglobulinémia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10701488" y="6360610"/>
            <a:ext cx="108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ECIL-7,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12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89340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Prehlásenie 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41987"/>
            <a:ext cx="10515600" cy="4534976"/>
          </a:xfrm>
        </p:spPr>
        <p:txBody>
          <a:bodyPr/>
          <a:lstStyle/>
          <a:p>
            <a:r>
              <a:rPr lang="sk-SK" dirty="0" smtClean="0"/>
              <a:t>Možný konflikt záujmov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prednáška pripravená s podporou spoločnosti TEVA </a:t>
            </a:r>
            <a:r>
              <a:rPr lang="sk-SK" dirty="0" err="1" smtClean="0"/>
              <a:t>Pharmaceuticals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Slovakia s.r.o.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34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Ibrutinib</a:t>
            </a:r>
            <a:r>
              <a:rPr lang="en-US" dirty="0" smtClean="0"/>
              <a:t> a </a:t>
            </a:r>
            <a:r>
              <a:rPr lang="en-US" dirty="0" err="1"/>
              <a:t>i</a:t>
            </a:r>
            <a:r>
              <a:rPr lang="en-US" dirty="0" err="1" smtClean="0"/>
              <a:t>nvazívne</a:t>
            </a:r>
            <a:r>
              <a:rPr lang="en-US" dirty="0" smtClean="0"/>
              <a:t> </a:t>
            </a:r>
            <a:r>
              <a:rPr lang="en-US" dirty="0" err="1" smtClean="0"/>
              <a:t>mykotické</a:t>
            </a:r>
            <a:r>
              <a:rPr lang="en-US" dirty="0" smtClean="0"/>
              <a:t> </a:t>
            </a:r>
            <a:r>
              <a:rPr lang="en-US" dirty="0" err="1" smtClean="0"/>
              <a:t>infekcie</a:t>
            </a:r>
            <a:r>
              <a:rPr lang="en-US" dirty="0" smtClean="0"/>
              <a:t> (IFD)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2432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Prípady IFD po včasnom nasadení </a:t>
            </a:r>
            <a:r>
              <a:rPr lang="sk-SK" dirty="0" err="1" smtClean="0"/>
              <a:t>ibrutinibu</a:t>
            </a:r>
            <a:r>
              <a:rPr lang="sk-SK" dirty="0" smtClean="0"/>
              <a:t> u pacientov bez zvyčajných rizikových faktorov </a:t>
            </a:r>
          </a:p>
          <a:p>
            <a:r>
              <a:rPr lang="sk-SK" dirty="0" smtClean="0"/>
              <a:t>Invazívna </a:t>
            </a:r>
            <a:r>
              <a:rPr lang="sk-SK" dirty="0" err="1" smtClean="0"/>
              <a:t>aspergilóza</a:t>
            </a:r>
            <a:r>
              <a:rPr lang="sk-SK" dirty="0" smtClean="0"/>
              <a:t> (IA) u 7/18 (39%) pacientov liečených pre primárny CNS </a:t>
            </a:r>
            <a:r>
              <a:rPr lang="sk-SK" dirty="0" err="1" smtClean="0"/>
              <a:t>lymfóm</a:t>
            </a:r>
            <a:endParaRPr lang="sk-SK" dirty="0" smtClean="0"/>
          </a:p>
          <a:p>
            <a:r>
              <a:rPr lang="sk-SK" dirty="0" smtClean="0"/>
              <a:t>28 pacientov liečených </a:t>
            </a:r>
            <a:r>
              <a:rPr lang="sk-SK" dirty="0" err="1" smtClean="0"/>
              <a:t>ibrutinibom</a:t>
            </a:r>
            <a:r>
              <a:rPr lang="sk-SK" dirty="0" smtClean="0"/>
              <a:t> vyvinulo IFD ( IA, </a:t>
            </a:r>
            <a:r>
              <a:rPr lang="sk-SK" dirty="0" err="1" smtClean="0"/>
              <a:t>mukormykóza</a:t>
            </a:r>
            <a:r>
              <a:rPr lang="sk-SK" dirty="0" smtClean="0"/>
              <a:t>, </a:t>
            </a:r>
            <a:r>
              <a:rPr lang="sk-SK" dirty="0" err="1" smtClean="0"/>
              <a:t>kryptokokóza</a:t>
            </a:r>
            <a:r>
              <a:rPr lang="sk-SK" dirty="0" smtClean="0"/>
              <a:t>, PCP)</a:t>
            </a:r>
          </a:p>
          <a:p>
            <a:r>
              <a:rPr lang="sk-SK" dirty="0" smtClean="0"/>
              <a:t>200 pacientov / 7% IFD (5% IA)</a:t>
            </a:r>
          </a:p>
          <a:p>
            <a:r>
              <a:rPr lang="sk-SK" dirty="0" smtClean="0"/>
              <a:t>V klinických štúdiách výskyt 0 - 3.2%</a:t>
            </a:r>
          </a:p>
          <a:p>
            <a:r>
              <a:rPr lang="sk-SK" dirty="0" smtClean="0"/>
              <a:t>MDACC: 4.2% výskyt za 5 rokov (retrospektívne sledovanie), často CNS postihnutie, zvyčajne v skorých fázach podávania</a:t>
            </a:r>
          </a:p>
          <a:p>
            <a:r>
              <a:rPr lang="sk-SK" dirty="0" err="1" smtClean="0"/>
              <a:t>Supresia</a:t>
            </a:r>
            <a:r>
              <a:rPr lang="sk-SK" dirty="0" smtClean="0"/>
              <a:t> vrodených imunitných mechanizmov proti </a:t>
            </a:r>
            <a:r>
              <a:rPr lang="sk-SK" dirty="0" err="1" smtClean="0"/>
              <a:t>aspergilom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8696204" y="5984270"/>
            <a:ext cx="2536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Lionakis</a:t>
            </a:r>
            <a:r>
              <a:rPr lang="en-US" sz="1200" dirty="0" smtClean="0"/>
              <a:t> et al., </a:t>
            </a:r>
            <a:r>
              <a:rPr lang="en-US" sz="1200" dirty="0"/>
              <a:t>C</a:t>
            </a:r>
            <a:r>
              <a:rPr lang="en-US" sz="1200" dirty="0" smtClean="0"/>
              <a:t>ancer cell, 2017 </a:t>
            </a:r>
          </a:p>
          <a:p>
            <a:r>
              <a:rPr lang="en-US" sz="1200" dirty="0" err="1" smtClean="0"/>
              <a:t>Ruchlemer</a:t>
            </a:r>
            <a:r>
              <a:rPr lang="en-US" sz="1200" dirty="0" smtClean="0"/>
              <a:t> et al, Blood, 2017</a:t>
            </a:r>
          </a:p>
          <a:p>
            <a:r>
              <a:rPr lang="en-US" sz="1200" dirty="0" smtClean="0"/>
              <a:t>Barbosa et al, JCO suppl. 2017</a:t>
            </a:r>
          </a:p>
          <a:p>
            <a:r>
              <a:rPr lang="en-US" sz="1200" dirty="0" err="1" smtClean="0"/>
              <a:t>Varughese</a:t>
            </a:r>
            <a:r>
              <a:rPr lang="en-US" sz="1200" dirty="0" smtClean="0"/>
              <a:t> T et al, </a:t>
            </a:r>
            <a:r>
              <a:rPr lang="en-US" sz="1200" dirty="0" err="1" smtClean="0"/>
              <a:t>Clin</a:t>
            </a:r>
            <a:r>
              <a:rPr lang="en-US" sz="1200" dirty="0" smtClean="0"/>
              <a:t> Infect Dis 2018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" y="320824"/>
            <a:ext cx="11404600" cy="1625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651" y="1956896"/>
            <a:ext cx="11131549" cy="406290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378 </a:t>
            </a:r>
            <a:r>
              <a:rPr lang="en-US" dirty="0" err="1" smtClean="0">
                <a:solidFill>
                  <a:schemeClr val="accent1"/>
                </a:solidFill>
              </a:rPr>
              <a:t>pacientov</a:t>
            </a:r>
            <a:r>
              <a:rPr lang="en-US" dirty="0" smtClean="0">
                <a:solidFill>
                  <a:schemeClr val="accent1"/>
                </a:solidFill>
              </a:rPr>
              <a:t> (CLL </a:t>
            </a:r>
            <a:r>
              <a:rPr lang="en-US" dirty="0">
                <a:solidFill>
                  <a:schemeClr val="accent1"/>
                </a:solidFill>
              </a:rPr>
              <a:t>44%. </a:t>
            </a:r>
            <a:r>
              <a:rPr lang="en-US" dirty="0" err="1" smtClean="0">
                <a:solidFill>
                  <a:schemeClr val="accent1"/>
                </a:solidFill>
              </a:rPr>
              <a:t>Monoterapia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84%, </a:t>
            </a:r>
            <a:r>
              <a:rPr lang="en-US" dirty="0" err="1" smtClean="0">
                <a:solidFill>
                  <a:schemeClr val="accent1"/>
                </a:solidFill>
              </a:rPr>
              <a:t>kortikosteroidy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dirty="0" smtClean="0">
                <a:solidFill>
                  <a:schemeClr val="accent1"/>
                </a:solidFill>
              </a:rPr>
              <a:t>%)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D98A6335-791E-4EBE-9059-DE017DA58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Varughese T, </a:t>
            </a:r>
            <a:r>
              <a:rPr lang="en-US" sz="1200" i="1" dirty="0"/>
              <a:t>et al. Clin Infect Dis. </a:t>
            </a:r>
            <a:r>
              <a:rPr lang="en-US" sz="1200" dirty="0"/>
              <a:t>2018;67(5):687–92.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09" y="2819406"/>
            <a:ext cx="5990325" cy="2955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2444" y="2500841"/>
            <a:ext cx="5810965" cy="3693021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="" xmlns:a16="http://schemas.microsoft.com/office/drawing/2014/main" id="{6E1105EE-648C-4382-98F7-9BE98E152D8E}"/>
              </a:ext>
            </a:extLst>
          </p:cNvPr>
          <p:cNvSpPr txBox="1">
            <a:spLocks/>
          </p:cNvSpPr>
          <p:nvPr/>
        </p:nvSpPr>
        <p:spPr bwMode="auto">
          <a:xfrm>
            <a:off x="1095376" y="6387607"/>
            <a:ext cx="6067424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9" tIns="35999" rIns="35999" bIns="35999" numCol="1" anchor="b" anchorCtr="0" compatLnSpc="1">
            <a:prstTxWarp prst="textNoShape">
              <a:avLst/>
            </a:prstTxWarp>
          </a:bodyPr>
          <a:lstStyle>
            <a:lvl1pPr marL="109537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l"/>
              <a:defRPr sz="1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120000"/>
              <a:buChar char="­"/>
              <a:defRPr sz="1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Char char="▪"/>
              <a:defRPr sz="1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GB" sz="1100" dirty="0">
                <a:solidFill>
                  <a:srgbClr val="000000"/>
                </a:solidFill>
              </a:rPr>
              <a:t>CLL, chronic lymphocytic leukaemia; d, day; IA, invasive aspergillosis; PJP, </a:t>
            </a:r>
            <a:r>
              <a:rPr lang="en-GB" i="1" dirty="0"/>
              <a:t>P. jirovecii </a:t>
            </a:r>
            <a:r>
              <a:rPr lang="en-GB" dirty="0"/>
              <a:t>pneumonia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38C2-9871-4D2E-8C26-F67F671F4B4C}"/>
              </a:ext>
            </a:extLst>
          </p:cNvPr>
          <p:cNvSpPr txBox="1"/>
          <p:nvPr/>
        </p:nvSpPr>
        <p:spPr>
          <a:xfrm rot="-5400000">
            <a:off x="-563633" y="3978530"/>
            <a:ext cx="228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5D2785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Proportion with infection,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2061FD-A914-48DD-BFB7-D6D2DED81018}"/>
              </a:ext>
            </a:extLst>
          </p:cNvPr>
          <p:cNvSpPr txBox="1"/>
          <p:nvPr/>
        </p:nvSpPr>
        <p:spPr>
          <a:xfrm>
            <a:off x="1334911" y="5425720"/>
            <a:ext cx="2513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5D2785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Time after ibrutinib initiation,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258316F-3BC0-4BB6-B2BD-FB58080F1AB2}"/>
              </a:ext>
            </a:extLst>
          </p:cNvPr>
          <p:cNvSpPr txBox="1"/>
          <p:nvPr/>
        </p:nvSpPr>
        <p:spPr>
          <a:xfrm>
            <a:off x="8211348" y="5962358"/>
            <a:ext cx="2513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Time after ibrutinib initiation,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1BF6606-8247-483F-AD2E-49DD868EA911}"/>
              </a:ext>
            </a:extLst>
          </p:cNvPr>
          <p:cNvSpPr txBox="1"/>
          <p:nvPr/>
        </p:nvSpPr>
        <p:spPr>
          <a:xfrm rot="-5400000">
            <a:off x="5594951" y="4000670"/>
            <a:ext cx="2284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Proportion with infection</a:t>
            </a:r>
          </a:p>
        </p:txBody>
      </p:sp>
    </p:spTree>
    <p:extLst>
      <p:ext uri="{BB962C8B-B14F-4D97-AF65-F5344CB8AC3E}">
        <p14:creationId xmlns:p14="http://schemas.microsoft.com/office/powerpoint/2010/main" val="32328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28001"/>
            <a:ext cx="113792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                           IFD a </a:t>
            </a:r>
            <a:r>
              <a:rPr lang="en-US" sz="3600" dirty="0" err="1" smtClean="0"/>
              <a:t>Ibrutinib</a:t>
            </a:r>
            <a:r>
              <a:rPr lang="en-US" sz="3600" dirty="0" smtClean="0"/>
              <a:t>           </a:t>
            </a:r>
            <a:r>
              <a:rPr lang="en-US" sz="1600" dirty="0" smtClean="0"/>
              <a:t>(</a:t>
            </a:r>
            <a:r>
              <a:rPr lang="en-US" sz="1600" dirty="0" err="1" smtClean="0"/>
              <a:t>Ruchlemer</a:t>
            </a:r>
            <a:r>
              <a:rPr lang="en-US" sz="1600" dirty="0" smtClean="0"/>
              <a:t> et al, Blood, 2017)</a:t>
            </a:r>
            <a:endParaRPr lang="en-US" sz="1600" dirty="0"/>
          </a:p>
        </p:txBody>
      </p:sp>
      <p:pic>
        <p:nvPicPr>
          <p:cNvPr id="4" name="Content Placeholder 3" descr="Ibru a IF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5" r="-13865"/>
          <a:stretch>
            <a:fillRect/>
          </a:stretch>
        </p:blipFill>
        <p:spPr>
          <a:xfrm>
            <a:off x="-670580" y="987553"/>
            <a:ext cx="13562499" cy="6041779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6202874" y="2238321"/>
            <a:ext cx="5331119" cy="1257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666409" y="2728740"/>
            <a:ext cx="536464" cy="41496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320226" y="3671851"/>
            <a:ext cx="5213767" cy="12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5666409" y="5796998"/>
            <a:ext cx="536464" cy="3898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740189" y="6564063"/>
            <a:ext cx="804697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300" dirty="0" err="1">
                <a:latin typeface="+mj-lt"/>
                <a:cs typeface="+mj-cs"/>
              </a:rPr>
              <a:t>Ibrutinib</a:t>
            </a:r>
            <a:r>
              <a:rPr lang="en-US" sz="4300" dirty="0">
                <a:latin typeface="+mj-lt"/>
                <a:cs typeface="+mj-cs"/>
              </a:rPr>
              <a:t>- s </a:t>
            </a:r>
            <a:r>
              <a:rPr lang="en-US" sz="4300" dirty="0" err="1">
                <a:latin typeface="+mj-lt"/>
                <a:cs typeface="+mj-cs"/>
              </a:rPr>
              <a:t>dĺžkou</a:t>
            </a:r>
            <a:r>
              <a:rPr lang="en-US" sz="4300" dirty="0">
                <a:latin typeface="+mj-lt"/>
                <a:cs typeface="+mj-cs"/>
              </a:rPr>
              <a:t> </a:t>
            </a:r>
            <a:r>
              <a:rPr lang="en-US" sz="4300" dirty="0" err="1">
                <a:latin typeface="+mj-lt"/>
                <a:cs typeface="+mj-cs"/>
              </a:rPr>
              <a:t>liečby</a:t>
            </a:r>
            <a:r>
              <a:rPr lang="en-US" sz="4300" dirty="0">
                <a:latin typeface="+mj-lt"/>
                <a:cs typeface="+mj-cs"/>
              </a:rPr>
              <a:t> </a:t>
            </a:r>
            <a:r>
              <a:rPr lang="en-US" sz="4300" dirty="0" err="1">
                <a:latin typeface="+mj-lt"/>
                <a:cs typeface="+mj-cs"/>
              </a:rPr>
              <a:t>klesá</a:t>
            </a:r>
            <a:r>
              <a:rPr lang="en-US" sz="4300" dirty="0">
                <a:latin typeface="+mj-lt"/>
                <a:cs typeface="+mj-cs"/>
              </a:rPr>
              <a:t> </a:t>
            </a:r>
            <a:r>
              <a:rPr lang="en-US" sz="4300" dirty="0" err="1">
                <a:latin typeface="+mj-lt"/>
                <a:cs typeface="+mj-cs"/>
              </a:rPr>
              <a:t>výskyt</a:t>
            </a:r>
            <a:r>
              <a:rPr lang="en-US" sz="4300" dirty="0">
                <a:latin typeface="+mj-lt"/>
                <a:cs typeface="+mj-cs"/>
              </a:rPr>
              <a:t> </a:t>
            </a:r>
            <a:r>
              <a:rPr lang="en-US" sz="4300" dirty="0" err="1">
                <a:latin typeface="+mj-lt"/>
                <a:cs typeface="+mj-cs"/>
              </a:rPr>
              <a:t>infekcií</a:t>
            </a:r>
            <a:endParaRPr lang="en-US" sz="4300" dirty="0">
              <a:latin typeface="+mj-lt"/>
              <a:cs typeface="+mj-cs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731720" y="6426670"/>
            <a:ext cx="3499616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1600" dirty="0" err="1"/>
              <a:t>Demitrovicova</a:t>
            </a:r>
            <a:r>
              <a:rPr lang="en-US" sz="1600" dirty="0"/>
              <a:t> L et al, </a:t>
            </a:r>
            <a:r>
              <a:rPr lang="en-US" sz="1600" dirty="0" err="1"/>
              <a:t>Neoplasma</a:t>
            </a:r>
            <a:r>
              <a:rPr lang="en-US" sz="160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08673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+mj-cs"/>
              </a:rPr>
              <a:t>IFD u CLL </a:t>
            </a:r>
            <a:r>
              <a:rPr lang="en-US" dirty="0" err="1" smtClean="0">
                <a:solidFill>
                  <a:schemeClr val="tx1"/>
                </a:solidFill>
                <a:latin typeface="+mj-lt"/>
                <a:cs typeface="+mj-cs"/>
              </a:rPr>
              <a:t>pacientov</a:t>
            </a:r>
            <a:endParaRPr lang="en-US" dirty="0" smtClean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7930444" y="6350117"/>
            <a:ext cx="342290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err="1"/>
              <a:t>Demitrovicova</a:t>
            </a:r>
            <a:r>
              <a:rPr lang="en-US" sz="1400" dirty="0"/>
              <a:t> L et al., </a:t>
            </a:r>
            <a:r>
              <a:rPr lang="en-US" sz="1400" dirty="0" err="1"/>
              <a:t>Neoplasma</a:t>
            </a:r>
            <a:r>
              <a:rPr lang="en-US" sz="1400" dirty="0"/>
              <a:t> 2017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92652" y="3690257"/>
            <a:ext cx="1046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2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893404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Výzvy a úskalia 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41987"/>
            <a:ext cx="10515600" cy="4534976"/>
          </a:xfrm>
        </p:spPr>
        <p:txBody>
          <a:bodyPr/>
          <a:lstStyle/>
          <a:p>
            <a:r>
              <a:rPr lang="sk-SK" dirty="0" smtClean="0"/>
              <a:t>imunitne podmienené nežiaduce účinky (irAE) po podaní cielenej terapie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mimikry </a:t>
            </a:r>
            <a:r>
              <a:rPr lang="mr-IN" dirty="0" smtClean="0"/>
              <a:t>–</a:t>
            </a:r>
            <a:r>
              <a:rPr lang="sk-SK" dirty="0" smtClean="0"/>
              <a:t> rozlíšenie irAE od infekcie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- podávanie imunosupresív na riešenie irAE </a:t>
            </a:r>
            <a:r>
              <a:rPr lang="sk-SK" dirty="0" smtClean="0">
                <a:sym typeface="Wingdings"/>
              </a:rPr>
              <a:t> prehlbenie rizika vzniku oportúnnych infekcií vrátane IFD</a:t>
            </a:r>
          </a:p>
          <a:p>
            <a:r>
              <a:rPr lang="sk-SK" dirty="0" smtClean="0">
                <a:sym typeface="Wingdings"/>
              </a:rPr>
              <a:t>Podávanie profylaxie paušálne?</a:t>
            </a:r>
          </a:p>
          <a:p>
            <a:pPr marL="0" indent="0">
              <a:buNone/>
            </a:pPr>
            <a:r>
              <a:rPr lang="sk-SK" dirty="0">
                <a:sym typeface="Wingdings"/>
              </a:rPr>
              <a:t> </a:t>
            </a:r>
            <a:r>
              <a:rPr lang="sk-SK" dirty="0" smtClean="0">
                <a:sym typeface="Wingdings"/>
              </a:rPr>
              <a:t>  - nie</a:t>
            </a:r>
          </a:p>
          <a:p>
            <a:pPr marL="0" indent="0">
              <a:buNone/>
            </a:pPr>
            <a:r>
              <a:rPr lang="sk-SK" dirty="0">
                <a:sym typeface="Wingdings"/>
              </a:rPr>
              <a:t> </a:t>
            </a:r>
            <a:r>
              <a:rPr lang="sk-SK" dirty="0" smtClean="0">
                <a:sym typeface="Wingdings"/>
              </a:rPr>
              <a:t>  - vybrané lieky a riziká (napr. profylaxia PCP pri podávaní Idelalisibu; podávanie kotrimoxazolu ak liečba irAE steroidmi presiahne 3 týždne)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78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lieky</a:t>
            </a:r>
            <a:r>
              <a:rPr lang="en-US" dirty="0" smtClean="0"/>
              <a:t> a </a:t>
            </a:r>
            <a:r>
              <a:rPr lang="en-US" dirty="0" err="1" smtClean="0"/>
              <a:t>interakcie</a:t>
            </a:r>
            <a:r>
              <a:rPr lang="en-US" dirty="0" smtClean="0"/>
              <a:t> s </a:t>
            </a:r>
            <a:r>
              <a:rPr lang="en-US" dirty="0" err="1" smtClean="0"/>
              <a:t>antimykotikami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ECIL 7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83" b="-125983"/>
          <a:stretch>
            <a:fillRect/>
          </a:stretch>
        </p:blipFill>
        <p:spPr>
          <a:xfrm>
            <a:off x="767644" y="832555"/>
            <a:ext cx="10515600" cy="3890963"/>
          </a:xfrm>
        </p:spPr>
      </p:pic>
      <p:sp>
        <p:nvSpPr>
          <p:cNvPr id="5" name="TextBox 4"/>
          <p:cNvSpPr txBox="1"/>
          <p:nvPr/>
        </p:nvSpPr>
        <p:spPr>
          <a:xfrm>
            <a:off x="7930444" y="6265333"/>
            <a:ext cx="382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Podľa</a:t>
            </a:r>
            <a:r>
              <a:rPr lang="en-US" sz="1400" dirty="0" smtClean="0"/>
              <a:t>: </a:t>
            </a:r>
            <a:r>
              <a:rPr lang="en-US" sz="1400" dirty="0" err="1" smtClean="0"/>
              <a:t>Maschmeyer</a:t>
            </a:r>
            <a:r>
              <a:rPr lang="en-US" sz="1400" dirty="0" smtClean="0"/>
              <a:t> G et al., Leukemia 2019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76111" y="3810000"/>
            <a:ext cx="954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AML a </a:t>
            </a:r>
            <a:r>
              <a:rPr lang="en-US" sz="2400" dirty="0" err="1" smtClean="0"/>
              <a:t>venetoklax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pozor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dávkovanie</a:t>
            </a:r>
            <a:r>
              <a:rPr lang="en-US" sz="2400" dirty="0" smtClean="0"/>
              <a:t> (</a:t>
            </a:r>
            <a:r>
              <a:rPr lang="en-US" sz="2400" dirty="0" err="1" smtClean="0"/>
              <a:t>ak</a:t>
            </a:r>
            <a:r>
              <a:rPr lang="en-US" sz="2400" dirty="0" smtClean="0"/>
              <a:t> </a:t>
            </a:r>
            <a:r>
              <a:rPr lang="en-US" sz="2400" dirty="0" err="1" smtClean="0"/>
              <a:t>profylaxia</a:t>
            </a:r>
            <a:r>
              <a:rPr lang="en-US" sz="2400" dirty="0" smtClean="0"/>
              <a:t> IFD </a:t>
            </a:r>
            <a:r>
              <a:rPr lang="en-US" sz="2400" dirty="0" err="1" smtClean="0"/>
              <a:t>posakonazolom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8665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348"/>
            <a:ext cx="10515600" cy="84843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Perspektívy</a:t>
            </a:r>
            <a:r>
              <a:rPr lang="en-US" sz="3600" dirty="0" smtClean="0"/>
              <a:t>: </a:t>
            </a:r>
            <a:r>
              <a:rPr lang="en-US" sz="3600" dirty="0" err="1" smtClean="0"/>
              <a:t>Imunomodulácia</a:t>
            </a:r>
            <a:r>
              <a:rPr lang="en-US" sz="3600" dirty="0" smtClean="0"/>
              <a:t> v </a:t>
            </a:r>
            <a:r>
              <a:rPr lang="en-US" sz="3600" dirty="0" err="1" smtClean="0"/>
              <a:t>liečbe</a:t>
            </a:r>
            <a:r>
              <a:rPr lang="en-US" sz="3600" dirty="0" smtClean="0"/>
              <a:t> IFD</a:t>
            </a:r>
            <a:endParaRPr lang="en-US" sz="3600" dirty="0"/>
          </a:p>
        </p:txBody>
      </p:sp>
      <p:pic>
        <p:nvPicPr>
          <p:cNvPr id="4" name="Content Placeholder 3" descr="imunomodulacie a IF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23" r="-47423"/>
          <a:stretch>
            <a:fillRect/>
          </a:stretch>
        </p:blipFill>
        <p:spPr>
          <a:xfrm>
            <a:off x="-1862667" y="1044222"/>
            <a:ext cx="15169445" cy="5316185"/>
          </a:xfrm>
        </p:spPr>
      </p:pic>
      <p:pic>
        <p:nvPicPr>
          <p:cNvPr id="5" name="Picture 4" descr="imunomodulating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22" y="6397507"/>
            <a:ext cx="7284156" cy="460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2643" y="6550223"/>
            <a:ext cx="3189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Scriven</a:t>
            </a:r>
            <a:r>
              <a:rPr lang="en-US" sz="1400" dirty="0" smtClean="0"/>
              <a:t> JE et al, </a:t>
            </a:r>
            <a:r>
              <a:rPr lang="en-US" sz="1400" dirty="0" err="1" smtClean="0"/>
              <a:t>Curr</a:t>
            </a:r>
            <a:r>
              <a:rPr lang="en-US" sz="1400" dirty="0" smtClean="0"/>
              <a:t> </a:t>
            </a:r>
            <a:r>
              <a:rPr lang="en-US" sz="1400" dirty="0" err="1" smtClean="0"/>
              <a:t>Opin</a:t>
            </a:r>
            <a:r>
              <a:rPr lang="en-US" sz="1400" dirty="0" smtClean="0"/>
              <a:t> </a:t>
            </a:r>
            <a:r>
              <a:rPr lang="en-US" sz="1400" dirty="0" err="1" smtClean="0"/>
              <a:t>Microbiol</a:t>
            </a:r>
            <a:r>
              <a:rPr lang="en-US" sz="1400" dirty="0" smtClean="0"/>
              <a:t>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3414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Závery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Niektoré biologické lieky zvyšujú riziko infekcií</a:t>
            </a:r>
          </a:p>
          <a:p>
            <a:r>
              <a:rPr lang="sk-SK" dirty="0" smtClean="0"/>
              <a:t>Niektoré zvyšujú riziko a výskyt invazívnych </a:t>
            </a:r>
            <a:r>
              <a:rPr lang="sk-SK" dirty="0" err="1" smtClean="0"/>
              <a:t>mykotických</a:t>
            </a:r>
            <a:r>
              <a:rPr lang="sk-SK" dirty="0" smtClean="0"/>
              <a:t> infekcií</a:t>
            </a:r>
          </a:p>
          <a:p>
            <a:r>
              <a:rPr lang="sk-SK" dirty="0" smtClean="0"/>
              <a:t>Komplexný pohľad na pacientov (množina rizikových faktorov)</a:t>
            </a:r>
          </a:p>
          <a:p>
            <a:r>
              <a:rPr lang="sk-SK" dirty="0" smtClean="0"/>
              <a:t>Univerzálna </a:t>
            </a:r>
            <a:r>
              <a:rPr lang="sk-SK" dirty="0" err="1" smtClean="0"/>
              <a:t>antimikrobiálna</a:t>
            </a:r>
            <a:r>
              <a:rPr lang="sk-SK" dirty="0" smtClean="0"/>
              <a:t> profylaxia nie je indikovaná</a:t>
            </a:r>
          </a:p>
          <a:p>
            <a:r>
              <a:rPr lang="sk-SK" dirty="0" smtClean="0"/>
              <a:t>Profylaxia PJP: </a:t>
            </a:r>
            <a:r>
              <a:rPr lang="sk-SK" dirty="0" err="1" smtClean="0"/>
              <a:t>idelalisib</a:t>
            </a:r>
            <a:r>
              <a:rPr lang="sk-SK" dirty="0" smtClean="0"/>
              <a:t>(+/- </a:t>
            </a:r>
            <a:r>
              <a:rPr lang="sk-SK" dirty="0" err="1" smtClean="0"/>
              <a:t>rituximab</a:t>
            </a:r>
            <a:r>
              <a:rPr lang="sk-SK" dirty="0" smtClean="0"/>
              <a:t>); </a:t>
            </a:r>
            <a:r>
              <a:rPr lang="sk-SK" dirty="0" err="1" smtClean="0"/>
              <a:t>ibrutinib</a:t>
            </a:r>
            <a:r>
              <a:rPr lang="sk-SK" dirty="0" smtClean="0"/>
              <a:t>, </a:t>
            </a:r>
            <a:r>
              <a:rPr lang="sk-SK" dirty="0" err="1" smtClean="0"/>
              <a:t>ruxolitinib</a:t>
            </a:r>
            <a:r>
              <a:rPr lang="sk-SK" dirty="0" smtClean="0"/>
              <a:t>, CPI </a:t>
            </a:r>
            <a:r>
              <a:rPr lang="sk-SK" dirty="0" smtClean="0">
                <a:sym typeface="Wingdings"/>
              </a:rPr>
              <a:t> zvážiť v prítomnosti iných RF</a:t>
            </a:r>
          </a:p>
          <a:p>
            <a:endParaRPr lang="sk-SK" dirty="0" smtClean="0">
              <a:sym typeface="Wingdings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2246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>
            <a:extLst>
              <a:ext uri="{FF2B5EF4-FFF2-40B4-BE49-F238E27FC236}">
                <a16:creationId xmlns:a16="http://schemas.microsoft.com/office/drawing/2014/main" xmlns="" id="{564A97CB-104A-413F-969D-F00154777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638" y="2201333"/>
            <a:ext cx="9144000" cy="10724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Ďakujem za pozornosť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3424" y="6131688"/>
            <a:ext cx="17840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QUO VADIS 2019</a:t>
            </a:r>
          </a:p>
          <a:p>
            <a:pPr algn="ctr"/>
            <a:r>
              <a:rPr lang="en-US" dirty="0" smtClean="0"/>
              <a:t>24.5.2019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89340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Osnova 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641987"/>
            <a:ext cx="10515600" cy="4534976"/>
          </a:xfrm>
        </p:spPr>
        <p:txBody>
          <a:bodyPr/>
          <a:lstStyle/>
          <a:p>
            <a:r>
              <a:rPr lang="sk-SK" dirty="0" smtClean="0"/>
              <a:t>Nové prvky v epidemiológii IFD</a:t>
            </a:r>
          </a:p>
          <a:p>
            <a:r>
              <a:rPr lang="sk-SK" dirty="0" smtClean="0"/>
              <a:t>Cielená biologická terapia</a:t>
            </a:r>
          </a:p>
          <a:p>
            <a:r>
              <a:rPr lang="sk-SK" dirty="0" smtClean="0"/>
              <a:t>Riziko infekcií po biologickej liečbe</a:t>
            </a:r>
          </a:p>
          <a:p>
            <a:r>
              <a:rPr lang="sk-SK" dirty="0" smtClean="0"/>
              <a:t>Invazívne mykotické infekcie   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7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Distribúcia</a:t>
            </a:r>
            <a:r>
              <a:rPr lang="en-US" dirty="0" smtClean="0"/>
              <a:t> IA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oddelení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4AE22FB-FC84-47DD-8C3A-50D31B2D0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152175"/>
              </p:ext>
            </p:extLst>
          </p:nvPr>
        </p:nvGraphicFramePr>
        <p:xfrm>
          <a:off x="1676400" y="18115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62D7A86B-BB13-4AC3-AF59-1BBE71F1E443}"/>
              </a:ext>
            </a:extLst>
          </p:cNvPr>
          <p:cNvSpPr txBox="1">
            <a:spLocks/>
          </p:cNvSpPr>
          <p:nvPr/>
        </p:nvSpPr>
        <p:spPr>
          <a:xfrm>
            <a:off x="227260" y="1580147"/>
            <a:ext cx="3093453" cy="43392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44% </a:t>
            </a:r>
            <a:r>
              <a:rPr lang="en-GB" sz="2000" dirty="0" err="1" smtClean="0"/>
              <a:t>pacientov</a:t>
            </a:r>
            <a:r>
              <a:rPr lang="en-GB" sz="2000" dirty="0" smtClean="0"/>
              <a:t> s IA </a:t>
            </a:r>
            <a:r>
              <a:rPr lang="en-GB" sz="2000" dirty="0" err="1" smtClean="0"/>
              <a:t>sú</a:t>
            </a:r>
            <a:r>
              <a:rPr lang="en-GB" sz="2000" dirty="0" smtClean="0"/>
              <a:t> </a:t>
            </a:r>
            <a:r>
              <a:rPr lang="en-GB" sz="2000" dirty="0" err="1" smtClean="0"/>
              <a:t>nehematologickí</a:t>
            </a:r>
            <a:endParaRPr lang="en-GB" sz="2000" dirty="0" smtClean="0"/>
          </a:p>
          <a:p>
            <a:r>
              <a:rPr lang="en-GB" sz="2000" dirty="0" err="1" smtClean="0"/>
              <a:t>Mortalita</a:t>
            </a:r>
            <a:r>
              <a:rPr lang="en-GB" sz="2000" dirty="0" smtClean="0"/>
              <a:t> </a:t>
            </a:r>
            <a:r>
              <a:rPr lang="en-GB" sz="2000" dirty="0" err="1" smtClean="0"/>
              <a:t>spojená</a:t>
            </a:r>
            <a:r>
              <a:rPr lang="en-GB" sz="2000" dirty="0" smtClean="0"/>
              <a:t> s IA je </a:t>
            </a:r>
            <a:r>
              <a:rPr lang="en-GB" sz="2000" dirty="0" err="1" smtClean="0"/>
              <a:t>vyššia</a:t>
            </a:r>
            <a:r>
              <a:rPr lang="en-GB" sz="2000" dirty="0" smtClean="0"/>
              <a:t> u non-</a:t>
            </a:r>
            <a:r>
              <a:rPr lang="en-GB" sz="2000" dirty="0" err="1" smtClean="0"/>
              <a:t>neutropenických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ako</a:t>
            </a:r>
            <a:r>
              <a:rPr lang="en-GB" sz="2000" dirty="0" smtClean="0"/>
              <a:t>       u </a:t>
            </a:r>
            <a:r>
              <a:rPr lang="en-GB" sz="2000" dirty="0" err="1" smtClean="0"/>
              <a:t>neutropenických</a:t>
            </a:r>
            <a:r>
              <a:rPr lang="en-GB" sz="2000" dirty="0" smtClean="0"/>
              <a:t> </a:t>
            </a:r>
            <a:r>
              <a:rPr lang="en-GB" sz="2000" dirty="0" err="1" smtClean="0"/>
              <a:t>patientov</a:t>
            </a:r>
            <a:r>
              <a:rPr lang="en-GB" sz="2000" dirty="0" smtClean="0"/>
              <a:t>                         (89% versus 60%, </a:t>
            </a:r>
            <a:br>
              <a:rPr lang="en-GB" sz="2000" dirty="0" smtClean="0"/>
            </a:br>
            <a:r>
              <a:rPr lang="en-GB" sz="2000" dirty="0" smtClean="0"/>
              <a:t>P = 0.007)</a:t>
            </a:r>
            <a:endParaRPr lang="en-GB" sz="2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E21EA92B-7D7F-4D5A-91E4-AFC9B2C78504}"/>
              </a:ext>
            </a:extLst>
          </p:cNvPr>
          <p:cNvSpPr txBox="1">
            <a:spLocks/>
          </p:cNvSpPr>
          <p:nvPr/>
        </p:nvSpPr>
        <p:spPr>
          <a:xfrm>
            <a:off x="8226778" y="6353881"/>
            <a:ext cx="4140200" cy="377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smtClean="0"/>
              <a:t>Cornillet A, </a:t>
            </a:r>
            <a:r>
              <a:rPr lang="en-US" sz="1400" i="1" smtClean="0"/>
              <a:t>et al</a:t>
            </a:r>
            <a:r>
              <a:rPr lang="en-US" sz="1400" smtClean="0"/>
              <a:t>. </a:t>
            </a:r>
            <a:r>
              <a:rPr lang="en-US" sz="1400" i="1" smtClean="0"/>
              <a:t>Clin Infect Dis.</a:t>
            </a:r>
            <a:r>
              <a:rPr lang="en-US" sz="1400" smtClean="0"/>
              <a:t> 2006;43:577‒594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456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D3D3C4A-55B3-4576-8D99-EF9EFA0E2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84933"/>
              </p:ext>
            </p:extLst>
          </p:nvPr>
        </p:nvGraphicFramePr>
        <p:xfrm>
          <a:off x="1654636" y="1302643"/>
          <a:ext cx="9443963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48">
                  <a:extLst>
                    <a:ext uri="{9D8B030D-6E8A-4147-A177-3AD203B41FA5}">
                      <a16:colId xmlns="" xmlns:a16="http://schemas.microsoft.com/office/drawing/2014/main" val="3211770300"/>
                    </a:ext>
                  </a:extLst>
                </a:gridCol>
                <a:gridCol w="7293615">
                  <a:extLst>
                    <a:ext uri="{9D8B030D-6E8A-4147-A177-3AD203B41FA5}">
                      <a16:colId xmlns="" xmlns:a16="http://schemas.microsoft.com/office/drawing/2014/main" val="613859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Disease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Risk factor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42567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IFD</a:t>
                      </a:r>
                      <a:r>
                        <a:rPr lang="en-GB" sz="1600" baseline="30000" dirty="0"/>
                        <a:t>1</a:t>
                      </a:r>
                      <a:endParaRPr lang="en-GB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Host </a:t>
                      </a:r>
                      <a:r>
                        <a:rPr lang="en-GB" sz="1600" dirty="0" smtClean="0"/>
                        <a:t>predisposition</a:t>
                      </a:r>
                      <a:endParaRPr lang="en-GB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Neutropenia ≥3 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Environmental factors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23595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IA</a:t>
                      </a:r>
                      <a:r>
                        <a:rPr lang="en-GB" sz="1600" baseline="30000" dirty="0"/>
                        <a:t>1</a:t>
                      </a:r>
                      <a:endParaRPr lang="en-GB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GVHD (acute grades 2–4 or chronic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HCT type (mismatched-related donor at greatest risk)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Underlying haematologic disease (MDS or AML)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Corticosteroid (dose and duration)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T-cell–depleting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CMV infection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Ganciclovir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Polymorphisms (TLR4, TNF or IL-10)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HCT in non-laminar air flow room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59514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Mucormycosis</a:t>
                      </a:r>
                      <a:r>
                        <a:rPr lang="en-GB" sz="1600" baseline="30000" dirty="0"/>
                        <a:t>2</a:t>
                      </a:r>
                      <a:endParaRPr lang="en-GB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Underlying immune deficiency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Prior organ or stem-cell transplant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Long-term immunosuppression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Neutropenia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83558658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CD6AC-40C1-4941-8B5B-C238ACE3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err="1" smtClean="0"/>
              <a:t>Rizikové</a:t>
            </a:r>
            <a:r>
              <a:rPr lang="en-GB" sz="3200" dirty="0" smtClean="0"/>
              <a:t> </a:t>
            </a:r>
            <a:r>
              <a:rPr lang="en-GB" sz="3200" dirty="0" err="1" smtClean="0"/>
              <a:t>faktory</a:t>
            </a:r>
            <a:r>
              <a:rPr lang="en-GB" sz="3200" dirty="0" smtClean="0"/>
              <a:t> </a:t>
            </a:r>
            <a:r>
              <a:rPr lang="en-GB" sz="3200" dirty="0" err="1" smtClean="0"/>
              <a:t>spojené</a:t>
            </a:r>
            <a:r>
              <a:rPr lang="en-GB" sz="3200" dirty="0" smtClean="0"/>
              <a:t> s </a:t>
            </a:r>
            <a:r>
              <a:rPr lang="en-GB" sz="3200" dirty="0" err="1" smtClean="0"/>
              <a:t>výskytom</a:t>
            </a:r>
            <a:r>
              <a:rPr lang="en-GB" sz="3200" dirty="0" smtClean="0"/>
              <a:t> </a:t>
            </a:r>
            <a:r>
              <a:rPr lang="en-GB" sz="3200" dirty="0"/>
              <a:t>IFD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3C7F8D06-742E-4DFB-9F10-8AE029A00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33" y="5974175"/>
            <a:ext cx="5175051" cy="574675"/>
          </a:xfrm>
        </p:spPr>
        <p:txBody>
          <a:bodyPr/>
          <a:lstStyle/>
          <a:p>
            <a:r>
              <a:rPr lang="en-GB" dirty="0"/>
              <a:t>AML, acute myeloid leukaemia; CMV, cytomegalovirus; GVHD, graft-versus-host disease; HCT, haematopoietic cell transplantation; IL, interleukin; MDS, myelodysplastic syndromes; TLR, toll-like receptor; TNF, tumour necrosis factor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3E619E2-1B0E-4200-AAEF-E0B4701BD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04000" y="6115286"/>
            <a:ext cx="5164667" cy="574675"/>
          </a:xfrm>
        </p:spPr>
        <p:txBody>
          <a:bodyPr/>
          <a:lstStyle/>
          <a:p>
            <a:pPr algn="l"/>
            <a:r>
              <a:rPr lang="en-GB" sz="1200" dirty="0"/>
              <a:t>1. </a:t>
            </a:r>
            <a:r>
              <a:rPr lang="en-GB" sz="1200" dirty="0" err="1"/>
              <a:t>Kriengkauykiat</a:t>
            </a:r>
            <a:r>
              <a:rPr lang="en-GB" sz="1200" dirty="0"/>
              <a:t> J, </a:t>
            </a:r>
            <a:r>
              <a:rPr lang="en-GB" sz="1200" i="1" dirty="0"/>
              <a:t>et al</a:t>
            </a:r>
            <a:r>
              <a:rPr lang="en-GB" sz="1200" dirty="0"/>
              <a:t>. </a:t>
            </a:r>
            <a:r>
              <a:rPr lang="en-GB" sz="1200" i="1" dirty="0"/>
              <a:t>Clin Epidemiol</a:t>
            </a:r>
            <a:r>
              <a:rPr lang="en-GB" sz="1200" dirty="0"/>
              <a:t>. 2011;3:175–191;</a:t>
            </a:r>
            <a:br>
              <a:rPr lang="en-GB" sz="1200" dirty="0"/>
            </a:br>
            <a:r>
              <a:rPr lang="en-GB" sz="1200" dirty="0"/>
              <a:t>2. http://www.cdc.gov/fungal/diseases/mucormycosis/risk-</a:t>
            </a:r>
            <a:r>
              <a:rPr lang="en-GB" sz="1200" dirty="0" err="1"/>
              <a:t>prevention.html</a:t>
            </a:r>
            <a:r>
              <a:rPr lang="en-GB" sz="1200" dirty="0"/>
              <a:t> </a:t>
            </a:r>
            <a:r>
              <a:rPr lang="en-GB" sz="1200" dirty="0" smtClean="0"/>
              <a:t>[</a:t>
            </a:r>
            <a:r>
              <a:rPr lang="en-GB" sz="1200" dirty="0" err="1" smtClean="0"/>
              <a:t>dostupné</a:t>
            </a:r>
            <a:r>
              <a:rPr lang="en-GB" sz="1200" dirty="0" smtClean="0"/>
              <a:t> </a:t>
            </a:r>
            <a:r>
              <a:rPr lang="en-GB" sz="1200" dirty="0" err="1" smtClean="0"/>
              <a:t>Máj</a:t>
            </a:r>
            <a:r>
              <a:rPr lang="en-GB" sz="1200" dirty="0" smtClean="0"/>
              <a:t> </a:t>
            </a:r>
            <a:r>
              <a:rPr lang="en-GB" sz="1200" dirty="0"/>
              <a:t>2018]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71530D0C-44C2-46A4-82D4-36E4178E7CB1}"/>
              </a:ext>
            </a:extLst>
          </p:cNvPr>
          <p:cNvSpPr>
            <a:spLocks noGrp="1"/>
          </p:cNvSpPr>
          <p:nvPr/>
        </p:nvSpPr>
        <p:spPr bwMode="auto">
          <a:xfrm>
            <a:off x="932979" y="5567809"/>
            <a:ext cx="5175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arlett" pitchFamily="2" charset="2"/>
              <a:buNone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-"/>
              <a:defRPr sz="1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Marlett" pitchFamily="2" charset="2"/>
              <a:buChar char="h"/>
              <a:defRPr sz="1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-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525000" y="3556000"/>
            <a:ext cx="19803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Nové</a:t>
            </a:r>
            <a:r>
              <a:rPr lang="en-US" sz="2800" dirty="0" smtClean="0"/>
              <a:t> </a:t>
            </a:r>
            <a:r>
              <a:rPr lang="en-US" sz="2800" dirty="0" err="1" smtClean="0"/>
              <a:t>lieky</a:t>
            </a:r>
            <a:r>
              <a:rPr lang="en-US" sz="2800" dirty="0" smtClean="0"/>
              <a:t>?!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857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51AD41-F1EF-4D44-85A3-B74DEFEC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643" y="6454588"/>
            <a:ext cx="6146529" cy="2286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ea typeface="Tahoma" panose="020B0604030504040204" pitchFamily="34" charset="0"/>
                <a:cs typeface="Arial" panose="020B0604020202020204" pitchFamily="34" charset="0"/>
              </a:rPr>
              <a:t>CMV, cytomegalovirus; GVHD, graft-versus-host disease; IL, interleukin; IMD, invasive mould disease; </a:t>
            </a:r>
            <a:r>
              <a:rPr lang="en-GB" dirty="0" err="1">
                <a:ea typeface="Tahoma" panose="020B0604030504040204" pitchFamily="34" charset="0"/>
                <a:cs typeface="Arial" panose="020B0604020202020204" pitchFamily="34" charset="0"/>
              </a:rPr>
              <a:t>mAbs</a:t>
            </a:r>
            <a:r>
              <a:rPr lang="en-GB" dirty="0">
                <a:ea typeface="Tahoma" panose="020B0604030504040204" pitchFamily="34" charset="0"/>
                <a:cs typeface="Arial" panose="020B0604020202020204" pitchFamily="34" charset="0"/>
              </a:rPr>
              <a:t>, monoclonal antibodies; MBL, mannose binding lectin; TKI, tyrosine kinase inhibitor; TLR, toll-like receptor; TNF, tumour necrosis factor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23D67387-EA24-40FE-82B0-793649054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r-FR" sz="1000" dirty="0" err="1">
                <a:ea typeface="Tahoma" panose="020B0604030504040204" pitchFamily="34" charset="0"/>
                <a:cs typeface="Arial" panose="020B0604020202020204" pitchFamily="34" charset="0"/>
              </a:rPr>
              <a:t>Kontoyiannis</a:t>
            </a:r>
            <a:r>
              <a:rPr lang="fr-FR" sz="1000" dirty="0">
                <a:ea typeface="Tahoma" panose="020B0604030504040204" pitchFamily="34" charset="0"/>
                <a:cs typeface="Arial" panose="020B0604020202020204" pitchFamily="34" charset="0"/>
              </a:rPr>
              <a:t> DP. </a:t>
            </a:r>
            <a:r>
              <a:rPr lang="fr-FR" sz="1000" i="1" dirty="0">
                <a:ea typeface="Tahoma" panose="020B0604030504040204" pitchFamily="34" charset="0"/>
                <a:cs typeface="Arial" panose="020B0604020202020204" pitchFamily="34" charset="0"/>
              </a:rPr>
              <a:t>Bone </a:t>
            </a:r>
            <a:r>
              <a:rPr lang="fr-FR" sz="1000" i="1" dirty="0" err="1">
                <a:ea typeface="Tahoma" panose="020B0604030504040204" pitchFamily="34" charset="0"/>
                <a:cs typeface="Arial" panose="020B0604020202020204" pitchFamily="34" charset="0"/>
              </a:rPr>
              <a:t>Marrow</a:t>
            </a:r>
            <a:r>
              <a:rPr lang="fr-FR" sz="1000" i="1" dirty="0">
                <a:ea typeface="Tahoma" panose="020B0604030504040204" pitchFamily="34" charset="0"/>
                <a:cs typeface="Arial" panose="020B0604020202020204" pitchFamily="34" charset="0"/>
              </a:rPr>
              <a:t> Transplant</a:t>
            </a:r>
            <a:r>
              <a:rPr lang="fr-FR" sz="1000" dirty="0">
                <a:ea typeface="Tahoma" panose="020B0604030504040204" pitchFamily="34" charset="0"/>
                <a:cs typeface="Arial" panose="020B0604020202020204" pitchFamily="34" charset="0"/>
              </a:rPr>
              <a:t>. 2011;46(2):165–73; </a:t>
            </a:r>
            <a:br>
              <a:rPr lang="fr-FR" sz="1000" dirty="0"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da-DK" sz="1000" dirty="0">
                <a:ea typeface="Tahoma" panose="020B0604030504040204" pitchFamily="34" charset="0"/>
                <a:cs typeface="Arial" panose="020B0604020202020204" pitchFamily="34" charset="0"/>
              </a:rPr>
              <a:t>Schauwvlieghe, </a:t>
            </a:r>
            <a:r>
              <a:rPr lang="da-DK" sz="1000" i="1" dirty="0">
                <a:ea typeface="Tahoma" panose="020B0604030504040204" pitchFamily="34" charset="0"/>
                <a:cs typeface="Arial" panose="020B0604020202020204" pitchFamily="34" charset="0"/>
              </a:rPr>
              <a:t>et al. Lancet Resp Med</a:t>
            </a:r>
            <a:r>
              <a:rPr lang="da-DK" sz="1000" dirty="0">
                <a:ea typeface="Tahoma" panose="020B0604030504040204" pitchFamily="34" charset="0"/>
                <a:cs typeface="Arial" panose="020B0604020202020204" pitchFamily="34" charset="0"/>
              </a:rPr>
              <a:t>. 2018;6:782–92.</a:t>
            </a:r>
            <a:endParaRPr lang="fr-FR" sz="1000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712800" y="1522800"/>
            <a:ext cx="10735733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None/>
            </a:pPr>
            <a:r>
              <a:rPr lang="en-US" sz="3100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Rizikové</a:t>
            </a:r>
            <a:r>
              <a:rPr lang="en-US" sz="3100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faktory</a:t>
            </a:r>
            <a:endParaRPr lang="en-US" sz="3100" u="sng" dirty="0">
              <a:latin typeface="+mj-lt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400" u="sng" dirty="0"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  <a:ea typeface="Arial" charset="0"/>
                <a:cs typeface="Arial" charset="0"/>
              </a:rPr>
              <a:t>S</a:t>
            </a: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tav</a:t>
            </a:r>
            <a:r>
              <a:rPr lang="en-GB" sz="2400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ochorenia</a:t>
            </a:r>
            <a:r>
              <a:rPr lang="en-GB" sz="2400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mr-IN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–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remisia</a:t>
            </a:r>
            <a:r>
              <a:rPr lang="en-GB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latin typeface="+mj-lt"/>
                <a:ea typeface="Arial" charset="0"/>
                <a:cs typeface="Arial" charset="0"/>
              </a:rPr>
              <a:t>vs</a:t>
            </a:r>
            <a:r>
              <a:rPr lang="en-GB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relaps</a:t>
            </a:r>
            <a:r>
              <a:rPr lang="en-GB" b="1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GB" b="1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refraktérne</a:t>
            </a:r>
            <a:r>
              <a:rPr lang="en-GB" b="1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ochorenie</a:t>
            </a:r>
            <a:endParaRPr lang="en-GB" b="1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</a:pPr>
            <a:r>
              <a:rPr lang="en-GB" sz="2400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transplantácia</a:t>
            </a:r>
            <a:r>
              <a:rPr lang="en-GB" sz="2400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krvotvorných</a:t>
            </a:r>
            <a:r>
              <a:rPr lang="en-GB" sz="2400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buniek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	</a:t>
            </a:r>
          </a:p>
          <a:p>
            <a:pPr lvl="1">
              <a:buSzPct val="100000"/>
              <a:buFont typeface="Calibri" panose="020F0502020204030204" pitchFamily="34" charset="0"/>
              <a:buChar char="─"/>
            </a:pPr>
            <a:r>
              <a:rPr lang="en-GB" sz="2000" dirty="0" err="1" smtClean="0">
                <a:latin typeface="+mj-lt"/>
                <a:ea typeface="Arial" charset="0"/>
                <a:cs typeface="Arial" charset="0"/>
              </a:rPr>
              <a:t>Autológna</a:t>
            </a:r>
            <a:r>
              <a:rPr lang="en-GB" sz="2000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000" dirty="0" err="1">
                <a:latin typeface="+mj-lt"/>
                <a:ea typeface="Arial" charset="0"/>
                <a:cs typeface="Arial" charset="0"/>
              </a:rPr>
              <a:t>vs</a:t>
            </a:r>
            <a:r>
              <a:rPr lang="en-GB" sz="2000" dirty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000" b="1" dirty="0" err="1" smtClean="0">
                <a:latin typeface="+mj-lt"/>
                <a:ea typeface="Arial" charset="0"/>
                <a:cs typeface="Arial" charset="0"/>
              </a:rPr>
              <a:t>allogénna</a:t>
            </a:r>
            <a:r>
              <a:rPr lang="en-GB" sz="2000" dirty="0" smtClean="0">
                <a:latin typeface="+mj-lt"/>
                <a:ea typeface="Arial" charset="0"/>
                <a:cs typeface="Arial" charset="0"/>
              </a:rPr>
              <a:t>; </a:t>
            </a:r>
            <a:r>
              <a:rPr lang="en-GB" sz="2000" i="1" dirty="0" err="1" smtClean="0">
                <a:latin typeface="+mj-lt"/>
                <a:ea typeface="Arial" charset="0"/>
                <a:cs typeface="Arial" charset="0"/>
              </a:rPr>
              <a:t>typ</a:t>
            </a:r>
            <a:r>
              <a:rPr lang="en-GB" sz="2000" i="1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sz="2000" i="1" dirty="0" err="1" smtClean="0">
                <a:latin typeface="+mj-lt"/>
                <a:ea typeface="Arial" charset="0"/>
                <a:cs typeface="Arial" charset="0"/>
              </a:rPr>
              <a:t>darcu</a:t>
            </a:r>
            <a:r>
              <a:rPr lang="en-GB" sz="2000" dirty="0" smtClean="0">
                <a:latin typeface="+mj-lt"/>
                <a:ea typeface="Arial" charset="0"/>
                <a:cs typeface="Arial" charset="0"/>
              </a:rPr>
              <a:t>; </a:t>
            </a:r>
            <a:r>
              <a:rPr lang="en-GB" sz="2000" b="1" i="1" dirty="0">
                <a:latin typeface="+mj-lt"/>
                <a:ea typeface="Arial" charset="0"/>
                <a:cs typeface="Arial" charset="0"/>
              </a:rPr>
              <a:t>GVHD</a:t>
            </a:r>
            <a:r>
              <a:rPr lang="en-GB" sz="2000" dirty="0">
                <a:latin typeface="+mj-lt"/>
                <a:ea typeface="Arial" charset="0"/>
                <a:cs typeface="Arial" charset="0"/>
              </a:rPr>
              <a:t>; CMV</a:t>
            </a:r>
            <a:r>
              <a:rPr lang="mr-IN" sz="2000" dirty="0">
                <a:latin typeface="+mj-lt"/>
                <a:ea typeface="Arial" charset="0"/>
                <a:cs typeface="Arial" charset="0"/>
              </a:rPr>
              <a:t>…</a:t>
            </a:r>
            <a:endParaRPr lang="en-GB" sz="2000" dirty="0">
              <a:latin typeface="+mj-lt"/>
              <a:ea typeface="Arial" charset="0"/>
              <a:cs typeface="Arial" charset="0"/>
            </a:endParaRPr>
          </a:p>
          <a:p>
            <a:pPr lvl="1">
              <a:buSzPct val="100000"/>
              <a:buFont typeface="Calibri" panose="020F0502020204030204" pitchFamily="34" charset="0"/>
              <a:buChar char="─"/>
            </a:pPr>
            <a:endParaRPr lang="en-GB" sz="2000" dirty="0">
              <a:latin typeface="+mj-lt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Imunitné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en-GB" b="1" i="1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neutropénia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lymfopénia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steroidy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GB" sz="3500" b="1" u="sng" dirty="0" err="1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mAbs</a:t>
            </a:r>
            <a:r>
              <a:rPr lang="en-GB" sz="3500" b="1" u="sng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TKIs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…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+mj-lt"/>
                <a:ea typeface="Arial" charset="0"/>
                <a:cs typeface="Arial" charset="0"/>
              </a:rPr>
              <a:t>komorbidity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– diabetes, </a:t>
            </a:r>
            <a:r>
              <a:rPr lang="en-GB" dirty="0" err="1" smtClean="0">
                <a:latin typeface="+mj-lt"/>
                <a:ea typeface="Arial" charset="0"/>
                <a:cs typeface="Arial" charset="0"/>
              </a:rPr>
              <a:t>pľúcne</a:t>
            </a:r>
            <a:r>
              <a:rPr lang="en-GB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latin typeface="+mj-lt"/>
                <a:ea typeface="Arial" charset="0"/>
                <a:cs typeface="Arial" charset="0"/>
              </a:rPr>
              <a:t>choroby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GB" dirty="0" err="1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fajčenie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</a:t>
            </a:r>
            <a:r>
              <a:rPr lang="en-GB" b="1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latin typeface="+mj-lt"/>
                <a:ea typeface="Arial" charset="0"/>
                <a:cs typeface="Arial" charset="0"/>
              </a:rPr>
              <a:t>preťaženie</a:t>
            </a:r>
            <a:r>
              <a:rPr lang="en-GB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en-GB" dirty="0" err="1" smtClean="0">
                <a:latin typeface="+mj-lt"/>
                <a:ea typeface="Arial" charset="0"/>
                <a:cs typeface="Arial" charset="0"/>
              </a:rPr>
              <a:t>železom</a:t>
            </a:r>
            <a:r>
              <a:rPr lang="en-GB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, </a:t>
            </a:r>
            <a:r>
              <a:rPr lang="en-GB" b="1" dirty="0" err="1" smtClean="0">
                <a:latin typeface="+mj-lt"/>
                <a:ea typeface="Arial" charset="0"/>
                <a:cs typeface="Arial" charset="0"/>
              </a:rPr>
              <a:t>chrípka</a:t>
            </a:r>
            <a:r>
              <a:rPr lang="is-IS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.</a:t>
            </a:r>
            <a:r>
              <a:rPr lang="is-IS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..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latin typeface="+mj-lt"/>
                <a:ea typeface="Arial" charset="0"/>
                <a:cs typeface="Arial" charset="0"/>
              </a:rPr>
              <a:t>Prostredie</a:t>
            </a:r>
            <a:r>
              <a:rPr lang="en-GB" sz="2400" b="1" dirty="0" smtClean="0">
                <a:latin typeface="+mj-lt"/>
                <a:ea typeface="Arial" charset="0"/>
                <a:cs typeface="Arial" charset="0"/>
              </a:rPr>
              <a:t>  </a:t>
            </a:r>
            <a:r>
              <a:rPr lang="en-GB" b="1" dirty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en-GB" b="1" dirty="0" err="1" smtClean="0">
                <a:latin typeface="+mj-lt"/>
                <a:ea typeface="Arial" charset="0"/>
                <a:cs typeface="Arial" charset="0"/>
              </a:rPr>
              <a:t>prestavby</a:t>
            </a:r>
            <a:r>
              <a:rPr lang="en-GB" b="1" dirty="0" smtClean="0">
                <a:latin typeface="+mj-lt"/>
                <a:ea typeface="Arial" charset="0"/>
                <a:cs typeface="Arial" charset="0"/>
              </a:rPr>
              <a:t>/</a:t>
            </a:r>
            <a:r>
              <a:rPr lang="en-GB" b="1" dirty="0" err="1" smtClean="0">
                <a:latin typeface="+mj-lt"/>
                <a:ea typeface="Arial" charset="0"/>
                <a:cs typeface="Arial" charset="0"/>
              </a:rPr>
              <a:t>rekonštrukcie</a:t>
            </a:r>
            <a:r>
              <a:rPr lang="mr-IN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rPr>
              <a:t>…</a:t>
            </a:r>
            <a:endParaRPr lang="en-GB" dirty="0">
              <a:solidFill>
                <a:schemeClr val="tx1"/>
              </a:solidFill>
              <a:latin typeface="+mj-lt"/>
              <a:ea typeface="Arial" charset="0"/>
              <a:cs typeface="Arial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600" dirty="0" err="1" smtClean="0">
                <a:latin typeface="+mj-lt"/>
                <a:ea typeface="Arial" charset="0"/>
                <a:cs typeface="Arial" charset="0"/>
              </a:rPr>
              <a:t>Genetika</a:t>
            </a:r>
            <a:r>
              <a:rPr lang="en-GB" sz="2600" dirty="0" smtClean="0">
                <a:latin typeface="+mj-lt"/>
                <a:ea typeface="Arial" charset="0"/>
                <a:cs typeface="Arial" charset="0"/>
              </a:rPr>
              <a:t>  </a:t>
            </a:r>
            <a:r>
              <a:rPr lang="en-GB" sz="1300" dirty="0">
                <a:latin typeface="+mj-lt"/>
                <a:ea typeface="Arial" charset="0"/>
                <a:cs typeface="Arial" charset="0"/>
              </a:rPr>
              <a:t>– </a:t>
            </a:r>
            <a:r>
              <a:rPr lang="en-GB" sz="2600" dirty="0">
                <a:latin typeface="+mj-lt"/>
                <a:ea typeface="Arial" charset="0"/>
                <a:cs typeface="Arial" charset="0"/>
              </a:rPr>
              <a:t>IL-10, </a:t>
            </a:r>
            <a:r>
              <a:rPr lang="en-US" sz="2600" dirty="0">
                <a:latin typeface="+mj-lt"/>
                <a:ea typeface="Arial" charset="0"/>
                <a:cs typeface="Arial" charset="0"/>
              </a:rPr>
              <a:t>TNF-α, </a:t>
            </a:r>
            <a:r>
              <a:rPr lang="en-GB" sz="2600" dirty="0">
                <a:latin typeface="+mj-lt"/>
                <a:ea typeface="Arial" charset="0"/>
                <a:cs typeface="Arial" charset="0"/>
              </a:rPr>
              <a:t>TLR, </a:t>
            </a:r>
            <a:r>
              <a:rPr lang="en-GB" sz="2600" dirty="0" err="1" smtClean="0">
                <a:latin typeface="+mj-lt"/>
                <a:ea typeface="Arial" charset="0"/>
                <a:cs typeface="Arial" charset="0"/>
              </a:rPr>
              <a:t>plasminogén</a:t>
            </a:r>
            <a:r>
              <a:rPr lang="en-GB" sz="2600" dirty="0">
                <a:latin typeface="+mj-lt"/>
                <a:ea typeface="Arial" charset="0"/>
                <a:cs typeface="Arial" charset="0"/>
              </a:rPr>
              <a:t>, MBL…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B7C163EC-CB71-4570-B723-23C1ED5F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prstClr val="black"/>
                </a:solidFill>
                <a:cs typeface="Calibri"/>
              </a:rPr>
              <a:t>Stratifikácia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Calibri"/>
              </a:rPr>
              <a:t>rizika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 pre </a:t>
            </a:r>
            <a:r>
              <a:rPr lang="en-US" dirty="0" err="1" smtClean="0">
                <a:solidFill>
                  <a:prstClr val="black"/>
                </a:solidFill>
                <a:cs typeface="Calibri"/>
              </a:rPr>
              <a:t>vznik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 IFD (</a:t>
            </a:r>
            <a:r>
              <a:rPr lang="en-US" dirty="0" err="1" smtClean="0">
                <a:solidFill>
                  <a:prstClr val="black"/>
                </a:solidFill>
                <a:cs typeface="Calibri"/>
              </a:rPr>
              <a:t>komplexný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Calibri"/>
              </a:rPr>
              <a:t>pohľad</a:t>
            </a:r>
            <a:r>
              <a:rPr lang="en-US" dirty="0" smtClean="0">
                <a:solidFill>
                  <a:prstClr val="black"/>
                </a:solidFill>
                <a:cs typeface="Calibri"/>
              </a:rPr>
              <a:t>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7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712800" y="1522800"/>
            <a:ext cx="10735733" cy="480060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Riziko</a:t>
            </a:r>
            <a:r>
              <a:rPr lang="en-US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praktické</a:t>
            </a:r>
            <a:r>
              <a:rPr lang="en-US" u="sng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delenie</a:t>
            </a:r>
            <a:endParaRPr lang="en-GB" b="1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Vysoké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riziko</a:t>
            </a:r>
            <a:r>
              <a:rPr lang="en-GB" sz="2400" baseline="30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1</a:t>
            </a:r>
            <a:endParaRPr lang="en-GB" sz="2400" b="1" baseline="300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542912" lvl="1">
              <a:buSzPct val="100000"/>
              <a:buFont typeface="Calibri" panose="020F0502020204030204" pitchFamily="34" charset="0"/>
              <a:buChar char="─"/>
            </a:pP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Akútna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leukémia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a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MDS </a:t>
            </a:r>
          </a:p>
          <a:p>
            <a:pPr marL="542912" lvl="1">
              <a:buSzPct val="100000"/>
              <a:buFont typeface="Calibri" panose="020F0502020204030204" pitchFamily="34" charset="0"/>
              <a:buChar char="─"/>
            </a:pPr>
            <a:r>
              <a:rPr lang="en-GB" sz="2000" i="1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Riziková</a:t>
            </a:r>
            <a:r>
              <a:rPr lang="en-GB" sz="2000" i="1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CLL</a:t>
            </a:r>
            <a:endParaRPr lang="en-GB" sz="20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542912" lvl="1">
              <a:buSzPct val="100000"/>
              <a:buFont typeface="Calibri" panose="020F0502020204030204" pitchFamily="34" charset="0"/>
              <a:buChar char="─"/>
            </a:pP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Allogénne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TKB</a:t>
            </a:r>
            <a:endParaRPr lang="en-GB" sz="20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542912" lvl="1">
              <a:buSzPct val="100000"/>
              <a:buFont typeface="Calibri" panose="020F0502020204030204" pitchFamily="34" charset="0"/>
              <a:buChar char="─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GVHD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Nízke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riziko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GB" sz="24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069" y="2058739"/>
            <a:ext cx="5672719" cy="35630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7E0C08-B91B-42B2-B9C9-CE79E296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643" y="6454588"/>
            <a:ext cx="5463039" cy="2286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ea typeface="Tahoma" panose="020B0604030504040204" pitchFamily="34" charset="0"/>
                <a:cs typeface="Arial" panose="020B0604020202020204" pitchFamily="34" charset="0"/>
              </a:rPr>
              <a:t>BCR, B-cell receptor; BTK, Bruton’s tyrosine kinase; CLL, chronic lymphocytic leukaemia; GVHD, graft-versus-host disease; IFD, invasive fungal disease; IMD, invasive mould disease; MDS, myelodysplastic syndrome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65F19478-8BAE-4981-8F41-D0537648E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3178" y="6511031"/>
            <a:ext cx="4876800" cy="2286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fr-FR" sz="800" dirty="0">
                <a:ea typeface="Calibri" charset="0"/>
                <a:cs typeface="Arial" panose="020B0604020202020204" pitchFamily="34" charset="0"/>
              </a:rPr>
              <a:t>1. Agrawal S, </a:t>
            </a:r>
            <a:r>
              <a:rPr lang="fr-FR" sz="800" i="1" dirty="0">
                <a:ea typeface="Calibri" charset="0"/>
                <a:cs typeface="Arial" panose="020B0604020202020204" pitchFamily="34" charset="0"/>
              </a:rPr>
              <a:t>et al</a:t>
            </a:r>
            <a:r>
              <a:rPr lang="fr-FR" sz="800" dirty="0">
                <a:ea typeface="Calibri" charset="0"/>
                <a:cs typeface="Arial" panose="020B0604020202020204" pitchFamily="34" charset="0"/>
              </a:rPr>
              <a:t>. </a:t>
            </a:r>
            <a:r>
              <a:rPr lang="fr-FR" sz="800" i="1" dirty="0">
                <a:ea typeface="Calibri" charset="0"/>
                <a:cs typeface="Arial" panose="020B0604020202020204" pitchFamily="34" charset="0"/>
              </a:rPr>
              <a:t>Crit </a:t>
            </a:r>
            <a:r>
              <a:rPr lang="fr-FR" sz="800" i="1" dirty="0" err="1">
                <a:ea typeface="Calibri" charset="0"/>
                <a:cs typeface="Arial" panose="020B0604020202020204" pitchFamily="34" charset="0"/>
              </a:rPr>
              <a:t>Rev</a:t>
            </a:r>
            <a:r>
              <a:rPr lang="fr-FR" sz="800" i="1" dirty="0">
                <a:ea typeface="Calibri" charset="0"/>
                <a:cs typeface="Arial" panose="020B0604020202020204" pitchFamily="34" charset="0"/>
              </a:rPr>
              <a:t> </a:t>
            </a:r>
            <a:r>
              <a:rPr lang="fr-FR" sz="800" i="1" dirty="0" err="1">
                <a:ea typeface="Calibri" charset="0"/>
                <a:cs typeface="Arial" panose="020B0604020202020204" pitchFamily="34" charset="0"/>
              </a:rPr>
              <a:t>Microbiol</a:t>
            </a:r>
            <a:r>
              <a:rPr lang="fr-FR" sz="800" dirty="0">
                <a:ea typeface="Calibri" charset="0"/>
                <a:cs typeface="Arial" panose="020B0604020202020204" pitchFamily="34" charset="0"/>
              </a:rPr>
              <a:t>. 2012;38(3):203–16;</a:t>
            </a:r>
          </a:p>
          <a:p>
            <a:pPr>
              <a:buClrTx/>
            </a:pPr>
            <a:r>
              <a:rPr lang="fr-FR" sz="800" dirty="0">
                <a:ea typeface="Calibri" charset="0"/>
                <a:cs typeface="Arial" panose="020B0604020202020204" pitchFamily="34" charset="0"/>
              </a:rPr>
              <a:t>2. </a:t>
            </a:r>
            <a:r>
              <a:rPr lang="fr-FR" sz="800" dirty="0" err="1">
                <a:ea typeface="Calibri" charset="0"/>
                <a:cs typeface="Arial" panose="020B0604020202020204" pitchFamily="34" charset="0"/>
              </a:rPr>
              <a:t>Grommes</a:t>
            </a:r>
            <a:r>
              <a:rPr lang="fr-FR" sz="800" dirty="0">
                <a:ea typeface="Calibri" charset="0"/>
                <a:cs typeface="Arial" panose="020B0604020202020204" pitchFamily="34" charset="0"/>
              </a:rPr>
              <a:t> C and Younes A.</a:t>
            </a:r>
            <a:r>
              <a:rPr lang="en-US" sz="800" dirty="0"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ea typeface="Calibri" charset="0"/>
                <a:cs typeface="Arial" panose="020B0604020202020204" pitchFamily="34" charset="0"/>
              </a:rPr>
              <a:t>Cancer Cell</a:t>
            </a:r>
            <a:r>
              <a:rPr lang="en-US" sz="800" dirty="0">
                <a:ea typeface="Calibri" charset="0"/>
                <a:cs typeface="Arial" panose="020B0604020202020204" pitchFamily="34" charset="0"/>
              </a:rPr>
              <a:t>. 2017;31(6):731–3;</a:t>
            </a:r>
          </a:p>
          <a:p>
            <a:pPr>
              <a:buClrTx/>
            </a:pPr>
            <a:r>
              <a:rPr lang="fr-FR" sz="800" dirty="0">
                <a:ea typeface="Calibri" charset="0"/>
                <a:cs typeface="Arial" panose="020B0604020202020204" pitchFamily="34" charset="0"/>
              </a:rPr>
              <a:t>3. </a:t>
            </a:r>
            <a:r>
              <a:rPr lang="fr-FR" sz="800" dirty="0" err="1">
                <a:ea typeface="Calibri" charset="0"/>
                <a:cs typeface="Arial" panose="020B0604020202020204" pitchFamily="34" charset="0"/>
              </a:rPr>
              <a:t>Herbst</a:t>
            </a:r>
            <a:r>
              <a:rPr lang="fr-FR" sz="800" dirty="0">
                <a:ea typeface="Calibri" charset="0"/>
                <a:cs typeface="Arial" panose="020B0604020202020204" pitchFamily="34" charset="0"/>
              </a:rPr>
              <a:t> S, </a:t>
            </a:r>
            <a:r>
              <a:rPr lang="fr-FR" sz="800" i="1" dirty="0">
                <a:ea typeface="Calibri" charset="0"/>
                <a:cs typeface="Arial" panose="020B0604020202020204" pitchFamily="34" charset="0"/>
              </a:rPr>
              <a:t>et al.</a:t>
            </a:r>
            <a:r>
              <a:rPr lang="fr-FR" sz="800" dirty="0">
                <a:ea typeface="Calibri" charset="0"/>
                <a:cs typeface="Arial" panose="020B0604020202020204" pitchFamily="34" charset="0"/>
              </a:rPr>
              <a:t> </a:t>
            </a:r>
            <a:r>
              <a:rPr lang="is-IS" sz="800" i="1" dirty="0">
                <a:ea typeface="Calibri" charset="0"/>
                <a:cs typeface="Arial" panose="020B0604020202020204" pitchFamily="34" charset="0"/>
              </a:rPr>
              <a:t>EMBO Mol Med. </a:t>
            </a:r>
            <a:r>
              <a:rPr lang="is-IS" sz="800" dirty="0">
                <a:ea typeface="Calibri" charset="0"/>
                <a:cs typeface="Arial" panose="020B0604020202020204" pitchFamily="34" charset="0"/>
              </a:rPr>
              <a:t>2015;7(3):24</a:t>
            </a:r>
            <a:r>
              <a:rPr lang="en-GB" sz="800" dirty="0">
                <a:ea typeface="Calibri" charset="0"/>
                <a:cs typeface="Arial" panose="020B0604020202020204" pitchFamily="34" charset="0"/>
              </a:rPr>
              <a:t>0–58;</a:t>
            </a:r>
          </a:p>
          <a:p>
            <a:pPr>
              <a:buClrTx/>
            </a:pPr>
            <a:r>
              <a:rPr lang="en-GB" sz="800" dirty="0">
                <a:ea typeface="Calibri" charset="0"/>
                <a:cs typeface="Arial" panose="020B0604020202020204" pitchFamily="34" charset="0"/>
              </a:rPr>
              <a:t>4. Armstrong-James D, personal communication, 2019.</a:t>
            </a:r>
            <a:endParaRPr lang="is-IS" sz="800" dirty="0"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Calibri"/>
              </a:rPr>
              <a:t>Nové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rizikové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faktory</a:t>
            </a:r>
            <a:r>
              <a:rPr lang="en-US" dirty="0" smtClean="0">
                <a:cs typeface="Calibri"/>
              </a:rPr>
              <a:t>?</a:t>
            </a:r>
            <a:endParaRPr lang="en-US" u="sng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1210" y="4971697"/>
            <a:ext cx="8345487" cy="94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defRPr sz="2000" kern="1200">
                <a:solidFill>
                  <a:srgbClr val="083763"/>
                </a:solidFill>
                <a:latin typeface="Tahoma"/>
                <a:ea typeface="ＭＳ Ｐゴシック" pitchFamily="-108" charset="-128"/>
                <a:cs typeface="Tahoma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1800" kern="1200">
                <a:solidFill>
                  <a:srgbClr val="083763"/>
                </a:solidFill>
                <a:latin typeface="Tahoma"/>
                <a:ea typeface="ＭＳ Ｐゴシック" pitchFamily="-108" charset="-128"/>
                <a:cs typeface="Tahoma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charset="2"/>
              <a:buChar char=""/>
              <a:defRPr sz="1800" kern="1200">
                <a:solidFill>
                  <a:srgbClr val="083763"/>
                </a:solidFill>
                <a:latin typeface="Tahoma"/>
                <a:ea typeface="ＭＳ Ｐゴシック" pitchFamily="-108" charset="-128"/>
                <a:cs typeface="Tahoma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charset="2"/>
              <a:buChar char=""/>
              <a:defRPr sz="1800" kern="1200">
                <a:solidFill>
                  <a:srgbClr val="083763"/>
                </a:solidFill>
                <a:latin typeface="Tahoma"/>
                <a:ea typeface="ＭＳ Ｐゴシック" pitchFamily="-108" charset="-128"/>
                <a:cs typeface="Tahoma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charset="2"/>
              <a:buChar char=""/>
              <a:defRPr sz="1800" kern="1200">
                <a:solidFill>
                  <a:srgbClr val="083763"/>
                </a:solidFill>
                <a:latin typeface="Tahoma"/>
                <a:ea typeface="ＭＳ Ｐゴシック" pitchFamily="-108" charset="-128"/>
                <a:cs typeface="Tahom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Skutočne</a:t>
            </a:r>
            <a:r>
              <a:rPr lang="en-GB" sz="2400" b="1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?</a:t>
            </a:r>
            <a:r>
              <a:rPr lang="mr-IN" sz="2400" b="1" dirty="0" smtClean="0">
                <a:solidFill>
                  <a:srgbClr val="000000"/>
                </a:solidFill>
                <a:latin typeface="+mj-lt"/>
                <a:ea typeface="Calibri" charset="0"/>
                <a:cs typeface="Calibri" charset="0"/>
              </a:rPr>
              <a:t>…</a:t>
            </a:r>
            <a:r>
              <a:rPr lang="en-GB" sz="2400" baseline="30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2,3</a:t>
            </a:r>
            <a:endParaRPr lang="en-GB" sz="2400" b="1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542912" lvl="1" defTabSz="914377">
              <a:buSzPct val="100000"/>
              <a:buFont typeface="Calibri" panose="020F0502020204030204" pitchFamily="34" charset="0"/>
              <a:buChar char="─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IFD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 </a:t>
            </a:r>
            <a:r>
              <a:rPr lang="en-GB" sz="2000" dirty="0" err="1">
                <a:solidFill>
                  <a:srgbClr val="FF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ibrutinib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u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pacientov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s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CLL</a:t>
            </a:r>
            <a:r>
              <a:rPr lang="mr-IN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…</a:t>
            </a:r>
            <a:endParaRPr lang="en-GB" sz="20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  <a:p>
            <a:pPr marL="542912" lvl="1" defTabSz="914377">
              <a:buSzPct val="100000"/>
              <a:buFont typeface="Calibri" panose="020F0502020204030204" pitchFamily="34" charset="0"/>
              <a:buChar char="─"/>
            </a:pPr>
            <a:r>
              <a:rPr lang="en-GB" sz="2000" dirty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BTK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aktivita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makrofágov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proti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Calibri" charset="0"/>
                <a:cs typeface="Arial" panose="020B0604020202020204" pitchFamily="34" charset="0"/>
              </a:rPr>
              <a:t> IFD</a:t>
            </a:r>
            <a:endParaRPr lang="en-GB" sz="2000" dirty="0">
              <a:solidFill>
                <a:srgbClr val="000000"/>
              </a:solidFill>
              <a:latin typeface="+mj-lt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FAC82F-D860-420E-AD9F-432671666AFB}"/>
              </a:ext>
            </a:extLst>
          </p:cNvPr>
          <p:cNvSpPr txBox="1"/>
          <p:nvPr/>
        </p:nvSpPr>
        <p:spPr>
          <a:xfrm>
            <a:off x="11267182" y="2058741"/>
            <a:ext cx="35951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GB" dirty="0">
                <a:latin typeface="+mj-lt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1223" y="1368778"/>
            <a:ext cx="390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Narušenie</a:t>
            </a:r>
            <a:r>
              <a:rPr lang="en-US" dirty="0" smtClean="0"/>
              <a:t> </a:t>
            </a:r>
            <a:r>
              <a:rPr lang="en-US" dirty="0" err="1" smtClean="0"/>
              <a:t>imunologického</a:t>
            </a:r>
            <a:r>
              <a:rPr lang="en-US" dirty="0" smtClean="0"/>
              <a:t> </a:t>
            </a:r>
            <a:r>
              <a:rPr lang="en-US" dirty="0" err="1" smtClean="0"/>
              <a:t>dozoru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/>
              <a:t>h</a:t>
            </a:r>
            <a:r>
              <a:rPr lang="en-US" dirty="0" err="1" smtClean="0"/>
              <a:t>ubovým</a:t>
            </a:r>
            <a:r>
              <a:rPr lang="en-US" dirty="0" smtClean="0"/>
              <a:t> </a:t>
            </a:r>
            <a:r>
              <a:rPr lang="en-US" dirty="0" err="1" smtClean="0"/>
              <a:t>patogénom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93333" y="4360333"/>
            <a:ext cx="0" cy="6350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8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6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Neutropénia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cielenej</a:t>
            </a:r>
            <a:r>
              <a:rPr lang="en-US" dirty="0" smtClean="0"/>
              <a:t> </a:t>
            </a:r>
            <a:r>
              <a:rPr lang="en-US" dirty="0" err="1" smtClean="0"/>
              <a:t>liečbe</a:t>
            </a:r>
            <a:endParaRPr lang="en-US" dirty="0"/>
          </a:p>
        </p:txBody>
      </p:sp>
      <p:pic>
        <p:nvPicPr>
          <p:cNvPr id="7" name="Content Placeholder 6" descr="incidencia neutropénie targetovej liečb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59" b="-53559"/>
          <a:stretch>
            <a:fillRect/>
          </a:stretch>
        </p:blipFill>
        <p:spPr>
          <a:xfrm>
            <a:off x="166994" y="148639"/>
            <a:ext cx="11773967" cy="7226506"/>
          </a:xfrm>
        </p:spPr>
      </p:pic>
      <p:sp>
        <p:nvSpPr>
          <p:cNvPr id="8" name="TextBox 7"/>
          <p:cNvSpPr txBox="1"/>
          <p:nvPr/>
        </p:nvSpPr>
        <p:spPr>
          <a:xfrm>
            <a:off x="166993" y="6396336"/>
            <a:ext cx="811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(Dy and </a:t>
            </a:r>
            <a:r>
              <a:rPr lang="nb-NO" sz="1200" dirty="0" err="1"/>
              <a:t>Adjei</a:t>
            </a:r>
            <a:r>
              <a:rPr lang="nb-NO" sz="1200" dirty="0"/>
              <a:t>, 2013; Finn et al., 2015; </a:t>
            </a:r>
            <a:r>
              <a:rPr lang="nb-NO" sz="1200" dirty="0" err="1"/>
              <a:t>Martelli</a:t>
            </a:r>
            <a:r>
              <a:rPr lang="nb-NO" sz="1200" dirty="0"/>
              <a:t> et al., 2010; Kumar et al., 2009; Turner et al., </a:t>
            </a:r>
            <a:r>
              <a:rPr lang="nb-NO" sz="1200" dirty="0" smtClean="0"/>
              <a:t>2015; </a:t>
            </a:r>
            <a:r>
              <a:rPr lang="nb-NO" sz="1200" dirty="0" err="1" smtClean="0"/>
              <a:t>Lalami</a:t>
            </a:r>
            <a:r>
              <a:rPr lang="nb-NO" sz="1200" dirty="0" smtClean="0"/>
              <a:t> and </a:t>
            </a:r>
            <a:r>
              <a:rPr lang="nb-NO" sz="1200" dirty="0" err="1" smtClean="0"/>
              <a:t>Klastersky</a:t>
            </a:r>
            <a:r>
              <a:rPr lang="nb-NO" sz="1200" dirty="0" smtClean="0"/>
              <a:t>, 2017)</a:t>
            </a:r>
            <a:r>
              <a:rPr lang="nb-NO" sz="1200" dirty="0"/>
              <a:t>. </a:t>
            </a:r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 rot="2259952">
            <a:off x="9506835" y="764654"/>
            <a:ext cx="1673017" cy="646331"/>
          </a:xfrm>
          <a:prstGeom prst="rect">
            <a:avLst/>
          </a:prstGeom>
          <a:noFill/>
          <a:ln>
            <a:solidFill>
              <a:srgbClr val="1F4E7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Rizikový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:</a:t>
            </a:r>
          </a:p>
          <a:p>
            <a:pPr algn="ctr"/>
            <a:r>
              <a:rPr lang="en-US" b="1" dirty="0" err="1" smtClean="0"/>
              <a:t>neutropénia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21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1534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Porovnanie</a:t>
            </a:r>
            <a:r>
              <a:rPr lang="en-US" sz="3200" dirty="0" smtClean="0"/>
              <a:t> </a:t>
            </a:r>
            <a:r>
              <a:rPr lang="en-US" sz="3200" dirty="0" err="1" smtClean="0"/>
              <a:t>ramien</a:t>
            </a:r>
            <a:r>
              <a:rPr lang="en-US" sz="3200" dirty="0" smtClean="0"/>
              <a:t> 2 </a:t>
            </a:r>
            <a:r>
              <a:rPr lang="en-US" sz="3200" dirty="0" err="1" smtClean="0"/>
              <a:t>randomizovaných</a:t>
            </a:r>
            <a:r>
              <a:rPr lang="en-US" sz="3200" dirty="0" smtClean="0"/>
              <a:t> </a:t>
            </a:r>
            <a:r>
              <a:rPr lang="en-US" sz="3200" dirty="0" err="1" smtClean="0"/>
              <a:t>štúdií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err="1" smtClean="0"/>
              <a:t>Ibrutinib</a:t>
            </a:r>
            <a:r>
              <a:rPr lang="en-US" sz="3200" dirty="0" smtClean="0"/>
              <a:t>+ rituximab v 1.línii </a:t>
            </a:r>
            <a:r>
              <a:rPr lang="en-US" sz="3200" dirty="0" err="1" smtClean="0"/>
              <a:t>liečby</a:t>
            </a:r>
            <a:r>
              <a:rPr lang="en-US" sz="3200" dirty="0" smtClean="0"/>
              <a:t> CLL</a:t>
            </a:r>
            <a:endParaRPr lang="en-US" sz="3200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xmlns="" id="{EB81AB59-DD79-4CEA-B488-049B81301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743620"/>
              </p:ext>
            </p:extLst>
          </p:nvPr>
        </p:nvGraphicFramePr>
        <p:xfrm>
          <a:off x="609601" y="1881095"/>
          <a:ext cx="11127816" cy="44172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66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9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12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5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Grade 3-5 Treatment-Related AE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E1912: Ibrutinib + R</a:t>
                      </a:r>
                      <a:r>
                        <a:rPr kumimoji="0" lang="en-US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[3]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 = 352)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041202: Ibrutinib + R</a:t>
                      </a:r>
                      <a:r>
                        <a:rPr kumimoji="0" lang="en-US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[1,2]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 = 181)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 age, yrs (range)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 (31-70)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71 (65-86)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Infection, %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Atrial fibrillation, 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Bleeding, 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639455615"/>
                  </a:ext>
                </a:extLst>
              </a:tr>
              <a:tr h="51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Hypertension, 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4176211987"/>
                  </a:ext>
                </a:extLst>
              </a:tr>
              <a:tr h="915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Deaths during active treatment + 30 days. %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2265" marR="162265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xmlns="" val="1893455648"/>
                  </a:ext>
                </a:extLst>
              </a:tr>
            </a:tbl>
          </a:graphicData>
        </a:graphic>
      </p:graphicFrame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9A6E8B56-6D3C-4E25-928E-09FAE02BC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35" y="6527415"/>
            <a:ext cx="10471149" cy="276999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1. Woyach. ASH 2018. Abstr 6. 2. Woyach. NEJM. 2018;[Epub]. </a:t>
            </a:r>
            <a:r>
              <a:rPr lang="en-US" altLang="en-US" sz="12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3. Shanafelt. ASH 2018. Abstr LBA-4.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2748" y="1504638"/>
            <a:ext cx="176202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err="1" smtClean="0"/>
              <a:t>Pacienti</a:t>
            </a:r>
            <a:r>
              <a:rPr lang="en-US" sz="1600" b="1" dirty="0" smtClean="0"/>
              <a:t> &gt;65 </a:t>
            </a:r>
            <a:r>
              <a:rPr lang="en-US" sz="1600" b="1" dirty="0" err="1" smtClean="0"/>
              <a:t>rokov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1664" y="1504638"/>
            <a:ext cx="233399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err="1" smtClean="0"/>
              <a:t>Pacienti</a:t>
            </a:r>
            <a:r>
              <a:rPr lang="en-US" sz="1600" b="1" dirty="0" smtClean="0"/>
              <a:t> s </a:t>
            </a:r>
            <a:r>
              <a:rPr lang="en-US" sz="1600" b="1" dirty="0" err="1" smtClean="0"/>
              <a:t>mediánom</a:t>
            </a:r>
            <a:r>
              <a:rPr lang="en-US" sz="1600" b="1" dirty="0" smtClean="0"/>
              <a:t> 58 r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 rot="1730149">
            <a:off x="10187883" y="505220"/>
            <a:ext cx="1673017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Rizikový</a:t>
            </a:r>
            <a:r>
              <a:rPr lang="en-US" b="1" dirty="0" smtClean="0"/>
              <a:t> </a:t>
            </a:r>
            <a:r>
              <a:rPr lang="en-US" b="1" dirty="0" err="1" smtClean="0"/>
              <a:t>faktor</a:t>
            </a:r>
            <a:r>
              <a:rPr lang="en-US" b="1" dirty="0" smtClean="0"/>
              <a:t>:</a:t>
            </a:r>
          </a:p>
          <a:p>
            <a:pPr algn="ctr"/>
            <a:r>
              <a:rPr lang="en-US" b="1" dirty="0" err="1" smtClean="0"/>
              <a:t>vek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57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1662</Words>
  <Application>Microsoft Office PowerPoint</Application>
  <PresentationFormat>Vlastná</PresentationFormat>
  <Paragraphs>252</Paragraphs>
  <Slides>29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Motív Office</vt:lpstr>
      <vt:lpstr>Nové biologické lieky  a  invazívne mykotické infekcie</vt:lpstr>
      <vt:lpstr>Prehlásenie </vt:lpstr>
      <vt:lpstr>Osnova </vt:lpstr>
      <vt:lpstr>Distribúcia IA podľa oddelení</vt:lpstr>
      <vt:lpstr>Rizikové faktory spojené s výskytom IFD</vt:lpstr>
      <vt:lpstr>Stratifikácia rizika pre vznik IFD (komplexný pohľad)</vt:lpstr>
      <vt:lpstr>Nové rizikové faktory?</vt:lpstr>
      <vt:lpstr>Neutropénia po cielenej liečbe</vt:lpstr>
      <vt:lpstr>Porovnanie ramien 2 randomizovaných štúdií:  Ibrutinib+ rituximab v 1.línii liečby CLL</vt:lpstr>
      <vt:lpstr>Prezentácia programu PowerPoint</vt:lpstr>
      <vt:lpstr>Prezentácia programu PowerPoint</vt:lpstr>
      <vt:lpstr>Prezentácia programu PowerPoint</vt:lpstr>
      <vt:lpstr>Biologická liečba a infekcie – úvodné poznámky</vt:lpstr>
      <vt:lpstr>Biologická liečba pacientov s RA a riziko oportúnnych infekcií</vt:lpstr>
      <vt:lpstr>Cielené terapie, mechanizmus účinku na IS a výskyt infekcií + odporúčanie ECIL</vt:lpstr>
      <vt:lpstr>Inhibítory intracelulárnych signálnych dráh                a infekcie </vt:lpstr>
      <vt:lpstr>Nové biologické lieky a potenciálne riziko IFD</vt:lpstr>
      <vt:lpstr>Nové biologické lieky a riziko IFD (II)</vt:lpstr>
      <vt:lpstr>BTK inibítory (ibrutinib, acalubritinib)</vt:lpstr>
      <vt:lpstr>Ibrutinib a invazívne mykotické infekcie (IFD) </vt:lpstr>
      <vt:lpstr>Prezentácia programu PowerPoint</vt:lpstr>
      <vt:lpstr>                            IFD a Ibrutinib           (Ruchlemer et al, Blood, 2017)</vt:lpstr>
      <vt:lpstr>Ibrutinib- s dĺžkou liečby klesá výskyt infekcií</vt:lpstr>
      <vt:lpstr>IFD u CLL pacientov</vt:lpstr>
      <vt:lpstr>Výzvy a úskalia </vt:lpstr>
      <vt:lpstr>Nové lieky a interakcie s antimykotikami </vt:lpstr>
      <vt:lpstr>Perspektívy: Imunomodulácia v liečbe IFD</vt:lpstr>
      <vt:lpstr>Závery </vt:lpstr>
      <vt:lpstr>Ďakujem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Vlado</dc:creator>
  <cp:lastModifiedBy>Petra Babiakova</cp:lastModifiedBy>
  <cp:revision>51</cp:revision>
  <dcterms:created xsi:type="dcterms:W3CDTF">2019-03-05T08:26:55Z</dcterms:created>
  <dcterms:modified xsi:type="dcterms:W3CDTF">2019-05-24T09:04:10Z</dcterms:modified>
</cp:coreProperties>
</file>