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5" r:id="rId2"/>
    <p:sldId id="285" r:id="rId3"/>
    <p:sldId id="301" r:id="rId4"/>
    <p:sldId id="326" r:id="rId5"/>
    <p:sldId id="327" r:id="rId6"/>
    <p:sldId id="328" r:id="rId7"/>
    <p:sldId id="329" r:id="rId8"/>
    <p:sldId id="300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581C-AB5A-4C33-B835-63112B0446E7}" type="datetimeFigureOut">
              <a:rPr lang="cs-CZ" smtClean="0"/>
              <a:pPr/>
              <a:t>17.02.20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B7FB5-10B7-4879-B379-B49BDC2010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17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>
            <a:extLst>
              <a:ext uri="{FF2B5EF4-FFF2-40B4-BE49-F238E27FC236}">
                <a16:creationId xmlns:a16="http://schemas.microsoft.com/office/drawing/2014/main" id="{BC0693AA-5045-4FDD-BDD7-771B395C8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Zástupný symbol pro poznámky 2">
            <a:extLst>
              <a:ext uri="{FF2B5EF4-FFF2-40B4-BE49-F238E27FC236}">
                <a16:creationId xmlns:a16="http://schemas.microsoft.com/office/drawing/2014/main" id="{7AD7F5F2-33D4-4619-B562-B9EFD5768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1747" name="Zástupný symbol pro číslo snímku 3">
            <a:extLst>
              <a:ext uri="{FF2B5EF4-FFF2-40B4-BE49-F238E27FC236}">
                <a16:creationId xmlns:a16="http://schemas.microsoft.com/office/drawing/2014/main" id="{3A7A419B-DCFE-4C5E-977F-08C83A8FD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89E1F5-9657-406B-923F-0D16899F6F57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>
            <a:extLst>
              <a:ext uri="{FF2B5EF4-FFF2-40B4-BE49-F238E27FC236}">
                <a16:creationId xmlns:a16="http://schemas.microsoft.com/office/drawing/2014/main" id="{6AD92B91-8010-45F5-97F5-099F4F1DDE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Zástupný symbol pro poznámky 2">
            <a:extLst>
              <a:ext uri="{FF2B5EF4-FFF2-40B4-BE49-F238E27FC236}">
                <a16:creationId xmlns:a16="http://schemas.microsoft.com/office/drawing/2014/main" id="{5E394AE8-AEE6-40C9-A962-5E0A6D372C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6387" name="Zástupný symbol pro číslo snímku 3">
            <a:extLst>
              <a:ext uri="{FF2B5EF4-FFF2-40B4-BE49-F238E27FC236}">
                <a16:creationId xmlns:a16="http://schemas.microsoft.com/office/drawing/2014/main" id="{847F36EB-4A00-419D-9B27-3FF6DA1C1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2A4C3B-0F3D-4C0E-8B50-A7796B5ABA6A}" type="slidenum">
              <a:rPr lang="cs-CZ" altLang="cs-CZ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64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09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9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107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2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75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155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99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084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799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9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16F5-8F21-4C96-AB01-F9483EFD47B0}" type="datetimeFigureOut">
              <a:rPr lang="sk-SK" smtClean="0"/>
              <a:pPr/>
              <a:t>17.2.20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A171-9C33-4D17-A892-18D51307EF9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90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12">
            <a:extLst>
              <a:ext uri="{FF2B5EF4-FFF2-40B4-BE49-F238E27FC236}">
                <a16:creationId xmlns:a16="http://schemas.microsoft.com/office/drawing/2014/main" id="{B77EA68E-8412-4361-8F68-D650CFC2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6">
            <a:extLst>
              <a:ext uri="{FF2B5EF4-FFF2-40B4-BE49-F238E27FC236}">
                <a16:creationId xmlns:a16="http://schemas.microsoft.com/office/drawing/2014/main" id="{79D059D1-51D3-9848-834F-324B5EBA1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2100"/>
            <a:ext cx="9137650" cy="1790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Místo </a:t>
            </a:r>
            <a:r>
              <a:rPr lang="cs-CZ" altLang="cs-CZ" b="1" dirty="0" err="1">
                <a:solidFill>
                  <a:schemeClr val="bg1"/>
                </a:solidFill>
              </a:rPr>
              <a:t>antracyklinů</a:t>
            </a:r>
            <a:r>
              <a:rPr lang="cs-CZ" altLang="cs-CZ" b="1" dirty="0">
                <a:solidFill>
                  <a:schemeClr val="bg1"/>
                </a:solidFill>
              </a:rPr>
              <a:t> v léčbě metastatického  karcinomu prsu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723" name="Podnadpis 2">
            <a:extLst>
              <a:ext uri="{FF2B5EF4-FFF2-40B4-BE49-F238E27FC236}">
                <a16:creationId xmlns:a16="http://schemas.microsoft.com/office/drawing/2014/main" id="{AEC86C7F-04F7-4F7F-B540-9BFB94E2FB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75088"/>
            <a:ext cx="6858000" cy="1243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solidFill>
                  <a:schemeClr val="bg1"/>
                </a:solidFill>
              </a:rPr>
              <a:t>prof. MUDr. Petra Tesařová, CSc.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>
            <a:extLst>
              <a:ext uri="{FF2B5EF4-FFF2-40B4-BE49-F238E27FC236}">
                <a16:creationId xmlns:a16="http://schemas.microsoft.com/office/drawing/2014/main" id="{C77C9B3C-604A-FB47-A59E-4C187275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PFS v závislosti na linii paliativní léčby</a:t>
            </a:r>
          </a:p>
        </p:txBody>
      </p:sp>
      <p:pic>
        <p:nvPicPr>
          <p:cNvPr id="10242" name="Obrázek 4">
            <a:extLst>
              <a:ext uri="{FF2B5EF4-FFF2-40B4-BE49-F238E27FC236}">
                <a16:creationId xmlns:a16="http://schemas.microsoft.com/office/drawing/2014/main" id="{8F56DD9E-71B1-46B9-81F8-58E2EBD69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06500"/>
            <a:ext cx="72374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5">
            <a:extLst>
              <a:ext uri="{FF2B5EF4-FFF2-40B4-BE49-F238E27FC236}">
                <a16:creationId xmlns:a16="http://schemas.microsoft.com/office/drawing/2014/main" id="{D56E71E3-7270-1648-B8AE-8D87F5AED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6381750"/>
            <a:ext cx="11304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Fiegl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M,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Mlineritsch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B,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Hubalek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M,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Bartsch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Pluschnig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U,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Steger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GG.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Results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Austrian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observational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trial. </a:t>
            </a:r>
            <a:r>
              <a:rPr lang="cs-CZ" altLang="cs-CZ" sz="1100" i="1" dirty="0">
                <a:solidFill>
                  <a:schemeClr val="bg2">
                    <a:lumMod val="50000"/>
                  </a:schemeClr>
                </a:solidFill>
              </a:rPr>
              <a:t>BMC </a:t>
            </a:r>
            <a:r>
              <a:rPr lang="cs-CZ" altLang="cs-CZ" sz="1100" i="1" dirty="0" err="1">
                <a:solidFill>
                  <a:schemeClr val="bg2">
                    <a:lumMod val="50000"/>
                  </a:schemeClr>
                </a:solidFill>
              </a:rPr>
              <a:t>Cancer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. 2011;11:373.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Published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2011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Aug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24. doi:10.1186/1471-2407-11-373</a:t>
            </a: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DC6C2EA4-7B38-40B7-8F8C-CAD420ACF4CC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7">
            <a:extLst>
              <a:ext uri="{FF2B5EF4-FFF2-40B4-BE49-F238E27FC236}">
                <a16:creationId xmlns:a16="http://schemas.microsoft.com/office/drawing/2014/main" id="{92F00D06-FFCB-41CB-9C6A-F08549E4C874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796E1B3E-EBAF-A943-BE3D-212425BA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23813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PFS v závislosti na typu odpovědi </a:t>
            </a:r>
          </a:p>
        </p:txBody>
      </p:sp>
      <p:pic>
        <p:nvPicPr>
          <p:cNvPr id="11266" name="Obrázek 2">
            <a:extLst>
              <a:ext uri="{FF2B5EF4-FFF2-40B4-BE49-F238E27FC236}">
                <a16:creationId xmlns:a16="http://schemas.microsoft.com/office/drawing/2014/main" id="{AFD5C7A1-2831-4A21-B16F-7893A5834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466850"/>
            <a:ext cx="69834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3">
            <a:extLst>
              <a:ext uri="{FF2B5EF4-FFF2-40B4-BE49-F238E27FC236}">
                <a16:creationId xmlns:a16="http://schemas.microsoft.com/office/drawing/2014/main" id="{762E7662-6355-D944-BD7C-ED5B1531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381750"/>
            <a:ext cx="114490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Fiegl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M,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Mlineritsch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B,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Hubalek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M,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Bartsch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Pluschnig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U,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Steger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GG.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Results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Austrian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observational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trial. </a:t>
            </a:r>
            <a:r>
              <a:rPr lang="cs-CZ" altLang="cs-CZ" sz="1100" i="1" dirty="0">
                <a:solidFill>
                  <a:schemeClr val="bg2">
                    <a:lumMod val="50000"/>
                  </a:schemeClr>
                </a:solidFill>
              </a:rPr>
              <a:t>BMC </a:t>
            </a:r>
            <a:r>
              <a:rPr lang="cs-CZ" altLang="cs-CZ" sz="1100" i="1" dirty="0" err="1">
                <a:solidFill>
                  <a:schemeClr val="bg2">
                    <a:lumMod val="50000"/>
                  </a:schemeClr>
                </a:solidFill>
              </a:rPr>
              <a:t>Cancer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. 2011;11:373.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Published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2011 </a:t>
            </a:r>
            <a:r>
              <a:rPr lang="cs-CZ" altLang="cs-CZ" sz="1100" dirty="0" err="1">
                <a:solidFill>
                  <a:schemeClr val="bg2">
                    <a:lumMod val="50000"/>
                  </a:schemeClr>
                </a:solidFill>
              </a:rPr>
              <a:t>Aug</a:t>
            </a:r>
            <a:r>
              <a:rPr lang="cs-CZ" altLang="cs-CZ" sz="1100" dirty="0">
                <a:solidFill>
                  <a:schemeClr val="bg2">
                    <a:lumMod val="50000"/>
                  </a:schemeClr>
                </a:solidFill>
              </a:rPr>
              <a:t> 24. doi:10.1186/1471-2407-11-373</a:t>
            </a: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476EC014-1AED-49B7-A2DB-268AC0021D54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7">
            <a:extLst>
              <a:ext uri="{FF2B5EF4-FFF2-40B4-BE49-F238E27FC236}">
                <a16:creationId xmlns:a16="http://schemas.microsoft.com/office/drawing/2014/main" id="{D72394ED-DD10-4B3E-AEE3-4AAE35FFA7D5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06898917-80A9-E84F-A98B-14742E40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05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Metaanalýza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ORR- 2899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doxo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vs.myo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Obrázek 2">
            <a:extLst>
              <a:ext uri="{FF2B5EF4-FFF2-40B4-BE49-F238E27FC236}">
                <a16:creationId xmlns:a16="http://schemas.microsoft.com/office/drawing/2014/main" id="{5BDC412E-6FD3-4664-8744-3E401318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109966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3">
            <a:extLst>
              <a:ext uri="{FF2B5EF4-FFF2-40B4-BE49-F238E27FC236}">
                <a16:creationId xmlns:a16="http://schemas.microsoft.com/office/drawing/2014/main" id="{FD969193-542F-1941-A08E-F4F8164DA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57950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Xing M, Yan F, Yu S, Shen P (2015) Efficacy and Cardiotoxicity of Liposomal Doxorubicin-Based Chemotherapy in Advanced Breast Cancer: A Meta-Analysis of Ten Randomized Controlled Trials. </a:t>
            </a:r>
            <a:r>
              <a:rPr lang="en-US" altLang="cs-CZ" sz="10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PLoS</a:t>
            </a: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ONE 10(7)</a:t>
            </a:r>
            <a:endParaRPr lang="cs-CZ" altLang="cs-CZ" sz="1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C816B5CE-0F15-4747-8BBC-8ACBED9C9BA1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7">
            <a:extLst>
              <a:ext uri="{FF2B5EF4-FFF2-40B4-BE49-F238E27FC236}">
                <a16:creationId xmlns:a16="http://schemas.microsoft.com/office/drawing/2014/main" id="{CC5BD631-8F04-4A1B-BE7A-D69893D99EA3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54972628-C5DE-9049-BEC7-E6698C82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4356"/>
            <a:ext cx="10369550" cy="117438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Metaanalýza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PFS- 2899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doxo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vs.myo</a:t>
            </a:r>
            <a:br>
              <a:rPr lang="cs-CZ" altLang="cs-CZ" dirty="0">
                <a:solidFill>
                  <a:schemeClr val="accent6">
                    <a:lumMod val="75000"/>
                  </a:schemeClr>
                </a:solidFill>
              </a:rPr>
            </a:br>
            <a:endParaRPr lang="cs-CZ" alt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Obrázek 2">
            <a:extLst>
              <a:ext uri="{FF2B5EF4-FFF2-40B4-BE49-F238E27FC236}">
                <a16:creationId xmlns:a16="http://schemas.microsoft.com/office/drawing/2014/main" id="{340BDC3A-3F10-417E-8F76-36F96F433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28775"/>
            <a:ext cx="10887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3">
            <a:extLst>
              <a:ext uri="{FF2B5EF4-FFF2-40B4-BE49-F238E27FC236}">
                <a16:creationId xmlns:a16="http://schemas.microsoft.com/office/drawing/2014/main" id="{097ECA2D-EB9E-CC42-B432-4F321BFC9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57950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Xing M, Yan F, Yu S, Shen P (2015) Efficacy and Cardiotoxicity of Liposomal Doxorubicin-Based Chemotherapy in Advanced Breast Cancer: A Meta-Analysis of Ten Randomized Controlled Trials. </a:t>
            </a:r>
            <a:r>
              <a:rPr lang="en-US" altLang="cs-CZ" sz="10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PLoS</a:t>
            </a: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ONE 10(7)</a:t>
            </a:r>
            <a:endParaRPr lang="cs-CZ" altLang="cs-CZ" sz="1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6" name="Rovná spojnica 4">
            <a:extLst>
              <a:ext uri="{FF2B5EF4-FFF2-40B4-BE49-F238E27FC236}">
                <a16:creationId xmlns:a16="http://schemas.microsoft.com/office/drawing/2014/main" id="{757AE62C-50E6-4034-B378-EBA2FF842BC7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7">
            <a:extLst>
              <a:ext uri="{FF2B5EF4-FFF2-40B4-BE49-F238E27FC236}">
                <a16:creationId xmlns:a16="http://schemas.microsoft.com/office/drawing/2014/main" id="{7E8E616F-BA2C-44C1-84A1-A69FE992A362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FFDA754B-F983-0544-A3B8-2E0676A0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588"/>
            <a:ext cx="10515600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Metaanalýza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OS- 2899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doxo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vs.myo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338" name="Obrázek 2">
            <a:extLst>
              <a:ext uri="{FF2B5EF4-FFF2-40B4-BE49-F238E27FC236}">
                <a16:creationId xmlns:a16="http://schemas.microsoft.com/office/drawing/2014/main" id="{BA95E9B7-23D1-4E93-9810-ED5D4010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916113"/>
            <a:ext cx="1093946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3">
            <a:extLst>
              <a:ext uri="{FF2B5EF4-FFF2-40B4-BE49-F238E27FC236}">
                <a16:creationId xmlns:a16="http://schemas.microsoft.com/office/drawing/2014/main" id="{1050E0D9-4DFC-5947-89B3-39AF88CC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57950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Xing M, Yan F, Yu S, Shen P (2015) Efficacy and Cardiotoxicity of Liposomal Doxorubicin-Based Chemotherapy in Advanced Breast Cancer: A Meta-Analysis of Ten Randomized Controlled Trials. </a:t>
            </a:r>
            <a:r>
              <a:rPr lang="en-US" altLang="cs-CZ" sz="10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PLoS</a:t>
            </a: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ONE 10(7)</a:t>
            </a:r>
            <a:endParaRPr lang="cs-CZ" altLang="cs-CZ" sz="1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6" name="Rovná spojnica 4">
            <a:extLst>
              <a:ext uri="{FF2B5EF4-FFF2-40B4-BE49-F238E27FC236}">
                <a16:creationId xmlns:a16="http://schemas.microsoft.com/office/drawing/2014/main" id="{8C0381EE-FBAE-4364-B831-56A549D66DA7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7">
            <a:extLst>
              <a:ext uri="{FF2B5EF4-FFF2-40B4-BE49-F238E27FC236}">
                <a16:creationId xmlns:a16="http://schemas.microsoft.com/office/drawing/2014/main" id="{3D470232-8467-47C7-8B8E-473C24D090E2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CE3F5762-37F2-C54D-860E-2A2607F5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0"/>
            <a:ext cx="11774487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Metaanalýza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kardiotoxicita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- 2899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doxo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vs.myo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Obrázek 2">
            <a:extLst>
              <a:ext uri="{FF2B5EF4-FFF2-40B4-BE49-F238E27FC236}">
                <a16:creationId xmlns:a16="http://schemas.microsoft.com/office/drawing/2014/main" id="{6533F276-9ABA-40EB-BDDA-7B11B74CC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844675"/>
            <a:ext cx="101282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3">
            <a:extLst>
              <a:ext uri="{FF2B5EF4-FFF2-40B4-BE49-F238E27FC236}">
                <a16:creationId xmlns:a16="http://schemas.microsoft.com/office/drawing/2014/main" id="{DA48EA30-81EC-5840-8800-6A9F72F0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57950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Xing M, Yan F, Yu S, Shen P (2015) Efficacy and Cardiotoxicity of Liposomal Doxorubicin-Based Chemotherapy in Advanced Breast Cancer: A Meta-Analysis of Ten Randomized Controlled Trials. </a:t>
            </a:r>
            <a:r>
              <a:rPr lang="en-US" altLang="cs-CZ" sz="10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PLoS</a:t>
            </a:r>
            <a:r>
              <a:rPr lang="en-US" altLang="cs-CZ" sz="1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ONE 10(7)</a:t>
            </a:r>
            <a:endParaRPr lang="cs-CZ" altLang="cs-CZ" sz="1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6" name="Rovná spojnica 4">
            <a:extLst>
              <a:ext uri="{FF2B5EF4-FFF2-40B4-BE49-F238E27FC236}">
                <a16:creationId xmlns:a16="http://schemas.microsoft.com/office/drawing/2014/main" id="{CC9EF503-B343-4D8F-BB57-AA7EE23CA760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7">
            <a:extLst>
              <a:ext uri="{FF2B5EF4-FFF2-40B4-BE49-F238E27FC236}">
                <a16:creationId xmlns:a16="http://schemas.microsoft.com/office/drawing/2014/main" id="{2F760518-2A85-48CA-AC25-70B7AE6E81F9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AFE168-7365-4845-BCB4-B0E280D95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Doporučení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11150641-B55C-4B42-9120-1AB2916E1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9425" y="1557338"/>
            <a:ext cx="11233150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65000"/>
            </a:pPr>
            <a:r>
              <a:rPr lang="cs-CZ" altLang="cs-CZ"/>
              <a:t>Antracykliny mají své pevné místo také </a:t>
            </a:r>
            <a:r>
              <a:rPr lang="cs-CZ" altLang="cs-CZ" b="1">
                <a:solidFill>
                  <a:srgbClr val="FF0000"/>
                </a:solidFill>
              </a:rPr>
              <a:t>v paliativní léčbě karcinomu prsu</a:t>
            </a:r>
          </a:p>
          <a:p>
            <a:pPr>
              <a:buSzPct val="65000"/>
            </a:pPr>
            <a:r>
              <a:rPr lang="cs-CZ" altLang="cs-CZ"/>
              <a:t>Využíváme je </a:t>
            </a:r>
            <a:r>
              <a:rPr lang="cs-CZ" altLang="cs-CZ" b="1">
                <a:solidFill>
                  <a:srgbClr val="FF0000"/>
                </a:solidFill>
              </a:rPr>
              <a:t>i v případě, že byly podány v adjuvanci </a:t>
            </a:r>
          </a:p>
          <a:p>
            <a:pPr>
              <a:buSzPct val="65000"/>
            </a:pPr>
            <a:r>
              <a:rPr lang="cs-CZ" altLang="cs-CZ"/>
              <a:t>Počet cyklů a typ preparátu volíme dle </a:t>
            </a:r>
            <a:r>
              <a:rPr lang="cs-CZ" altLang="cs-CZ" b="1">
                <a:solidFill>
                  <a:srgbClr val="FF0000"/>
                </a:solidFill>
              </a:rPr>
              <a:t>EF a  dosavadní kumulativní dávky antracyklinů</a:t>
            </a:r>
          </a:p>
          <a:p>
            <a:pPr>
              <a:buSzPct val="65000"/>
            </a:pPr>
            <a:r>
              <a:rPr lang="cs-CZ" altLang="cs-CZ"/>
              <a:t>Využíváme možnosti  </a:t>
            </a:r>
            <a:r>
              <a:rPr lang="cs-CZ" altLang="cs-CZ" b="1">
                <a:solidFill>
                  <a:srgbClr val="FF0000"/>
                </a:solidFill>
              </a:rPr>
              <a:t>lipozomálního doxorubicinu</a:t>
            </a:r>
          </a:p>
          <a:p>
            <a:pPr>
              <a:buSzPct val="65000"/>
            </a:pPr>
            <a:r>
              <a:rPr lang="cs-CZ" altLang="cs-CZ"/>
              <a:t>Funkci srdce monitorujeme pomocí </a:t>
            </a:r>
            <a:r>
              <a:rPr lang="cs-CZ" altLang="cs-CZ" b="1">
                <a:solidFill>
                  <a:srgbClr val="FF0000"/>
                </a:solidFill>
              </a:rPr>
              <a:t>ECHO</a:t>
            </a:r>
          </a:p>
          <a:p>
            <a:pPr>
              <a:buSzPct val="65000"/>
            </a:pPr>
            <a:r>
              <a:rPr lang="cs-CZ" altLang="cs-CZ" b="1">
                <a:solidFill>
                  <a:srgbClr val="FF0000"/>
                </a:solidFill>
              </a:rPr>
              <a:t>Metanalýza </a:t>
            </a:r>
            <a:r>
              <a:rPr lang="cs-CZ" altLang="cs-CZ"/>
              <a:t>z roku 2015 prokázala </a:t>
            </a:r>
            <a:r>
              <a:rPr lang="cs-CZ" altLang="cs-CZ" b="1">
                <a:solidFill>
                  <a:srgbClr val="FF0000"/>
                </a:solidFill>
              </a:rPr>
              <a:t>menší kardiotoxicitu a větší ORR</a:t>
            </a:r>
          </a:p>
          <a:p>
            <a:pPr>
              <a:buSzPct val="65000"/>
            </a:pPr>
            <a:r>
              <a:rPr lang="cs-CZ" altLang="cs-CZ"/>
              <a:t>Nejúčinnější jsou </a:t>
            </a:r>
            <a:r>
              <a:rPr lang="cs-CZ" altLang="cs-CZ" b="1">
                <a:solidFill>
                  <a:srgbClr val="FF0000"/>
                </a:solidFill>
              </a:rPr>
              <a:t>v první linii, ale fungují stále</a:t>
            </a:r>
          </a:p>
        </p:txBody>
      </p:sp>
      <p:cxnSp>
        <p:nvCxnSpPr>
          <p:cNvPr id="4" name="Rovná spojnica 4">
            <a:extLst>
              <a:ext uri="{FF2B5EF4-FFF2-40B4-BE49-F238E27FC236}">
                <a16:creationId xmlns:a16="http://schemas.microsoft.com/office/drawing/2014/main" id="{88B0278E-DA63-4537-B528-FEC437C28FCD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7">
            <a:extLst>
              <a:ext uri="{FF2B5EF4-FFF2-40B4-BE49-F238E27FC236}">
                <a16:creationId xmlns:a16="http://schemas.microsoft.com/office/drawing/2014/main" id="{15846009-9EC0-4491-B79B-67385A0D0E38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12">
            <a:extLst>
              <a:ext uri="{FF2B5EF4-FFF2-40B4-BE49-F238E27FC236}">
                <a16:creationId xmlns:a16="http://schemas.microsoft.com/office/drawing/2014/main" id="{B77EA68E-8412-4361-8F68-D650CFC2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6">
            <a:extLst>
              <a:ext uri="{FF2B5EF4-FFF2-40B4-BE49-F238E27FC236}">
                <a16:creationId xmlns:a16="http://schemas.microsoft.com/office/drawing/2014/main" id="{79D059D1-51D3-9848-834F-324B5EBA1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95" y="2103012"/>
            <a:ext cx="9137650" cy="1790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Děkuji za pozornost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951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2B4C6D10-A324-D044-8E24-368F3176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5715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Protinádorový účinek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antracyklinů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1028">
            <a:extLst>
              <a:ext uri="{FF2B5EF4-FFF2-40B4-BE49-F238E27FC236}">
                <a16:creationId xmlns:a16="http://schemas.microsoft.com/office/drawing/2014/main" id="{325FC7D0-D320-4720-94D4-CB62FFCE0A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1467979"/>
            <a:ext cx="2511425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ANd9GcRnpVTS12kIXVi4qxvBFGdBdI8aqTbcvR69dVQU-bkRfl_SsdgA">
            <a:extLst>
              <a:ext uri="{FF2B5EF4-FFF2-40B4-BE49-F238E27FC236}">
                <a16:creationId xmlns:a16="http://schemas.microsoft.com/office/drawing/2014/main" id="{FB846E99-8B3E-4DA4-8BCE-5094B6E1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4941888"/>
            <a:ext cx="114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bdélník 5">
            <a:extLst>
              <a:ext uri="{FF2B5EF4-FFF2-40B4-BE49-F238E27FC236}">
                <a16:creationId xmlns:a16="http://schemas.microsoft.com/office/drawing/2014/main" id="{C35B9F8C-6C9F-344C-913F-72B1B0E06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1581150"/>
            <a:ext cx="52038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latin typeface="Arial" charset="0"/>
              </a:rPr>
              <a:t>-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Inhibice DNA a RNA syntézy </a:t>
            </a:r>
            <a:r>
              <a:rPr lang="cs-CZ" sz="2600" dirty="0" err="1">
                <a:solidFill>
                  <a:srgbClr val="FF0000"/>
                </a:solidFill>
                <a:latin typeface="Arial" charset="0"/>
              </a:rPr>
              <a:t>interkalací</a:t>
            </a:r>
            <a:r>
              <a:rPr lang="cs-CZ" sz="2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mezi  bazickými páry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- Blokáda </a:t>
            </a:r>
            <a:r>
              <a:rPr lang="cs-CZ" sz="2600" dirty="0">
                <a:solidFill>
                  <a:srgbClr val="FF0000"/>
                </a:solidFill>
                <a:latin typeface="Arial" charset="0"/>
              </a:rPr>
              <a:t>replikace a transkripce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- Vazba na </a:t>
            </a:r>
            <a:r>
              <a:rPr lang="cs-CZ" sz="2600" dirty="0">
                <a:solidFill>
                  <a:srgbClr val="FF0000"/>
                </a:solidFill>
                <a:latin typeface="Arial" charset="0"/>
              </a:rPr>
              <a:t>na </a:t>
            </a:r>
            <a:r>
              <a:rPr lang="cs-CZ" sz="2600" dirty="0" err="1">
                <a:solidFill>
                  <a:srgbClr val="FF0000"/>
                </a:solidFill>
                <a:latin typeface="Arial" charset="0"/>
              </a:rPr>
              <a:t>topoizomerázu</a:t>
            </a:r>
            <a:r>
              <a:rPr lang="cs-CZ" sz="2600" dirty="0">
                <a:solidFill>
                  <a:srgbClr val="FF0000"/>
                </a:solidFill>
                <a:latin typeface="Arial" charset="0"/>
              </a:rPr>
              <a:t> II</a:t>
            </a:r>
            <a:r>
              <a:rPr lang="el-GR" sz="2600" dirty="0">
                <a:solidFill>
                  <a:srgbClr val="FF0000"/>
                </a:solidFill>
                <a:latin typeface="Arial" charset="0"/>
              </a:rPr>
              <a:t>α</a:t>
            </a:r>
            <a:endParaRPr lang="cs-CZ" sz="2600" dirty="0">
              <a:solidFill>
                <a:srgbClr val="FF0000"/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- 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Potenciace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vzniku železem    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mediovaných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cs-CZ" sz="2600" dirty="0">
                <a:solidFill>
                  <a:srgbClr val="FF0000"/>
                </a:solidFill>
                <a:latin typeface="Arial" charset="0"/>
              </a:rPr>
              <a:t>volných O</a:t>
            </a:r>
            <a:r>
              <a:rPr lang="cs-CZ" sz="2600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cs-CZ" sz="2600" dirty="0">
                <a:solidFill>
                  <a:srgbClr val="FF0000"/>
                </a:solidFill>
                <a:latin typeface="Arial" charset="0"/>
              </a:rPr>
              <a:t> radikálů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ničících membrány a DNA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3122A9-24D1-A346-BE3F-D9594585199D}"/>
              </a:ext>
            </a:extLst>
          </p:cNvPr>
          <p:cNvSpPr txBox="1"/>
          <p:nvPr/>
        </p:nvSpPr>
        <p:spPr>
          <a:xfrm>
            <a:off x="8232775" y="1581150"/>
            <a:ext cx="3935413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29.3.1960 - IDARUBICIN Federico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Arcamone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s kolegy,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streptomyces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cs-CZ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Crestomyceticus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1963- DAUNORUBICIN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1964-DOXORUBICIN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1975- EPIRUBICIN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</p:txBody>
      </p:sp>
      <p:cxnSp>
        <p:nvCxnSpPr>
          <p:cNvPr id="7" name="Rovná spojnica 4">
            <a:extLst>
              <a:ext uri="{FF2B5EF4-FFF2-40B4-BE49-F238E27FC236}">
                <a16:creationId xmlns:a16="http://schemas.microsoft.com/office/drawing/2014/main" id="{5F4288F5-5B21-46FF-9BC9-A91B4443012E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CF9A6E67-B62B-48BA-8288-DB3388F956D6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40CE931-25C8-E84B-B4AF-FB7D5173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Přežití a léčebná odpověď v první linii léčby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8BC9392-B6C6-C045-A202-C8AD880E3734}"/>
              </a:ext>
            </a:extLst>
          </p:cNvPr>
          <p:cNvGraphicFramePr>
            <a:graphicFrameLocks noGrp="1"/>
          </p:cNvGraphicFramePr>
          <p:nvPr/>
        </p:nvGraphicFramePr>
        <p:xfrm>
          <a:off x="623888" y="1512888"/>
          <a:ext cx="10515601" cy="2687638"/>
        </p:xfrm>
        <a:graphic>
          <a:graphicData uri="http://schemas.openxmlformats.org/drawingml/2006/table">
            <a:tbl>
              <a:tblPr/>
              <a:tblGrid>
                <a:gridCol w="402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9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0516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3034 pacientek z 8 randomizovaných studií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Taxan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antracyklin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83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Přežití bez progrese (p=0,0011)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 měsíce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 měsíce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83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Léčebná odpověď (p=0,063)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356"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Přežití (p=0,90)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 měsíce</a:t>
                      </a:r>
                      <a:endParaRPr kumimoji="0" lang="cs-CZ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 měsíce</a:t>
                      </a:r>
                      <a:endParaRPr kumimoji="0" lang="cs-CZ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45" name="TextovéPole 3">
            <a:extLst>
              <a:ext uri="{FF2B5EF4-FFF2-40B4-BE49-F238E27FC236}">
                <a16:creationId xmlns:a16="http://schemas.microsoft.com/office/drawing/2014/main" id="{9173A766-CD2A-1E4D-BDAD-594AEAC9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6453188"/>
            <a:ext cx="110410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Martine J.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Piccart-Gebhart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, Tomasz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Burzykowski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et al.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Taxanes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Alone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or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Combination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Anthracyclines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As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First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-Line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Therapy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Patients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Metastatic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Breast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Cancer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J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Clin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1000" dirty="0" err="1">
                <a:solidFill>
                  <a:schemeClr val="bg2">
                    <a:lumMod val="50000"/>
                  </a:schemeClr>
                </a:solidFill>
              </a:rPr>
              <a:t>Oncol</a:t>
            </a: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 2008;28:1980-1986.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8010A37A-D2E3-4F23-A1AD-4F88CC67500F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nica 7">
            <a:extLst>
              <a:ext uri="{FF2B5EF4-FFF2-40B4-BE49-F238E27FC236}">
                <a16:creationId xmlns:a16="http://schemas.microsoft.com/office/drawing/2014/main" id="{30E60718-E4C1-4A4C-A10F-57C2E0C161AA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3">
            <a:extLst>
              <a:ext uri="{FF2B5EF4-FFF2-40B4-BE49-F238E27FC236}">
                <a16:creationId xmlns:a16="http://schemas.microsoft.com/office/drawing/2014/main" id="{EE681C0B-AC7E-434B-A4EE-6F0C9C4F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58750"/>
            <a:ext cx="11449050" cy="101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15 ti letý přínos adjuvantní chemoterapie </a:t>
            </a:r>
            <a:b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altLang="cs-CZ" sz="3200" b="1" dirty="0">
                <a:solidFill>
                  <a:schemeClr val="accent6">
                    <a:lumMod val="75000"/>
                  </a:schemeClr>
                </a:solidFill>
              </a:rPr>
              <a:t>pro premenopauzální pacientky</a:t>
            </a:r>
          </a:p>
        </p:txBody>
      </p:sp>
      <p:sp>
        <p:nvSpPr>
          <p:cNvPr id="4098" name="TextovéPole 1">
            <a:extLst>
              <a:ext uri="{FF2B5EF4-FFF2-40B4-BE49-F238E27FC236}">
                <a16:creationId xmlns:a16="http://schemas.microsoft.com/office/drawing/2014/main" id="{0AC99A7F-4927-49B5-B810-42610D344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1268413"/>
            <a:ext cx="12177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/>
            <a:r>
              <a:rPr lang="cs-CZ" altLang="cs-CZ" sz="2000" b="1">
                <a:latin typeface="Arial" panose="020B0604020202020204" pitchFamily="34" charset="0"/>
              </a:rPr>
              <a:t>Zlepšení přežití bez rekurence a celkového přežití o</a:t>
            </a:r>
            <a:r>
              <a:rPr lang="en-US" altLang="cs-CZ" sz="2000" b="1">
                <a:latin typeface="Arial" panose="020B0604020202020204" pitchFamily="34" charset="0"/>
              </a:rPr>
              <a:t> 3% </a:t>
            </a:r>
            <a:r>
              <a:rPr lang="cs-CZ" altLang="cs-CZ" sz="2000" b="1">
                <a:latin typeface="Arial" panose="020B0604020202020204" pitchFamily="34" charset="0"/>
              </a:rPr>
              <a:t>v 5 ti letech</a:t>
            </a:r>
            <a:r>
              <a:rPr lang="en-US" altLang="cs-CZ" sz="2000" b="1">
                <a:latin typeface="Arial" panose="020B0604020202020204" pitchFamily="34" charset="0"/>
              </a:rPr>
              <a:t> a 4% </a:t>
            </a:r>
            <a:r>
              <a:rPr lang="cs-CZ" altLang="cs-CZ" sz="2000" b="1">
                <a:latin typeface="Arial" panose="020B0604020202020204" pitchFamily="34" charset="0"/>
              </a:rPr>
              <a:t>v</a:t>
            </a:r>
            <a:r>
              <a:rPr lang="en-US" altLang="cs-CZ" sz="2000" b="1">
                <a:latin typeface="Arial" panose="020B0604020202020204" pitchFamily="34" charset="0"/>
              </a:rPr>
              <a:t> 10</a:t>
            </a:r>
            <a:r>
              <a:rPr lang="cs-CZ" altLang="cs-CZ" sz="2000" b="1">
                <a:latin typeface="Arial" panose="020B0604020202020204" pitchFamily="34" charset="0"/>
              </a:rPr>
              <a:t>ti </a:t>
            </a:r>
            <a:r>
              <a:rPr lang="en-US" altLang="cs-CZ" sz="2000" b="1">
                <a:latin typeface="Arial" panose="020B0604020202020204" pitchFamily="34" charset="0"/>
              </a:rPr>
              <a:t> </a:t>
            </a:r>
            <a:r>
              <a:rPr lang="cs-CZ" altLang="cs-CZ" sz="2000" b="1">
                <a:latin typeface="Arial" panose="020B0604020202020204" pitchFamily="34" charset="0"/>
              </a:rPr>
              <a:t>letech sledování</a:t>
            </a:r>
            <a:endParaRPr lang="en-US" altLang="cs-CZ" sz="2000" b="1">
              <a:latin typeface="Arial" panose="020B0604020202020204" pitchFamily="34" charset="0"/>
            </a:endParaRPr>
          </a:p>
          <a:p>
            <a:pPr algn="ctr" eaLnBrk="1" hangingPunct="1"/>
            <a:endParaRPr lang="cs-CZ" altLang="cs-CZ" sz="2000" b="1">
              <a:latin typeface="Arial" panose="020B0604020202020204" pitchFamily="34" charset="0"/>
            </a:endParaRP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2C81B5B0-12F9-0045-8B3C-B8354B72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6567488"/>
            <a:ext cx="11039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000" dirty="0">
                <a:solidFill>
                  <a:schemeClr val="bg2">
                    <a:lumMod val="50000"/>
                  </a:schemeClr>
                </a:solidFill>
              </a:rPr>
              <a:t>EBCTCG Lancet ˇ05</a:t>
            </a:r>
          </a:p>
        </p:txBody>
      </p:sp>
      <p:pic>
        <p:nvPicPr>
          <p:cNvPr id="4100" name="Picture 3" descr="Graf_01.pdf">
            <a:extLst>
              <a:ext uri="{FF2B5EF4-FFF2-40B4-BE49-F238E27FC236}">
                <a16:creationId xmlns:a16="http://schemas.microsoft.com/office/drawing/2014/main" id="{D13CF74A-6AC3-49FA-94FF-FCC0CC3C3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33375"/>
            <a:ext cx="962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Skupina 21">
            <a:extLst>
              <a:ext uri="{FF2B5EF4-FFF2-40B4-BE49-F238E27FC236}">
                <a16:creationId xmlns:a16="http://schemas.microsoft.com/office/drawing/2014/main" id="{55055E21-A7D7-483D-A8D7-F2A48C3572B6}"/>
              </a:ext>
            </a:extLst>
          </p:cNvPr>
          <p:cNvGrpSpPr>
            <a:grpSpLocks/>
          </p:cNvGrpSpPr>
          <p:nvPr/>
        </p:nvGrpSpPr>
        <p:grpSpPr bwMode="auto">
          <a:xfrm>
            <a:off x="1414463" y="1751013"/>
            <a:ext cx="9455150" cy="4294187"/>
            <a:chOff x="1918900" y="1700213"/>
            <a:chExt cx="9454107" cy="4294187"/>
          </a:xfrm>
        </p:grpSpPr>
        <p:sp>
          <p:nvSpPr>
            <p:cNvPr id="4102" name="TextBox 5">
              <a:extLst>
                <a:ext uri="{FF2B5EF4-FFF2-40B4-BE49-F238E27FC236}">
                  <a16:creationId xmlns:a16="http://schemas.microsoft.com/office/drawing/2014/main" id="{A071FF88-427C-465F-98BA-CCA8E9B6A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238" y="4221163"/>
              <a:ext cx="11119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FF0000"/>
                  </a:solidFill>
                  <a:ea typeface="ＭＳ Ｐゴシック" panose="020B0600070205080204" pitchFamily="34" charset="-128"/>
                  <a:cs typeface="Calibri" panose="020F0502020204030204" pitchFamily="34" charset="0"/>
                </a:rPr>
                <a:t>Profit 12 %</a:t>
              </a:r>
            </a:p>
          </p:txBody>
        </p:sp>
        <p:sp>
          <p:nvSpPr>
            <p:cNvPr id="4103" name="TextBox 12">
              <a:extLst>
                <a:ext uri="{FF2B5EF4-FFF2-40B4-BE49-F238E27FC236}">
                  <a16:creationId xmlns:a16="http://schemas.microsoft.com/office/drawing/2014/main" id="{63CB44AF-17B0-4C15-B82E-7331BBB1D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175" y="5732463"/>
              <a:ext cx="452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roky</a:t>
              </a:r>
            </a:p>
          </p:txBody>
        </p:sp>
        <p:sp>
          <p:nvSpPr>
            <p:cNvPr id="4104" name="TextBox 13">
              <a:extLst>
                <a:ext uri="{FF2B5EF4-FFF2-40B4-BE49-F238E27FC236}">
                  <a16:creationId xmlns:a16="http://schemas.microsoft.com/office/drawing/2014/main" id="{1CCE4000-E42F-4BD4-AAD6-16C4C60C9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9825" y="5732463"/>
              <a:ext cx="4508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roky</a:t>
              </a:r>
            </a:p>
          </p:txBody>
        </p:sp>
        <p:sp>
          <p:nvSpPr>
            <p:cNvPr id="4105" name="TextBox 7">
              <a:extLst>
                <a:ext uri="{FF2B5EF4-FFF2-40B4-BE49-F238E27FC236}">
                  <a16:creationId xmlns:a16="http://schemas.microsoft.com/office/drawing/2014/main" id="{2EA130BC-763C-408A-ADE7-D06A28AE9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304245" y="3814376"/>
              <a:ext cx="20425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Karcinom prsu </a:t>
              </a:r>
              <a:r>
                <a:rPr lang="mr-IN" altLang="cs-CZ" sz="1200">
                  <a:ea typeface="ＭＳ Ｐゴシック" panose="020B0600070205080204" pitchFamily="34" charset="-128"/>
                </a:rPr>
                <a:t>–</a:t>
              </a:r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 mortalita (%)</a:t>
              </a:r>
            </a:p>
          </p:txBody>
        </p:sp>
        <p:sp>
          <p:nvSpPr>
            <p:cNvPr id="4106" name="TextBox 10">
              <a:extLst>
                <a:ext uri="{FF2B5EF4-FFF2-40B4-BE49-F238E27FC236}">
                  <a16:creationId xmlns:a16="http://schemas.microsoft.com/office/drawing/2014/main" id="{86746624-2C3E-4070-BE47-FE1EFBA52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532064" y="3578632"/>
              <a:ext cx="1050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rekurence (%)</a:t>
              </a:r>
            </a:p>
          </p:txBody>
        </p:sp>
        <p:sp>
          <p:nvSpPr>
            <p:cNvPr id="4107" name="TextBox 1">
              <a:extLst>
                <a:ext uri="{FF2B5EF4-FFF2-40B4-BE49-F238E27FC236}">
                  <a16:creationId xmlns:a16="http://schemas.microsoft.com/office/drawing/2014/main" id="{C9E19C5E-1207-4095-860F-700CCB623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550" y="1727200"/>
              <a:ext cx="19784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vstupní věk &lt; 50 let: rekurence </a:t>
              </a:r>
            </a:p>
          </p:txBody>
        </p:sp>
        <p:sp>
          <p:nvSpPr>
            <p:cNvPr id="4108" name="TextBox 4">
              <a:extLst>
                <a:ext uri="{FF2B5EF4-FFF2-40B4-BE49-F238E27FC236}">
                  <a16:creationId xmlns:a16="http://schemas.microsoft.com/office/drawing/2014/main" id="{00C34F57-49AF-4524-AAF9-FD4F262FE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113" y="1700213"/>
              <a:ext cx="284725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vstupní věk &lt; 50 let: mortalita -  karcinom prsu</a:t>
              </a:r>
            </a:p>
          </p:txBody>
        </p:sp>
        <p:sp>
          <p:nvSpPr>
            <p:cNvPr id="4109" name="TextBox 6">
              <a:extLst>
                <a:ext uri="{FF2B5EF4-FFF2-40B4-BE49-F238E27FC236}">
                  <a16:creationId xmlns:a16="http://schemas.microsoft.com/office/drawing/2014/main" id="{FD20EF42-D25C-4C93-A264-05C9BF842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5" y="5013325"/>
              <a:ext cx="18053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15 letý profit 12,3 % (SE 1,6)</a:t>
              </a:r>
            </a:p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Longrank 2p &lt;0,00001</a:t>
              </a:r>
            </a:p>
          </p:txBody>
        </p:sp>
        <p:sp>
          <p:nvSpPr>
            <p:cNvPr id="4110" name="TextBox 6">
              <a:extLst>
                <a:ext uri="{FF2B5EF4-FFF2-40B4-BE49-F238E27FC236}">
                  <a16:creationId xmlns:a16="http://schemas.microsoft.com/office/drawing/2014/main" id="{24A61CB1-EBAF-482C-99D8-609A4CA74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488" y="5013325"/>
              <a:ext cx="180530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15 letý profit 10,0 % (SE 1,6)</a:t>
              </a:r>
            </a:p>
            <a:p>
              <a:pPr eaLnBrk="1" hangingPunct="1"/>
              <a:r>
                <a:rPr lang="cs-CZ" altLang="cs-CZ" sz="1100">
                  <a:ea typeface="ＭＳ Ｐゴシック" panose="020B0600070205080204" pitchFamily="34" charset="-128"/>
                  <a:cs typeface="Calibri" panose="020F0502020204030204" pitchFamily="34" charset="0"/>
                </a:rPr>
                <a:t>Longrank 2p &lt;0,00001</a:t>
              </a:r>
            </a:p>
          </p:txBody>
        </p:sp>
        <p:sp>
          <p:nvSpPr>
            <p:cNvPr id="4111" name="TextBox 2">
              <a:extLst>
                <a:ext uri="{FF2B5EF4-FFF2-40B4-BE49-F238E27FC236}">
                  <a16:creationId xmlns:a16="http://schemas.microsoft.com/office/drawing/2014/main" id="{9C389EB9-4D96-46CF-A734-B7B051EFA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133600"/>
              <a:ext cx="7150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Kontrola</a:t>
              </a:r>
            </a:p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53,5 %</a:t>
              </a:r>
            </a:p>
          </p:txBody>
        </p:sp>
        <p:sp>
          <p:nvSpPr>
            <p:cNvPr id="4112" name="TextBox 9">
              <a:extLst>
                <a:ext uri="{FF2B5EF4-FFF2-40B4-BE49-F238E27FC236}">
                  <a16:creationId xmlns:a16="http://schemas.microsoft.com/office/drawing/2014/main" id="{34B99C44-0D90-4A85-90DD-EB7120F0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781300"/>
              <a:ext cx="13161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Polychemoterapie</a:t>
              </a:r>
            </a:p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41,1 %</a:t>
              </a:r>
            </a:p>
          </p:txBody>
        </p:sp>
        <p:sp>
          <p:nvSpPr>
            <p:cNvPr id="4113" name="TextBox 2">
              <a:extLst>
                <a:ext uri="{FF2B5EF4-FFF2-40B4-BE49-F238E27FC236}">
                  <a16:creationId xmlns:a16="http://schemas.microsoft.com/office/drawing/2014/main" id="{061FF7BE-F105-4DF5-847C-F59C76E16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075" y="2647950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47,9</a:t>
              </a:r>
            </a:p>
          </p:txBody>
        </p:sp>
        <p:sp>
          <p:nvSpPr>
            <p:cNvPr id="4114" name="TextBox 2">
              <a:extLst>
                <a:ext uri="{FF2B5EF4-FFF2-40B4-BE49-F238E27FC236}">
                  <a16:creationId xmlns:a16="http://schemas.microsoft.com/office/drawing/2014/main" id="{30BFBC89-0580-4532-86A1-6229C38A6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7988" y="3213100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37,1</a:t>
              </a:r>
            </a:p>
          </p:txBody>
        </p:sp>
        <p:sp>
          <p:nvSpPr>
            <p:cNvPr id="4115" name="TextBox 2">
              <a:extLst>
                <a:ext uri="{FF2B5EF4-FFF2-40B4-BE49-F238E27FC236}">
                  <a16:creationId xmlns:a16="http://schemas.microsoft.com/office/drawing/2014/main" id="{39E67B2E-D2C4-4A95-91AD-A4EB1CA06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488" y="3584575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35,5</a:t>
              </a:r>
            </a:p>
          </p:txBody>
        </p:sp>
        <p:sp>
          <p:nvSpPr>
            <p:cNvPr id="4116" name="TextBox 2">
              <a:extLst>
                <a:ext uri="{FF2B5EF4-FFF2-40B4-BE49-F238E27FC236}">
                  <a16:creationId xmlns:a16="http://schemas.microsoft.com/office/drawing/2014/main" id="{5F299C0A-B76C-47D0-8C2D-3FB5D39F5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8350" y="4221163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24,6</a:t>
              </a:r>
            </a:p>
          </p:txBody>
        </p:sp>
        <p:sp>
          <p:nvSpPr>
            <p:cNvPr id="4117" name="TextBox 2">
              <a:extLst>
                <a:ext uri="{FF2B5EF4-FFF2-40B4-BE49-F238E27FC236}">
                  <a16:creationId xmlns:a16="http://schemas.microsoft.com/office/drawing/2014/main" id="{3BFBB16C-CB3C-4D3D-B74E-9DCBBE747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0150" y="2822575"/>
              <a:ext cx="7150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Kontrola</a:t>
              </a:r>
            </a:p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42,4%</a:t>
              </a:r>
            </a:p>
          </p:txBody>
        </p:sp>
        <p:sp>
          <p:nvSpPr>
            <p:cNvPr id="4118" name="TextBox 9">
              <a:extLst>
                <a:ext uri="{FF2B5EF4-FFF2-40B4-BE49-F238E27FC236}">
                  <a16:creationId xmlns:a16="http://schemas.microsoft.com/office/drawing/2014/main" id="{C7A98060-B6D3-4A68-AB9E-0BA9C727C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6813" y="3357563"/>
              <a:ext cx="13161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Polychemoterapie</a:t>
              </a:r>
            </a:p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32,4%</a:t>
              </a:r>
            </a:p>
          </p:txBody>
        </p:sp>
        <p:sp>
          <p:nvSpPr>
            <p:cNvPr id="4119" name="TextBox 2">
              <a:extLst>
                <a:ext uri="{FF2B5EF4-FFF2-40B4-BE49-F238E27FC236}">
                  <a16:creationId xmlns:a16="http://schemas.microsoft.com/office/drawing/2014/main" id="{DEF572F0-5CDF-4057-8797-49AE8AC8F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1900" y="3357563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35,0</a:t>
              </a:r>
            </a:p>
          </p:txBody>
        </p:sp>
        <p:sp>
          <p:nvSpPr>
            <p:cNvPr id="4120" name="TextBox 2">
              <a:extLst>
                <a:ext uri="{FF2B5EF4-FFF2-40B4-BE49-F238E27FC236}">
                  <a16:creationId xmlns:a16="http://schemas.microsoft.com/office/drawing/2014/main" id="{DA9AE04D-DA71-4A50-8E5A-92F564EBC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2763" y="4160838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20,4</a:t>
              </a:r>
            </a:p>
          </p:txBody>
        </p:sp>
        <p:sp>
          <p:nvSpPr>
            <p:cNvPr id="4121" name="TextBox 2">
              <a:extLst>
                <a:ext uri="{FF2B5EF4-FFF2-40B4-BE49-F238E27FC236}">
                  <a16:creationId xmlns:a16="http://schemas.microsoft.com/office/drawing/2014/main" id="{4A0C99FF-0F5F-4944-928A-EBA7C60ED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4650" y="4076700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27,1</a:t>
              </a:r>
            </a:p>
          </p:txBody>
        </p:sp>
        <p:sp>
          <p:nvSpPr>
            <p:cNvPr id="4122" name="TextBox 2">
              <a:extLst>
                <a:ext uri="{FF2B5EF4-FFF2-40B4-BE49-F238E27FC236}">
                  <a16:creationId xmlns:a16="http://schemas.microsoft.com/office/drawing/2014/main" id="{EE8C7E90-441C-410E-9385-CA7F67690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3925" y="4664075"/>
              <a:ext cx="458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200">
                  <a:ea typeface="ＭＳ Ｐゴシック" panose="020B0600070205080204" pitchFamily="34" charset="-128"/>
                  <a:cs typeface="Calibri" panose="020F0502020204030204" pitchFamily="34" charset="0"/>
                </a:rPr>
                <a:t>15,7</a:t>
              </a:r>
            </a:p>
          </p:txBody>
        </p:sp>
        <p:sp>
          <p:nvSpPr>
            <p:cNvPr id="4123" name="TextBox 5">
              <a:extLst>
                <a:ext uri="{FF2B5EF4-FFF2-40B4-BE49-F238E27FC236}">
                  <a16:creationId xmlns:a16="http://schemas.microsoft.com/office/drawing/2014/main" id="{7CD800E3-1FBD-48CB-B9A2-DDFAABFD0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6813" y="4292600"/>
              <a:ext cx="11119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cs-CZ" altLang="cs-CZ" sz="1600" b="1">
                  <a:solidFill>
                    <a:srgbClr val="FF0000"/>
                  </a:solidFill>
                  <a:ea typeface="ＭＳ Ｐゴシック" panose="020B0600070205080204" pitchFamily="34" charset="-128"/>
                  <a:cs typeface="Calibri" panose="020F0502020204030204" pitchFamily="34" charset="0"/>
                </a:rPr>
                <a:t>Profit 10 %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B5C0270A-EC77-E74F-99C8-AA73D11D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9525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Nežádoucí účinky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antracyklinů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3A7CFDB-78E3-4551-9AD6-5FCAF4A97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b="32173"/>
          <a:stretch>
            <a:fillRect/>
          </a:stretch>
        </p:blipFill>
        <p:spPr bwMode="auto">
          <a:xfrm>
            <a:off x="1230313" y="1916113"/>
            <a:ext cx="97282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D199726F-110F-4275-9C9E-846A2811B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470025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Procenta</a:t>
            </a:r>
          </a:p>
        </p:txBody>
      </p:sp>
      <p:sp>
        <p:nvSpPr>
          <p:cNvPr id="5124" name="TextBox 2">
            <a:extLst>
              <a:ext uri="{FF2B5EF4-FFF2-40B4-BE49-F238E27FC236}">
                <a16:creationId xmlns:a16="http://schemas.microsoft.com/office/drawing/2014/main" id="{A212C075-C723-4922-AD35-21A23F989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5445125"/>
            <a:ext cx="822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Alopecie          Vředy </a:t>
            </a:r>
          </a:p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	      v ústech</a:t>
            </a:r>
          </a:p>
        </p:txBody>
      </p:sp>
      <p:sp>
        <p:nvSpPr>
          <p:cNvPr id="5125" name="Obdélník 1">
            <a:extLst>
              <a:ext uri="{FF2B5EF4-FFF2-40B4-BE49-F238E27FC236}">
                <a16:creationId xmlns:a16="http://schemas.microsoft.com/office/drawing/2014/main" id="{882BEE41-69F1-42A0-84AD-17151964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457825"/>
            <a:ext cx="1022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Deprese </a:t>
            </a:r>
          </a:p>
          <a:p>
            <a:pPr algn="ctr"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kostní </a:t>
            </a:r>
          </a:p>
          <a:p>
            <a:pPr algn="ctr"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dřeně</a:t>
            </a:r>
            <a:endParaRPr lang="cs-CZ" altLang="cs-CZ">
              <a:latin typeface="Arial" panose="020B0604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126" name="Obdélník 2">
            <a:extLst>
              <a:ext uri="{FF2B5EF4-FFF2-40B4-BE49-F238E27FC236}">
                <a16:creationId xmlns:a16="http://schemas.microsoft.com/office/drawing/2014/main" id="{B3C16DAE-F788-45A0-A104-7EFBFB2B3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5510213"/>
            <a:ext cx="3206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GI               Horečka        Lokální </a:t>
            </a:r>
          </a:p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		      nekróza </a:t>
            </a:r>
            <a:endParaRPr lang="cs-CZ" altLang="cs-CZ">
              <a:latin typeface="Arial" panose="020B0604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BB2C70E7-1950-D046-AA2D-1442064B1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86525"/>
            <a:ext cx="1151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Bonadonna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G, et al.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 1970, 30:2572-2582</a:t>
            </a:r>
          </a:p>
        </p:txBody>
      </p:sp>
      <p:cxnSp>
        <p:nvCxnSpPr>
          <p:cNvPr id="10" name="Rovná spojnica 4">
            <a:extLst>
              <a:ext uri="{FF2B5EF4-FFF2-40B4-BE49-F238E27FC236}">
                <a16:creationId xmlns:a16="http://schemas.microsoft.com/office/drawing/2014/main" id="{B7D2B723-A53D-45FF-82D1-3F5B9CD8EE23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7">
            <a:extLst>
              <a:ext uri="{FF2B5EF4-FFF2-40B4-BE49-F238E27FC236}">
                <a16:creationId xmlns:a16="http://schemas.microsoft.com/office/drawing/2014/main" id="{F9DD0132-99DB-4708-855F-B8B12224598B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C2583759-E2DB-1F42-B1F9-FBDF6234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-9525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Antracykliny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způsobují srdeční selhání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C36AC2-1909-934A-A78E-8A8DC5CA9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86525"/>
            <a:ext cx="1151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Hoff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D, et al. Ann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 1979;710-717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25509F3F-6967-4EE7-9671-FC79993C7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5050" b="27577"/>
          <a:stretch>
            <a:fillRect/>
          </a:stretch>
        </p:blipFill>
        <p:spPr bwMode="auto">
          <a:xfrm>
            <a:off x="1271588" y="1966913"/>
            <a:ext cx="101727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>
            <a:extLst>
              <a:ext uri="{FF2B5EF4-FFF2-40B4-BE49-F238E27FC236}">
                <a16:creationId xmlns:a16="http://schemas.microsoft.com/office/drawing/2014/main" id="{6F335157-6822-445C-96CA-6C3690965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1430338"/>
            <a:ext cx="699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000">
                <a:ea typeface="ＭＳ Ｐゴシック" panose="020B0600070205080204" pitchFamily="34" charset="-128"/>
                <a:cs typeface="Calibri" panose="020F0502020204030204" pitchFamily="34" charset="0"/>
              </a:rPr>
              <a:t>Kumulativní kardiotoxicita doxorubicinu byla popsána 10 let poté,</a:t>
            </a:r>
          </a:p>
          <a:p>
            <a:pPr algn="ctr" eaLnBrk="1" hangingPunct="1"/>
            <a:r>
              <a:rPr lang="cs-CZ" altLang="cs-CZ" sz="2000">
                <a:ea typeface="ＭＳ Ｐゴシック" panose="020B0600070205080204" pitchFamily="34" charset="-128"/>
                <a:cs typeface="Calibri" panose="020F0502020204030204" pitchFamily="34" charset="0"/>
              </a:rPr>
              <a:t>co bylo hlášeno první hodnocení produktu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B861FB2A-8515-40DF-B26A-DFA74BF0F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600" y="5287963"/>
            <a:ext cx="238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celková dávka (mg/m</a:t>
            </a:r>
            <a:r>
              <a:rPr lang="cs-CZ" altLang="cs-CZ" b="1" baseline="30000"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150" name="TextBox 7">
            <a:extLst>
              <a:ext uri="{FF2B5EF4-FFF2-40B4-BE49-F238E27FC236}">
                <a16:creationId xmlns:a16="http://schemas.microsoft.com/office/drawing/2014/main" id="{9478D122-5800-4C9E-BDCD-BB6849F8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5329238"/>
            <a:ext cx="2382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celková dávka (mg/m</a:t>
            </a:r>
            <a:r>
              <a:rPr lang="cs-CZ" altLang="cs-CZ" b="1" baseline="30000"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151" name="TextBox 5">
            <a:extLst>
              <a:ext uri="{FF2B5EF4-FFF2-40B4-BE49-F238E27FC236}">
                <a16:creationId xmlns:a16="http://schemas.microsoft.com/office/drawing/2014/main" id="{F7A73F05-BFE7-4C0B-BB25-55426B2B8C3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0963" y="3557588"/>
            <a:ext cx="2301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pravděpodobnost CHF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0FC5372-9477-0445-80BE-8D9270D9DD0B}"/>
              </a:ext>
            </a:extLst>
          </p:cNvPr>
          <p:cNvSpPr/>
          <p:nvPr/>
        </p:nvSpPr>
        <p:spPr>
          <a:xfrm>
            <a:off x="5684838" y="2925763"/>
            <a:ext cx="409575" cy="1957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153" name="TextBox 5">
            <a:extLst>
              <a:ext uri="{FF2B5EF4-FFF2-40B4-BE49-F238E27FC236}">
                <a16:creationId xmlns:a16="http://schemas.microsoft.com/office/drawing/2014/main" id="{16BC4817-2942-45D3-9DD1-6758EB6A31C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775994" y="3548857"/>
            <a:ext cx="2300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pravděpodobnost CHF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5B6D8C3-8265-A343-AD64-355A74F48843}"/>
              </a:ext>
            </a:extLst>
          </p:cNvPr>
          <p:cNvSpPr/>
          <p:nvPr/>
        </p:nvSpPr>
        <p:spPr>
          <a:xfrm>
            <a:off x="8523288" y="2478088"/>
            <a:ext cx="297815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155" name="TextBox 3">
            <a:extLst>
              <a:ext uri="{FF2B5EF4-FFF2-40B4-BE49-F238E27FC236}">
                <a16:creationId xmlns:a16="http://schemas.microsoft.com/office/drawing/2014/main" id="{6C3BC618-E2B5-4518-9BB1-EEA4D0D84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900" y="2581275"/>
            <a:ext cx="16716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100" b="1">
                <a:ea typeface="ＭＳ Ｐゴシック" panose="020B0600070205080204" pitchFamily="34" charset="-128"/>
                <a:cs typeface="Calibri" panose="020F0502020204030204" pitchFamily="34" charset="0"/>
              </a:rPr>
              <a:t>každé 3 týdny (n=2230)</a:t>
            </a:r>
          </a:p>
          <a:p>
            <a:pPr eaLnBrk="1" hangingPunct="1"/>
            <a:r>
              <a:rPr lang="cs-CZ" altLang="cs-CZ" sz="1100" b="1">
                <a:ea typeface="ＭＳ Ｐゴシック" panose="020B0600070205080204" pitchFamily="34" charset="-128"/>
                <a:cs typeface="Calibri" panose="020F0502020204030204" pitchFamily="34" charset="0"/>
              </a:rPr>
              <a:t>3x denně 3 týdny (n=567)</a:t>
            </a:r>
          </a:p>
          <a:p>
            <a:pPr eaLnBrk="1" hangingPunct="1"/>
            <a:r>
              <a:rPr lang="cs-CZ" altLang="cs-CZ" sz="1100" b="1">
                <a:ea typeface="ＭＳ Ｐゴシック" panose="020B0600070205080204" pitchFamily="34" charset="-128"/>
                <a:cs typeface="Calibri" panose="020F0502020204030204" pitchFamily="34" charset="0"/>
              </a:rPr>
              <a:t>týdně (n=954)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14B0DA5-D7B7-1641-B5F4-DCDA3D38C661}"/>
              </a:ext>
            </a:extLst>
          </p:cNvPr>
          <p:cNvSpPr/>
          <p:nvPr/>
        </p:nvSpPr>
        <p:spPr>
          <a:xfrm>
            <a:off x="1847850" y="2673350"/>
            <a:ext cx="2720975" cy="41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157" name="TextBox 2">
            <a:extLst>
              <a:ext uri="{FF2B5EF4-FFF2-40B4-BE49-F238E27FC236}">
                <a16:creationId xmlns:a16="http://schemas.microsoft.com/office/drawing/2014/main" id="{89BC8F74-1783-4793-B8A6-377A5C20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2738438"/>
            <a:ext cx="233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1600" b="1">
                <a:ea typeface="ＭＳ Ｐゴシック" panose="020B0600070205080204" pitchFamily="34" charset="-128"/>
                <a:cs typeface="Calibri" panose="020F0502020204030204" pitchFamily="34" charset="0"/>
              </a:rPr>
              <a:t>n=3941, s 88 případy CHF</a:t>
            </a:r>
          </a:p>
        </p:txBody>
      </p:sp>
      <p:cxnSp>
        <p:nvCxnSpPr>
          <p:cNvPr id="15" name="Rovná spojnica 4">
            <a:extLst>
              <a:ext uri="{FF2B5EF4-FFF2-40B4-BE49-F238E27FC236}">
                <a16:creationId xmlns:a16="http://schemas.microsoft.com/office/drawing/2014/main" id="{A8E3A946-5F2E-49C2-B87F-3CA23ED5C137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7">
            <a:extLst>
              <a:ext uri="{FF2B5EF4-FFF2-40B4-BE49-F238E27FC236}">
                <a16:creationId xmlns:a16="http://schemas.microsoft.com/office/drawing/2014/main" id="{7E21C212-5391-450B-A5ED-E5B918C3A75A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FE243DD-9550-814C-9FE3-546A94D7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0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Retrospektivní analýza účinku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Myocetu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2FA455F-FDCE-4633-BAE7-C854CEE6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1" t="8246" b="5159"/>
          <a:stretch>
            <a:fillRect/>
          </a:stretch>
        </p:blipFill>
        <p:spPr bwMode="auto">
          <a:xfrm>
            <a:off x="4800600" y="1671638"/>
            <a:ext cx="68532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ovéPole 2">
            <a:extLst>
              <a:ext uri="{FF2B5EF4-FFF2-40B4-BE49-F238E27FC236}">
                <a16:creationId xmlns:a16="http://schemas.microsoft.com/office/drawing/2014/main" id="{1E9495EC-9063-4208-809A-4E3E7F346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700213"/>
            <a:ext cx="34798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ea typeface="ＭＳ Ｐゴシック" panose="020B0600070205080204" pitchFamily="34" charset="-128"/>
                <a:cs typeface="Calibri" panose="020F0502020204030204" pitchFamily="34" charset="0"/>
              </a:rPr>
              <a:t>Cílená distribuce v nádoru</a:t>
            </a:r>
          </a:p>
          <a:p>
            <a:pPr eaLnBrk="1" hangingPunct="1"/>
            <a:endParaRPr lang="cs-CZ" altLang="cs-CZ" sz="2000" b="1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000" b="1">
                <a:ea typeface="ＭＳ Ｐゴシック" panose="020B0600070205080204" pitchFamily="34" charset="-128"/>
                <a:cs typeface="Calibri" panose="020F0502020204030204" pitchFamily="34" charset="0"/>
              </a:rPr>
              <a:t>Menší kardiotoxicita</a:t>
            </a:r>
          </a:p>
          <a:p>
            <a:pPr eaLnBrk="1" hangingPunct="1"/>
            <a:endParaRPr lang="cs-CZ" altLang="cs-CZ" sz="2000" b="1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000" b="1">
                <a:ea typeface="ＭＳ Ｐゴシック" panose="020B0600070205080204" pitchFamily="34" charset="-128"/>
                <a:cs typeface="Calibri" panose="020F0502020204030204" pitchFamily="34" charset="0"/>
              </a:rPr>
              <a:t>Stejná účinnost jako konvenční antracykliny</a:t>
            </a:r>
          </a:p>
          <a:p>
            <a:pPr eaLnBrk="1" hangingPunct="1"/>
            <a:endParaRPr lang="cs-CZ" altLang="cs-CZ" sz="2000" b="1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000" b="1">
                <a:ea typeface="ＭＳ Ｐゴシック" panose="020B0600070205080204" pitchFamily="34" charset="-128"/>
                <a:cs typeface="Calibri" panose="020F0502020204030204" pitchFamily="34" charset="0"/>
              </a:rPr>
              <a:t>Kombinace s trastuzumabem?</a:t>
            </a:r>
          </a:p>
          <a:p>
            <a:pPr eaLnBrk="1" hangingPunct="1"/>
            <a:endParaRPr lang="cs-CZ" altLang="cs-CZ" sz="2000" b="1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2000" b="1">
                <a:ea typeface="ＭＳ Ｐゴシック" panose="020B0600070205080204" pitchFamily="34" charset="-128"/>
                <a:cs typeface="Calibri" panose="020F0502020204030204" pitchFamily="34" charset="0"/>
              </a:rPr>
              <a:t>Vhodný pro znovu podání po adjuvanci </a:t>
            </a:r>
          </a:p>
        </p:txBody>
      </p:sp>
      <p:sp>
        <p:nvSpPr>
          <p:cNvPr id="7172" name="TextBox 1">
            <a:extLst>
              <a:ext uri="{FF2B5EF4-FFF2-40B4-BE49-F238E27FC236}">
                <a16:creationId xmlns:a16="http://schemas.microsoft.com/office/drawing/2014/main" id="{B06E22F3-0ABE-480D-8E8D-EFD24F24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1349375"/>
            <a:ext cx="640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b="1">
                <a:ea typeface="ＭＳ Ｐゴシック" panose="020B0600070205080204" pitchFamily="34" charset="-128"/>
                <a:cs typeface="Calibri" panose="020F0502020204030204" pitchFamily="34" charset="0"/>
              </a:rPr>
              <a:t>Objektivní míra odpovědi u pacientů předléčených antracyklinem</a:t>
            </a: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46EDF35F-ADF5-C942-80FE-323998F13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86525"/>
            <a:ext cx="11517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Batista, 2006</a:t>
            </a:r>
          </a:p>
        </p:txBody>
      </p:sp>
      <p:pic>
        <p:nvPicPr>
          <p:cNvPr id="7174" name="Picture 5" descr="VÃ½sledek obrÃ¡zku pro myocet">
            <a:extLst>
              <a:ext uri="{FF2B5EF4-FFF2-40B4-BE49-F238E27FC236}">
                <a16:creationId xmlns:a16="http://schemas.microsoft.com/office/drawing/2014/main" id="{16CDEAB0-42BB-4C60-B0EE-24F28EDA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1989138"/>
            <a:ext cx="24114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ovná spojnica 4">
            <a:extLst>
              <a:ext uri="{FF2B5EF4-FFF2-40B4-BE49-F238E27FC236}">
                <a16:creationId xmlns:a16="http://schemas.microsoft.com/office/drawing/2014/main" id="{7D58EB08-375D-41BC-BE52-B4D0F4C9AAFE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7">
            <a:extLst>
              <a:ext uri="{FF2B5EF4-FFF2-40B4-BE49-F238E27FC236}">
                <a16:creationId xmlns:a16="http://schemas.microsoft.com/office/drawing/2014/main" id="{BF016048-EB0B-4D0E-A3D6-EE638F407056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34D9E6C5-15FF-774F-9813-76617B76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6713"/>
            <a:ext cx="794385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Kardiotoxicita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</a:rPr>
              <a:t>Myocetu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945C36F2-C452-484A-BE6C-03E913C0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64531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b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Am.J.Cancer</a:t>
            </a:r>
            <a:r>
              <a:rPr lang="cs-CZ" altLang="cs-CZ" sz="1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2005,4 (3)</a:t>
            </a:r>
            <a:endParaRPr lang="cs-CZ" altLang="cs-CZ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altLang="cs-CZ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7ED6FE98-3C55-45BD-8B8C-72DFBAF7E6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" y="1773238"/>
          <a:ext cx="67246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f" r:id="rId3" imgW="0" imgH="0" progId="MSGraph.Chart.8">
                  <p:embed/>
                </p:oleObj>
              </mc:Choice>
              <mc:Fallback>
                <p:oleObj name="Graf" r:id="rId3" imgW="0" imgH="0" progId="MSGraph.Chart.8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7ED6FE98-3C55-45BD-8B8C-72DFBAF7E6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773238"/>
                        <a:ext cx="672465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1" descr="Graf_02.pdf">
            <a:extLst>
              <a:ext uri="{FF2B5EF4-FFF2-40B4-BE49-F238E27FC236}">
                <a16:creationId xmlns:a16="http://schemas.microsoft.com/office/drawing/2014/main" id="{FCDF405C-A28A-44EF-A19A-4E708773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263650"/>
            <a:ext cx="6986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ovná spojnica 4">
            <a:extLst>
              <a:ext uri="{FF2B5EF4-FFF2-40B4-BE49-F238E27FC236}">
                <a16:creationId xmlns:a16="http://schemas.microsoft.com/office/drawing/2014/main" id="{8E3EBD19-C293-4893-B29A-37BE8D66EB47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124BB086-88D7-4212-B5BD-C8E02E032D74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Zástupný symbol pro obsah 2">
            <a:extLst>
              <a:ext uri="{FF2B5EF4-FFF2-40B4-BE49-F238E27FC236}">
                <a16:creationId xmlns:a16="http://schemas.microsoft.com/office/drawing/2014/main" id="{23565303-E085-4D73-B564-6E9A3517F4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2750" y="1412875"/>
            <a:ext cx="1051560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r>
              <a:rPr lang="cs-CZ" altLang="cs-CZ" sz="2400">
                <a:solidFill>
                  <a:srgbClr val="FF0000"/>
                </a:solidFill>
              </a:rPr>
              <a:t>HER2 </a:t>
            </a:r>
            <a:r>
              <a:rPr lang="cs-CZ" altLang="cs-CZ" sz="2400"/>
              <a:t>overexprese nebo amplifikace</a:t>
            </a:r>
          </a:p>
          <a:p>
            <a:pPr>
              <a:spcBef>
                <a:spcPts val="400"/>
              </a:spcBef>
            </a:pPr>
            <a:r>
              <a:rPr lang="cs-CZ" altLang="cs-CZ" sz="2400">
                <a:solidFill>
                  <a:srgbClr val="FF0000"/>
                </a:solidFill>
              </a:rPr>
              <a:t>Topoizomeráza II</a:t>
            </a:r>
            <a:r>
              <a:rPr lang="el-GR" altLang="cs-CZ" sz="2400">
                <a:solidFill>
                  <a:srgbClr val="FF0000"/>
                </a:solidFill>
              </a:rPr>
              <a:t>α</a:t>
            </a:r>
            <a:endParaRPr lang="cs-CZ" altLang="cs-CZ" sz="240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</a:pPr>
            <a:r>
              <a:rPr lang="cs-CZ" altLang="cs-CZ" sz="2400">
                <a:solidFill>
                  <a:srgbClr val="FF0000"/>
                </a:solidFill>
              </a:rPr>
              <a:t>Chromozom 17 </a:t>
            </a:r>
            <a:r>
              <a:rPr lang="cs-CZ" altLang="cs-CZ" sz="2400"/>
              <a:t>centroméra (CH17CEP)</a:t>
            </a:r>
          </a:p>
          <a:p>
            <a:pPr>
              <a:spcBef>
                <a:spcPts val="400"/>
              </a:spcBef>
            </a:pPr>
            <a:r>
              <a:rPr lang="cs-CZ" altLang="cs-CZ" sz="2400">
                <a:solidFill>
                  <a:srgbClr val="FF0000"/>
                </a:solidFill>
              </a:rPr>
              <a:t>Tp53</a:t>
            </a:r>
          </a:p>
          <a:p>
            <a:pPr>
              <a:spcBef>
                <a:spcPts val="400"/>
              </a:spcBef>
            </a:pPr>
            <a:r>
              <a:rPr lang="cs-CZ" altLang="cs-CZ" sz="2400">
                <a:solidFill>
                  <a:srgbClr val="FF0000"/>
                </a:solidFill>
              </a:rPr>
              <a:t>BRCA1</a:t>
            </a:r>
          </a:p>
          <a:p>
            <a:pPr>
              <a:spcBef>
                <a:spcPts val="400"/>
              </a:spcBef>
            </a:pPr>
            <a:r>
              <a:rPr lang="cs-CZ" altLang="cs-CZ" sz="2400">
                <a:solidFill>
                  <a:srgbClr val="FF0000"/>
                </a:solidFill>
              </a:rPr>
              <a:t>Tkáňový inhibitor metaloproteináz </a:t>
            </a:r>
            <a:r>
              <a:rPr lang="cs-CZ" altLang="cs-CZ" sz="2400"/>
              <a:t>(TIMP1)</a:t>
            </a:r>
          </a:p>
          <a:p>
            <a:pPr>
              <a:spcBef>
                <a:spcPts val="400"/>
              </a:spcBef>
            </a:pPr>
            <a:r>
              <a:rPr lang="cs-CZ" altLang="cs-CZ" sz="2400">
                <a:solidFill>
                  <a:srgbClr val="FF0000"/>
                </a:solidFill>
              </a:rPr>
              <a:t>Multigene signature</a:t>
            </a:r>
          </a:p>
          <a:p>
            <a:pPr>
              <a:spcBef>
                <a:spcPts val="400"/>
              </a:spcBef>
            </a:pPr>
            <a:r>
              <a:rPr lang="cs-CZ" altLang="cs-CZ" sz="2400" b="1">
                <a:solidFill>
                  <a:srgbClr val="C00000"/>
                </a:solidFill>
              </a:rPr>
              <a:t>Indikace I.linie</a:t>
            </a:r>
            <a:r>
              <a:rPr lang="cs-CZ" altLang="cs-CZ" sz="240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400"/>
              </a:spcBef>
            </a:pPr>
            <a:r>
              <a:rPr lang="cs-CZ" altLang="cs-CZ" sz="2400"/>
              <a:t>HER2+ </a:t>
            </a:r>
            <a:r>
              <a:rPr lang="cs-CZ" altLang="cs-CZ" sz="2400">
                <a:solidFill>
                  <a:srgbClr val="FF0000"/>
                </a:solidFill>
              </a:rPr>
              <a:t>de novo </a:t>
            </a:r>
            <a:r>
              <a:rPr lang="cs-CZ" altLang="cs-CZ" sz="2400"/>
              <a:t>metastatické vs. pertu+ trastu + taxán</a:t>
            </a:r>
          </a:p>
          <a:p>
            <a:pPr>
              <a:spcBef>
                <a:spcPts val="400"/>
              </a:spcBef>
            </a:pPr>
            <a:r>
              <a:rPr lang="cs-CZ" altLang="cs-CZ" sz="2400"/>
              <a:t>ER+ </a:t>
            </a:r>
            <a:r>
              <a:rPr lang="cs-CZ" altLang="cs-CZ" sz="2400">
                <a:solidFill>
                  <a:srgbClr val="FF0000"/>
                </a:solidFill>
              </a:rPr>
              <a:t>viscerální mts nebo krize</a:t>
            </a:r>
          </a:p>
          <a:p>
            <a:pPr>
              <a:spcBef>
                <a:spcPts val="400"/>
              </a:spcBef>
            </a:pPr>
            <a:r>
              <a:rPr lang="cs-CZ" altLang="cs-CZ" sz="2400"/>
              <a:t>TNBC – </a:t>
            </a:r>
            <a:r>
              <a:rPr lang="cs-CZ" altLang="cs-CZ" sz="2400">
                <a:solidFill>
                  <a:srgbClr val="FF0000"/>
                </a:solidFill>
              </a:rPr>
              <a:t>bez viscerální krize</a:t>
            </a:r>
          </a:p>
        </p:txBody>
      </p:sp>
      <p:sp>
        <p:nvSpPr>
          <p:cNvPr id="5" name="TextovéPole 3">
            <a:extLst>
              <a:ext uri="{FF2B5EF4-FFF2-40B4-BE49-F238E27FC236}">
                <a16:creationId xmlns:a16="http://schemas.microsoft.com/office/drawing/2014/main" id="{AAC15003-4B51-9A4B-8A4F-045C9AE19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6465888"/>
            <a:ext cx="1151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Oakman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C, et al.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2010;123:171-175,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Gianni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L, et al. J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cs-CZ" altLang="cs-CZ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2009;27:4798-4808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BDC51DE-5194-B049-8AB8-CC6FB820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306388"/>
            <a:ext cx="1137920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Prediktivní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markery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 účinku </a:t>
            </a:r>
            <a:r>
              <a:rPr lang="cs-CZ" altLang="cs-CZ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antracyklinů</a:t>
            </a:r>
            <a:endParaRPr lang="cs-CZ" altLang="cs-CZ" b="1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6" name="Rovná spojnica 4">
            <a:extLst>
              <a:ext uri="{FF2B5EF4-FFF2-40B4-BE49-F238E27FC236}">
                <a16:creationId xmlns:a16="http://schemas.microsoft.com/office/drawing/2014/main" id="{A5B8614F-858E-4E2B-A5DE-B587036B9F02}"/>
              </a:ext>
            </a:extLst>
          </p:cNvPr>
          <p:cNvCxnSpPr/>
          <p:nvPr/>
        </p:nvCxnSpPr>
        <p:spPr>
          <a:xfrm>
            <a:off x="0" y="6371308"/>
            <a:ext cx="12192000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7">
            <a:extLst>
              <a:ext uri="{FF2B5EF4-FFF2-40B4-BE49-F238E27FC236}">
                <a16:creationId xmlns:a16="http://schemas.microsoft.com/office/drawing/2014/main" id="{6F05CD27-A477-4793-8966-EDC59E38B1A9}"/>
              </a:ext>
            </a:extLst>
          </p:cNvPr>
          <p:cNvCxnSpPr/>
          <p:nvPr/>
        </p:nvCxnSpPr>
        <p:spPr>
          <a:xfrm>
            <a:off x="0" y="1229038"/>
            <a:ext cx="7039897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841</Words>
  <Application>Microsoft Macintosh PowerPoint</Application>
  <PresentationFormat>Širokoúhlá obrazovka</PresentationFormat>
  <Paragraphs>128</Paragraphs>
  <Slides>17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Motív Office</vt:lpstr>
      <vt:lpstr>Graf</vt:lpstr>
      <vt:lpstr>Místo antracyklinů v léčbě metastatického  karcinomu prsu </vt:lpstr>
      <vt:lpstr>Protinádorový účinek antracyklinů</vt:lpstr>
      <vt:lpstr>Přežití a léčebná odpověď v první linii léčby</vt:lpstr>
      <vt:lpstr>15 ti letý přínos adjuvantní chemoterapie  pro premenopauzální pacientky</vt:lpstr>
      <vt:lpstr>Nežádoucí účinky antracyklinů</vt:lpstr>
      <vt:lpstr>Antracykliny způsobují srdeční selhání</vt:lpstr>
      <vt:lpstr>Retrospektivní analýza účinku Myocetu</vt:lpstr>
      <vt:lpstr>Kardiotoxicita Myocetu                        </vt:lpstr>
      <vt:lpstr>Prediktivní markery účinku antracyklinů</vt:lpstr>
      <vt:lpstr>PFS v závislosti na linii paliativní léčby</vt:lpstr>
      <vt:lpstr>PFS v závislosti na typu odpovědi </vt:lpstr>
      <vt:lpstr>Metaanalýza ORR- 2899 pt doxo vs.myo</vt:lpstr>
      <vt:lpstr>Metaanalýza PFS- 2899 pt doxo vs.myo </vt:lpstr>
      <vt:lpstr>Metaanalýza OS- 2899 pt doxo vs.myo</vt:lpstr>
      <vt:lpstr>Metaanalýza – kardiotoxicita- 2899 pt doxo vs.myo</vt:lpstr>
      <vt:lpstr>Doporučení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prezentácie</dc:title>
  <dc:creator>Vlado</dc:creator>
  <cp:lastModifiedBy>Martina Železná</cp:lastModifiedBy>
  <cp:revision>30</cp:revision>
  <dcterms:created xsi:type="dcterms:W3CDTF">2019-03-05T08:26:55Z</dcterms:created>
  <dcterms:modified xsi:type="dcterms:W3CDTF">2020-02-17T13:32:17Z</dcterms:modified>
</cp:coreProperties>
</file>