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15"/>
  </p:notesMasterIdLst>
  <p:handoutMasterIdLst>
    <p:handoutMasterId r:id="rId16"/>
  </p:handoutMasterIdLst>
  <p:sldIdLst>
    <p:sldId id="310" r:id="rId2"/>
    <p:sldId id="311" r:id="rId3"/>
    <p:sldId id="312" r:id="rId4"/>
    <p:sldId id="313" r:id="rId5"/>
    <p:sldId id="314" r:id="rId6"/>
    <p:sldId id="315" r:id="rId7"/>
    <p:sldId id="316" r:id="rId8"/>
    <p:sldId id="317" r:id="rId9"/>
    <p:sldId id="318" r:id="rId10"/>
    <p:sldId id="319" r:id="rId11"/>
    <p:sldId id="320" r:id="rId12"/>
    <p:sldId id="321" r:id="rId13"/>
    <p:sldId id="309" r:id="rId14"/>
  </p:sldIdLst>
  <p:sldSz cx="12192000" cy="6858000"/>
  <p:notesSz cx="6858000" cy="9144000"/>
  <p:defaultTextStyle>
    <a:defPPr>
      <a:defRPr lang="sk-S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10" autoAdjust="0"/>
    <p:restoredTop sz="86372"/>
  </p:normalViewPr>
  <p:slideViewPr>
    <p:cSldViewPr snapToGrid="0">
      <p:cViewPr varScale="1">
        <p:scale>
          <a:sx n="114" d="100"/>
          <a:sy n="114" d="100"/>
        </p:scale>
        <p:origin x="472" y="176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92" d="100"/>
        <a:sy n="92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8E4981D-CE6C-704A-AB89-10BA13561C63}" type="datetime1">
              <a:rPr lang="en-US" smtClean="0"/>
              <a:t>2/17/20</a:t>
            </a:fld>
            <a:endParaRPr lang="cs-C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78D3EB6-CF4D-914F-91F0-50C1BED4244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53933288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9028757-AA2D-A940-BD71-636EFAF77A3E}" type="datetime1">
              <a:rPr lang="en-US" smtClean="0"/>
              <a:t>2/17/20</a:t>
            </a:fld>
            <a:endParaRPr lang="cs-CZ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66F9828-61FC-C54A-837F-782B1C6E439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91118619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66F9828-61FC-C54A-837F-782B1C6E4396}" type="slidenum">
              <a:rPr lang="cs-CZ" smtClean="0"/>
              <a:t>13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3597425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á sním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sk-SK"/>
              <a:t>Upravte štýly predlohy textu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k-SK"/>
              <a:t>Upravte štýl predlohy podnadpisov</a:t>
            </a:r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53EDF-8870-1B46-AE77-A03C81121BD9}" type="datetime1">
              <a:rPr lang="en-US" smtClean="0"/>
              <a:t>2/17/20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B5A171-9C33-4D17-A892-18D51307EF96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18864672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z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Upravte štýly predlohy textu</a:t>
            </a:r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k-SK"/>
              <a:t>Upravte štýl predlohy textu.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9F8E64-C86F-AC47-B205-9F4CBADC81F5}" type="datetime1">
              <a:rPr lang="en-US" smtClean="0"/>
              <a:t>2/17/20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B5A171-9C33-4D17-A892-18D51307EF96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7009643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Z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vislý nadpis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sk-SK"/>
              <a:t>Upravte štýly predlohy textu</a:t>
            </a:r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sk-SK"/>
              <a:t>Upravte štýl predlohy textu.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B42115-9671-6643-B5B5-41FB2D226E33}" type="datetime1">
              <a:rPr lang="en-US" smtClean="0"/>
              <a:t>2/17/20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B5A171-9C33-4D17-A892-18D51307EF96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71349044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9">
            <a:extLst>
              <a:ext uri="{FF2B5EF4-FFF2-40B4-BE49-F238E27FC236}">
                <a16:creationId xmlns:a16="http://schemas.microsoft.com/office/drawing/2014/main" id="{5A262689-0E0F-1A44-83D6-B39CBA696BEF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88"/>
            <a:ext cx="12192000" cy="685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4303981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Upravte štýly predlohy textu</a:t>
            </a:r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k-SK"/>
              <a:t>Upravte štýl predlohy textu.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488DA1-F31E-1543-A692-EE9051038A26}" type="datetime1">
              <a:rPr lang="en-US" smtClean="0"/>
              <a:t>2/17/20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B5A171-9C33-4D17-A892-18D51307EF96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9810729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Hlavička sekc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sk-SK"/>
              <a:t>Upravte štýly predlohy textu</a:t>
            </a:r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/>
              <a:t>Upravte štýl predlohy textu.</a:t>
            </a:r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21D258-4498-ED4B-B0A1-2ADFF18F97DE}" type="datetime1">
              <a:rPr lang="en-US" smtClean="0"/>
              <a:t>2/17/20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B5A171-9C33-4D17-A892-18D51307EF96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5132260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Upravte štýly predlohy textu</a:t>
            </a:r>
          </a:p>
        </p:txBody>
      </p:sp>
      <p:sp>
        <p:nvSpPr>
          <p:cNvPr id="3" name="Zástupný symbol obsahu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sk-SK"/>
              <a:t>Upravte štýl predlohy textu.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4" name="Zástupný symbol obsahu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sk-SK"/>
              <a:t>Upravte štýl predlohy textu.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FB66BA-B27B-3D41-A833-5BD99194AFA6}" type="datetime1">
              <a:rPr lang="en-US" smtClean="0"/>
              <a:t>2/17/20</a:t>
            </a:fld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B5A171-9C33-4D17-A892-18D51307EF96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3757557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sk-SK"/>
              <a:t>Upravte štýly predlohy textu</a:t>
            </a:r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/>
              <a:t>Upravte štýl predlohy textu.</a:t>
            </a:r>
          </a:p>
        </p:txBody>
      </p:sp>
      <p:sp>
        <p:nvSpPr>
          <p:cNvPr id="4" name="Zástupný symbol obsahu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sk-SK"/>
              <a:t>Upravte štýl predlohy textu.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5" name="Zástupný symbol textu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/>
              <a:t>Upravte štýl predlohy textu.</a:t>
            </a:r>
          </a:p>
        </p:txBody>
      </p:sp>
      <p:sp>
        <p:nvSpPr>
          <p:cNvPr id="6" name="Zástupný symbol obsahu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sk-SK"/>
              <a:t>Upravte štýl predlohy textu.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7" name="Zástupný symbol dátumu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A48066-87AB-9842-9721-65780D13F0D2}" type="datetime1">
              <a:rPr lang="en-US" smtClean="0"/>
              <a:t>2/17/20</a:t>
            </a:fld>
            <a:endParaRPr lang="sk-SK"/>
          </a:p>
        </p:txBody>
      </p:sp>
      <p:sp>
        <p:nvSpPr>
          <p:cNvPr id="8" name="Zástupný symbol päty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9" name="Zástupný symbol čísla snímky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B5A171-9C33-4D17-A892-18D51307EF96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4915528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en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Upravte štýly predlohy textu</a:t>
            </a:r>
          </a:p>
        </p:txBody>
      </p:sp>
      <p:sp>
        <p:nvSpPr>
          <p:cNvPr id="3" name="Zástupný symbol dátum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48113D-3E2E-7B48-B2D1-DFB60282C920}" type="datetime1">
              <a:rPr lang="en-US" smtClean="0"/>
              <a:t>2/17/20</a:t>
            </a:fld>
            <a:endParaRPr lang="sk-SK"/>
          </a:p>
        </p:txBody>
      </p:sp>
      <p:sp>
        <p:nvSpPr>
          <p:cNvPr id="4" name="Zástupný symbol päty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5" name="Zástupný symbol čísla snímky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B5A171-9C33-4D17-A892-18D51307EF96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4119909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dátumu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A79C41-752E-5946-8CB5-F7247F74B78C}" type="datetime1">
              <a:rPr lang="en-US" smtClean="0"/>
              <a:t>2/17/20</a:t>
            </a:fld>
            <a:endParaRPr lang="sk-SK"/>
          </a:p>
        </p:txBody>
      </p:sp>
      <p:sp>
        <p:nvSpPr>
          <p:cNvPr id="3" name="Zástupný symbol päty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B5A171-9C33-4D17-A892-18D51307EF96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9808492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k-SK"/>
              <a:t>Upravte štýly predlohy textu</a:t>
            </a:r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k-SK"/>
              <a:t>Upravte štýl predlohy textu.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k-SK"/>
              <a:t>Upravte štýl predlohy textu.</a:t>
            </a:r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A4EDED-7387-A245-839A-9C9578D4D2A0}" type="datetime1">
              <a:rPr lang="en-US" smtClean="0"/>
              <a:t>2/17/20</a:t>
            </a:fld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B5A171-9C33-4D17-A892-18D51307EF96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4479910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k-SK"/>
              <a:t>Upravte štýly predlohy textu</a:t>
            </a:r>
          </a:p>
        </p:txBody>
      </p:sp>
      <p:sp>
        <p:nvSpPr>
          <p:cNvPr id="3" name="Zástupný symbol obrázka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k-SK"/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k-SK"/>
              <a:t>Upravte štýl predlohy textu.</a:t>
            </a:r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F84067-3CE9-8F4F-A2BD-006092536492}" type="datetime1">
              <a:rPr lang="en-US" smtClean="0"/>
              <a:t>2/17/20</a:t>
            </a:fld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B5A171-9C33-4D17-A892-18D51307EF96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768903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nadpisu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k-SK"/>
              <a:t>Upravte štýly predlohy textu</a:t>
            </a:r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k-SK"/>
              <a:t>Upravte štýl predlohy textu.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DB70C9-466B-AB4A-9DD1-48A13D5EDD46}" type="datetime1">
              <a:rPr lang="en-US" smtClean="0"/>
              <a:t>2/17/20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B5A171-9C33-4D17-A892-18D51307EF96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9390266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k-S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11.emf"/><Relationship Id="rId4" Type="http://schemas.openxmlformats.org/officeDocument/2006/relationships/image" Target="../media/image10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Rectangle 3">
            <a:extLst>
              <a:ext uri="{FF2B5EF4-FFF2-40B4-BE49-F238E27FC236}">
                <a16:creationId xmlns:a16="http://schemas.microsoft.com/office/drawing/2014/main" id="{50B85A15-0D6C-3241-9147-B817205DC8E8}"/>
              </a:ext>
            </a:extLst>
          </p:cNvPr>
          <p:cNvSpPr>
            <a:spLocks noGrp="1"/>
          </p:cNvSpPr>
          <p:nvPr>
            <p:ph type="subTitle" idx="4294967295"/>
          </p:nvPr>
        </p:nvSpPr>
        <p:spPr>
          <a:xfrm>
            <a:off x="4583113" y="3527425"/>
            <a:ext cx="2540000" cy="538163"/>
          </a:xfrm>
        </p:spPr>
        <p:txBody>
          <a:bodyPr/>
          <a:lstStyle/>
          <a:p>
            <a:pPr marL="0" indent="0" eaLnBrk="1" hangingPunct="1">
              <a:buFont typeface="Wingdings 2" pitchFamily="2" charset="2"/>
              <a:buNone/>
            </a:pPr>
            <a:r>
              <a:rPr lang="cs-CZ" altLang="cs-CZ" sz="2800"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Petra Tesařová</a:t>
            </a:r>
            <a:r>
              <a:rPr lang="cs-CZ" altLang="cs-CZ"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 </a:t>
            </a:r>
          </a:p>
        </p:txBody>
      </p:sp>
      <p:sp>
        <p:nvSpPr>
          <p:cNvPr id="13314" name="Rectangle 2">
            <a:extLst>
              <a:ext uri="{FF2B5EF4-FFF2-40B4-BE49-F238E27FC236}">
                <a16:creationId xmlns:a16="http://schemas.microsoft.com/office/drawing/2014/main" id="{B5464A0B-28B1-CF41-A022-3ED59FF53DC5}"/>
              </a:ext>
            </a:extLst>
          </p:cNvPr>
          <p:cNvSpPr>
            <a:spLocks noGrp="1"/>
          </p:cNvSpPr>
          <p:nvPr>
            <p:ph type="ctrTitle" idx="4294967295"/>
          </p:nvPr>
        </p:nvSpPr>
        <p:spPr>
          <a:xfrm>
            <a:off x="766763" y="1412875"/>
            <a:ext cx="10363200" cy="1752600"/>
          </a:xfrm>
        </p:spPr>
        <p:txBody>
          <a:bodyPr/>
          <a:lstStyle/>
          <a:p>
            <a:r>
              <a:rPr lang="cs-CZ" altLang="cs-CZ" sz="4400" b="1"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Jak maximálně využít možnosti chemoterapie u karcinomu prsu?</a:t>
            </a:r>
          </a:p>
        </p:txBody>
      </p:sp>
      <p:pic>
        <p:nvPicPr>
          <p:cNvPr id="13315" name="Picture 6" descr="Výsledek obrázku pro breast cancer metastasis">
            <a:extLst>
              <a:ext uri="{FF2B5EF4-FFF2-40B4-BE49-F238E27FC236}">
                <a16:creationId xmlns:a16="http://schemas.microsoft.com/office/drawing/2014/main" id="{9A4AD05F-195D-B942-A995-F7BAE61AE48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7988" y="4652963"/>
            <a:ext cx="3176587" cy="1944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5490566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Nadpis 1">
            <a:extLst>
              <a:ext uri="{FF2B5EF4-FFF2-40B4-BE49-F238E27FC236}">
                <a16:creationId xmlns:a16="http://schemas.microsoft.com/office/drawing/2014/main" id="{563FC4AC-609C-4341-A826-80805006D6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8938" y="306388"/>
            <a:ext cx="11379200" cy="758825"/>
          </a:xfrm>
        </p:spPr>
        <p:txBody>
          <a:bodyPr/>
          <a:lstStyle/>
          <a:p>
            <a:pPr eaLnBrk="1" hangingPunct="1"/>
            <a:r>
              <a:rPr lang="cs-CZ" altLang="cs-CZ" b="1">
                <a:ea typeface="ＭＳ Ｐゴシック" panose="020B0600070205080204" pitchFamily="34" charset="-128"/>
              </a:rPr>
              <a:t>Prediktivní markery účinku antracyklinů</a:t>
            </a:r>
          </a:p>
        </p:txBody>
      </p:sp>
      <p:sp>
        <p:nvSpPr>
          <p:cNvPr id="22530" name="Zástupný symbol pro obsah 2">
            <a:extLst>
              <a:ext uri="{FF2B5EF4-FFF2-40B4-BE49-F238E27FC236}">
                <a16:creationId xmlns:a16="http://schemas.microsoft.com/office/drawing/2014/main" id="{B8408D99-770D-3544-833B-11B2B444AA6A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695325" y="1365250"/>
            <a:ext cx="8504238" cy="4572000"/>
          </a:xfrm>
        </p:spPr>
        <p:txBody>
          <a:bodyPr>
            <a:normAutofit fontScale="92500" lnSpcReduction="10000"/>
          </a:bodyPr>
          <a:lstStyle/>
          <a:p>
            <a:pPr eaLnBrk="1" hangingPunct="1">
              <a:buClr>
                <a:srgbClr val="00B050"/>
              </a:buClr>
            </a:pPr>
            <a:r>
              <a:rPr lang="cs-CZ" altLang="cs-CZ" sz="2400">
                <a:solidFill>
                  <a:srgbClr val="FF0000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HER2 </a:t>
            </a:r>
            <a:r>
              <a:rPr lang="cs-CZ" altLang="cs-CZ" sz="2400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overexprese nebo amplifikace</a:t>
            </a:r>
          </a:p>
          <a:p>
            <a:pPr eaLnBrk="1" hangingPunct="1">
              <a:buClr>
                <a:srgbClr val="00B050"/>
              </a:buClr>
            </a:pPr>
            <a:r>
              <a:rPr lang="cs-CZ" altLang="cs-CZ" sz="2400">
                <a:solidFill>
                  <a:srgbClr val="FF0000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Topoizomeráza II</a:t>
            </a:r>
            <a:r>
              <a:rPr lang="el-GR" altLang="cs-CZ" sz="2400">
                <a:solidFill>
                  <a:srgbClr val="FF0000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α</a:t>
            </a:r>
            <a:endParaRPr lang="cs-CZ" altLang="cs-CZ" sz="2400">
              <a:solidFill>
                <a:srgbClr val="FF0000"/>
              </a:solidFill>
              <a:latin typeface="Calibri" panose="020F0502020204030204" pitchFamily="34" charset="0"/>
              <a:ea typeface="ＭＳ Ｐゴシック" panose="020B0600070205080204" pitchFamily="34" charset="-128"/>
              <a:cs typeface="Calibri" panose="020F0502020204030204" pitchFamily="34" charset="0"/>
            </a:endParaRPr>
          </a:p>
          <a:p>
            <a:pPr eaLnBrk="1" hangingPunct="1">
              <a:buClr>
                <a:srgbClr val="00B050"/>
              </a:buClr>
            </a:pPr>
            <a:r>
              <a:rPr lang="cs-CZ" altLang="cs-CZ" sz="2400">
                <a:solidFill>
                  <a:srgbClr val="FF0000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Chromozom 17 </a:t>
            </a:r>
            <a:r>
              <a:rPr lang="cs-CZ" altLang="cs-CZ" sz="2400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centroméra (CH17CEP)</a:t>
            </a:r>
          </a:p>
          <a:p>
            <a:pPr eaLnBrk="1" hangingPunct="1">
              <a:buClr>
                <a:srgbClr val="00B050"/>
              </a:buClr>
            </a:pPr>
            <a:r>
              <a:rPr lang="cs-CZ" altLang="cs-CZ" sz="2400">
                <a:solidFill>
                  <a:srgbClr val="FF0000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Tp53</a:t>
            </a:r>
          </a:p>
          <a:p>
            <a:pPr eaLnBrk="1" hangingPunct="1">
              <a:buClr>
                <a:srgbClr val="00B050"/>
              </a:buClr>
            </a:pPr>
            <a:r>
              <a:rPr lang="cs-CZ" altLang="cs-CZ" sz="2400">
                <a:solidFill>
                  <a:srgbClr val="FF0000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BRCA1</a:t>
            </a:r>
          </a:p>
          <a:p>
            <a:pPr eaLnBrk="1" hangingPunct="1">
              <a:buClr>
                <a:srgbClr val="00B050"/>
              </a:buClr>
            </a:pPr>
            <a:r>
              <a:rPr lang="cs-CZ" altLang="cs-CZ" sz="2400">
                <a:solidFill>
                  <a:srgbClr val="FF0000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Tkáňový inhibitor metaloproteináz </a:t>
            </a:r>
            <a:r>
              <a:rPr lang="cs-CZ" altLang="cs-CZ" sz="2400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(TIMP1)</a:t>
            </a:r>
          </a:p>
          <a:p>
            <a:pPr eaLnBrk="1" hangingPunct="1">
              <a:buClr>
                <a:srgbClr val="00B050"/>
              </a:buClr>
            </a:pPr>
            <a:r>
              <a:rPr lang="cs-CZ" altLang="cs-CZ" sz="2400">
                <a:solidFill>
                  <a:srgbClr val="FF0000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Multigene signature</a:t>
            </a:r>
          </a:p>
          <a:p>
            <a:pPr eaLnBrk="1" hangingPunct="1">
              <a:buClr>
                <a:srgbClr val="00B050"/>
              </a:buClr>
            </a:pPr>
            <a:r>
              <a:rPr lang="cs-CZ" altLang="cs-CZ" sz="2400" b="1">
                <a:solidFill>
                  <a:srgbClr val="C00000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Indikace I.linie</a:t>
            </a:r>
            <a:r>
              <a:rPr lang="cs-CZ" altLang="cs-CZ" sz="2400">
                <a:solidFill>
                  <a:srgbClr val="FF0000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:</a:t>
            </a:r>
          </a:p>
          <a:p>
            <a:pPr eaLnBrk="1" hangingPunct="1">
              <a:buClr>
                <a:srgbClr val="00B050"/>
              </a:buClr>
            </a:pPr>
            <a:r>
              <a:rPr lang="cs-CZ" altLang="cs-CZ" sz="2400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HER2+ </a:t>
            </a:r>
            <a:r>
              <a:rPr lang="cs-CZ" altLang="cs-CZ" sz="2400">
                <a:solidFill>
                  <a:srgbClr val="FF0000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de novo </a:t>
            </a:r>
            <a:r>
              <a:rPr lang="cs-CZ" altLang="cs-CZ" sz="2400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metastatické vs. pertu+ trastu + taxán</a:t>
            </a:r>
          </a:p>
          <a:p>
            <a:pPr eaLnBrk="1" hangingPunct="1">
              <a:buClr>
                <a:srgbClr val="00B050"/>
              </a:buClr>
            </a:pPr>
            <a:r>
              <a:rPr lang="cs-CZ" altLang="cs-CZ" sz="2400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ER+ </a:t>
            </a:r>
            <a:r>
              <a:rPr lang="cs-CZ" altLang="cs-CZ" sz="2400">
                <a:solidFill>
                  <a:srgbClr val="FF0000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viscerální mts nebo krize</a:t>
            </a:r>
          </a:p>
          <a:p>
            <a:pPr eaLnBrk="1" hangingPunct="1">
              <a:buClr>
                <a:srgbClr val="00B050"/>
              </a:buClr>
            </a:pPr>
            <a:r>
              <a:rPr lang="cs-CZ" altLang="cs-CZ" sz="2400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TNBC – </a:t>
            </a:r>
            <a:r>
              <a:rPr lang="cs-CZ" altLang="cs-CZ" sz="2400">
                <a:solidFill>
                  <a:srgbClr val="FF0000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bez viscerální krize</a:t>
            </a:r>
          </a:p>
        </p:txBody>
      </p:sp>
      <p:sp>
        <p:nvSpPr>
          <p:cNvPr id="5" name="TextovéPole 3">
            <a:extLst>
              <a:ext uri="{FF2B5EF4-FFF2-40B4-BE49-F238E27FC236}">
                <a16:creationId xmlns:a16="http://schemas.microsoft.com/office/drawing/2014/main" id="{6487B722-4CE0-774F-9DBF-492CBB14490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3375" y="6381750"/>
            <a:ext cx="11517313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/>
            <a:ext uri="{91240B29-F687-4f45-9708-019B960494DF}"/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r>
              <a:rPr lang="cs-CZ" altLang="cs-CZ" sz="1200" dirty="0" err="1">
                <a:solidFill>
                  <a:schemeClr val="bg1">
                    <a:lumMod val="65000"/>
                  </a:schemeClr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Oakman</a:t>
            </a:r>
            <a:r>
              <a:rPr lang="cs-CZ" altLang="cs-CZ" sz="1200" dirty="0">
                <a:solidFill>
                  <a:schemeClr val="bg1">
                    <a:lumMod val="65000"/>
                  </a:schemeClr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C, et al. </a:t>
            </a:r>
            <a:r>
              <a:rPr lang="cs-CZ" altLang="cs-CZ" sz="1200" dirty="0" err="1">
                <a:solidFill>
                  <a:schemeClr val="bg1">
                    <a:lumMod val="65000"/>
                  </a:schemeClr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Breast</a:t>
            </a:r>
            <a:r>
              <a:rPr lang="cs-CZ" altLang="cs-CZ" sz="1200" dirty="0">
                <a:solidFill>
                  <a:schemeClr val="bg1">
                    <a:lumMod val="65000"/>
                  </a:schemeClr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lang="cs-CZ" altLang="cs-CZ" sz="1200" dirty="0" err="1">
                <a:solidFill>
                  <a:schemeClr val="bg1">
                    <a:lumMod val="65000"/>
                  </a:schemeClr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Cancer</a:t>
            </a:r>
            <a:r>
              <a:rPr lang="cs-CZ" altLang="cs-CZ" sz="1200" dirty="0">
                <a:solidFill>
                  <a:schemeClr val="bg1">
                    <a:lumMod val="65000"/>
                  </a:schemeClr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Res </a:t>
            </a:r>
            <a:r>
              <a:rPr lang="cs-CZ" altLang="cs-CZ" sz="1200" dirty="0" err="1">
                <a:solidFill>
                  <a:schemeClr val="bg1">
                    <a:lumMod val="65000"/>
                  </a:schemeClr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Treat</a:t>
            </a:r>
            <a:r>
              <a:rPr lang="cs-CZ" altLang="cs-CZ" sz="1200" dirty="0">
                <a:solidFill>
                  <a:schemeClr val="bg1">
                    <a:lumMod val="65000"/>
                  </a:schemeClr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2010;123:171-175, </a:t>
            </a:r>
            <a:r>
              <a:rPr lang="cs-CZ" altLang="cs-CZ" sz="1200" dirty="0" err="1">
                <a:solidFill>
                  <a:schemeClr val="bg1">
                    <a:lumMod val="65000"/>
                  </a:schemeClr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Gianni</a:t>
            </a:r>
            <a:r>
              <a:rPr lang="cs-CZ" altLang="cs-CZ" sz="1200" dirty="0">
                <a:solidFill>
                  <a:schemeClr val="bg1">
                    <a:lumMod val="65000"/>
                  </a:schemeClr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L, et al. J </a:t>
            </a:r>
            <a:r>
              <a:rPr lang="cs-CZ" altLang="cs-CZ" sz="1200" dirty="0" err="1">
                <a:solidFill>
                  <a:schemeClr val="bg1">
                    <a:lumMod val="65000"/>
                  </a:schemeClr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Clin</a:t>
            </a:r>
            <a:r>
              <a:rPr lang="cs-CZ" altLang="cs-CZ" sz="1200" dirty="0">
                <a:solidFill>
                  <a:schemeClr val="bg1">
                    <a:lumMod val="65000"/>
                  </a:schemeClr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lang="cs-CZ" altLang="cs-CZ" sz="1200" dirty="0" err="1">
                <a:solidFill>
                  <a:schemeClr val="bg1">
                    <a:lumMod val="65000"/>
                  </a:schemeClr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Oncol</a:t>
            </a:r>
            <a:r>
              <a:rPr lang="cs-CZ" altLang="cs-CZ" sz="1200" dirty="0">
                <a:solidFill>
                  <a:schemeClr val="bg1">
                    <a:lumMod val="65000"/>
                  </a:schemeClr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2009;27:4798-4808</a:t>
            </a:r>
          </a:p>
        </p:txBody>
      </p:sp>
    </p:spTree>
    <p:extLst>
      <p:ext uri="{BB962C8B-B14F-4D97-AF65-F5344CB8AC3E}">
        <p14:creationId xmlns:p14="http://schemas.microsoft.com/office/powerpoint/2010/main" val="261692319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Nadpis 2">
            <a:extLst>
              <a:ext uri="{FF2B5EF4-FFF2-40B4-BE49-F238E27FC236}">
                <a16:creationId xmlns:a16="http://schemas.microsoft.com/office/drawing/2014/main" id="{0249E750-314D-EF4A-9B7D-F0F685FB20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304800"/>
            <a:ext cx="11379200" cy="758825"/>
          </a:xfrm>
        </p:spPr>
        <p:txBody>
          <a:bodyPr/>
          <a:lstStyle/>
          <a:p>
            <a:pPr eaLnBrk="1" hangingPunct="1"/>
            <a:r>
              <a:rPr lang="cs-CZ" altLang="cs-CZ" b="1">
                <a:ea typeface="ＭＳ Ｐゴシック" panose="020B0600070205080204" pitchFamily="34" charset="-128"/>
              </a:rPr>
              <a:t>Metastatický karcinom prsu</a:t>
            </a:r>
          </a:p>
        </p:txBody>
      </p:sp>
      <p:graphicFrame>
        <p:nvGraphicFramePr>
          <p:cNvPr id="5" name="Zástupný symbol pro obsah 4">
            <a:extLst>
              <a:ext uri="{FF2B5EF4-FFF2-40B4-BE49-F238E27FC236}">
                <a16:creationId xmlns:a16="http://schemas.microsoft.com/office/drawing/2014/main" id="{2EE34561-E288-B64F-8CAE-B16240493591}"/>
              </a:ext>
            </a:extLst>
          </p:cNvPr>
          <p:cNvGraphicFramePr>
            <a:graphicFrameLocks noGrp="1"/>
          </p:cNvGraphicFramePr>
          <p:nvPr>
            <p:ph sz="quarter" idx="1"/>
          </p:nvPr>
        </p:nvGraphicFramePr>
        <p:xfrm>
          <a:off x="766763" y="1557338"/>
          <a:ext cx="10298112" cy="3748264"/>
        </p:xfrm>
        <a:graphic>
          <a:graphicData uri="http://schemas.openxmlformats.org/drawingml/2006/table">
            <a:tbl>
              <a:tblPr/>
              <a:tblGrid>
                <a:gridCol w="5149850">
                  <a:extLst>
                    <a:ext uri="{9D8B030D-6E8A-4147-A177-3AD203B41FA5}">
                      <a16:colId xmlns:a16="http://schemas.microsoft.com/office/drawing/2014/main" val="2632069919"/>
                    </a:ext>
                  </a:extLst>
                </a:gridCol>
                <a:gridCol w="5148262">
                  <a:extLst>
                    <a:ext uri="{9D8B030D-6E8A-4147-A177-3AD203B41FA5}">
                      <a16:colId xmlns:a16="http://schemas.microsoft.com/office/drawing/2014/main" val="3328597267"/>
                    </a:ext>
                  </a:extLst>
                </a:gridCol>
              </a:tblGrid>
              <a:tr h="457175"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pitchFamily="2" charset="2"/>
                        <a:defRPr sz="2300">
                          <a:solidFill>
                            <a:schemeClr val="tx1"/>
                          </a:solidFill>
                          <a:latin typeface="Georgia" panose="02040502050405020303" pitchFamily="18" charset="0"/>
                          <a:ea typeface="ＭＳ Ｐゴシック" panose="020B0600070205080204" pitchFamily="34" charset="-128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 sz="2000">
                          <a:solidFill>
                            <a:schemeClr val="tx2"/>
                          </a:solidFill>
                          <a:latin typeface="Georgia" panose="02040502050405020303" pitchFamily="18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rgbClr val="8CADAE"/>
                        </a:buClr>
                        <a:buSzPct val="75000"/>
                        <a:buFont typeface="Wingdings 2" pitchFamily="2" charset="2"/>
                        <a:defRPr>
                          <a:solidFill>
                            <a:schemeClr val="tx1"/>
                          </a:solidFill>
                          <a:latin typeface="Georgia" panose="02040502050405020303" pitchFamily="18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8C7B70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2"/>
                          </a:solidFill>
                          <a:latin typeface="Georgia" panose="02040502050405020303" pitchFamily="18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8FB08C"/>
                        </a:buClr>
                        <a:defRPr sz="1600">
                          <a:solidFill>
                            <a:schemeClr val="tx1"/>
                          </a:solidFill>
                          <a:latin typeface="Georgia" panose="02040502050405020303" pitchFamily="18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FB08C"/>
                        </a:buClr>
                        <a:defRPr sz="1600">
                          <a:solidFill>
                            <a:schemeClr val="tx1"/>
                          </a:solidFill>
                          <a:latin typeface="Georgia" panose="02040502050405020303" pitchFamily="18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FB08C"/>
                        </a:buClr>
                        <a:defRPr sz="1600">
                          <a:solidFill>
                            <a:schemeClr val="tx1"/>
                          </a:solidFill>
                          <a:latin typeface="Georgia" panose="02040502050405020303" pitchFamily="18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FB08C"/>
                        </a:buClr>
                        <a:defRPr sz="1600">
                          <a:solidFill>
                            <a:schemeClr val="tx1"/>
                          </a:solidFill>
                          <a:latin typeface="Georgia" panose="02040502050405020303" pitchFamily="18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FB08C"/>
                        </a:buClr>
                        <a:defRPr sz="1600">
                          <a:solidFill>
                            <a:schemeClr val="tx1"/>
                          </a:solidFill>
                          <a:latin typeface="Georgia" panose="02040502050405020303" pitchFamily="18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457200" marR="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24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ＭＳ Ｐゴシック" panose="020B0600070205080204" pitchFamily="34" charset="-128"/>
                          <a:cs typeface="Calibri" panose="020F0502020204030204" pitchFamily="34" charset="0"/>
                        </a:rPr>
                        <a:t>charakteristika</a:t>
                      </a:r>
                    </a:p>
                  </a:txBody>
                  <a:tcPr marL="103082" marR="103082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pitchFamily="2" charset="2"/>
                        <a:defRPr sz="2300">
                          <a:solidFill>
                            <a:schemeClr val="tx1"/>
                          </a:solidFill>
                          <a:latin typeface="Georgia" panose="02040502050405020303" pitchFamily="18" charset="0"/>
                          <a:ea typeface="ＭＳ Ｐゴシック" panose="020B0600070205080204" pitchFamily="34" charset="-128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 sz="2000">
                          <a:solidFill>
                            <a:schemeClr val="tx2"/>
                          </a:solidFill>
                          <a:latin typeface="Georgia" panose="02040502050405020303" pitchFamily="18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rgbClr val="8CADAE"/>
                        </a:buClr>
                        <a:buSzPct val="75000"/>
                        <a:buFont typeface="Wingdings 2" pitchFamily="2" charset="2"/>
                        <a:defRPr>
                          <a:solidFill>
                            <a:schemeClr val="tx1"/>
                          </a:solidFill>
                          <a:latin typeface="Georgia" panose="02040502050405020303" pitchFamily="18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8C7B70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2"/>
                          </a:solidFill>
                          <a:latin typeface="Georgia" panose="02040502050405020303" pitchFamily="18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8FB08C"/>
                        </a:buClr>
                        <a:defRPr sz="1600">
                          <a:solidFill>
                            <a:schemeClr val="tx1"/>
                          </a:solidFill>
                          <a:latin typeface="Georgia" panose="02040502050405020303" pitchFamily="18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FB08C"/>
                        </a:buClr>
                        <a:defRPr sz="1600">
                          <a:solidFill>
                            <a:schemeClr val="tx1"/>
                          </a:solidFill>
                          <a:latin typeface="Georgia" panose="02040502050405020303" pitchFamily="18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FB08C"/>
                        </a:buClr>
                        <a:defRPr sz="1600">
                          <a:solidFill>
                            <a:schemeClr val="tx1"/>
                          </a:solidFill>
                          <a:latin typeface="Georgia" panose="02040502050405020303" pitchFamily="18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FB08C"/>
                        </a:buClr>
                        <a:defRPr sz="1600">
                          <a:solidFill>
                            <a:schemeClr val="tx1"/>
                          </a:solidFill>
                          <a:latin typeface="Georgia" panose="02040502050405020303" pitchFamily="18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FB08C"/>
                        </a:buClr>
                        <a:defRPr sz="1600">
                          <a:solidFill>
                            <a:schemeClr val="tx1"/>
                          </a:solidFill>
                          <a:latin typeface="Georgia" panose="02040502050405020303" pitchFamily="18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457200" marR="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24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ＭＳ Ｐゴシック" panose="020B0600070205080204" pitchFamily="34" charset="-128"/>
                          <a:cs typeface="Calibri" panose="020F0502020204030204" pitchFamily="34" charset="0"/>
                        </a:rPr>
                        <a:t>Cíl léčby</a:t>
                      </a:r>
                    </a:p>
                  </a:txBody>
                  <a:tcPr marL="103082" marR="103082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00658742"/>
                  </a:ext>
                </a:extLst>
              </a:tr>
              <a:tr h="822184"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pitchFamily="2" charset="2"/>
                        <a:defRPr sz="2300">
                          <a:solidFill>
                            <a:schemeClr val="tx1"/>
                          </a:solidFill>
                          <a:latin typeface="Georgia" panose="02040502050405020303" pitchFamily="18" charset="0"/>
                          <a:ea typeface="ＭＳ Ｐゴシック" panose="020B0600070205080204" pitchFamily="34" charset="-128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 sz="2000">
                          <a:solidFill>
                            <a:schemeClr val="tx2"/>
                          </a:solidFill>
                          <a:latin typeface="Georgia" panose="02040502050405020303" pitchFamily="18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rgbClr val="8CADAE"/>
                        </a:buClr>
                        <a:buSzPct val="75000"/>
                        <a:buFont typeface="Wingdings 2" pitchFamily="2" charset="2"/>
                        <a:defRPr>
                          <a:solidFill>
                            <a:schemeClr val="tx1"/>
                          </a:solidFill>
                          <a:latin typeface="Georgia" panose="02040502050405020303" pitchFamily="18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8C7B70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2"/>
                          </a:solidFill>
                          <a:latin typeface="Georgia" panose="02040502050405020303" pitchFamily="18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8FB08C"/>
                        </a:buClr>
                        <a:defRPr sz="1600">
                          <a:solidFill>
                            <a:schemeClr val="tx1"/>
                          </a:solidFill>
                          <a:latin typeface="Georgia" panose="02040502050405020303" pitchFamily="18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FB08C"/>
                        </a:buClr>
                        <a:defRPr sz="1600">
                          <a:solidFill>
                            <a:schemeClr val="tx1"/>
                          </a:solidFill>
                          <a:latin typeface="Georgia" panose="02040502050405020303" pitchFamily="18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FB08C"/>
                        </a:buClr>
                        <a:defRPr sz="1600">
                          <a:solidFill>
                            <a:schemeClr val="tx1"/>
                          </a:solidFill>
                          <a:latin typeface="Georgia" panose="02040502050405020303" pitchFamily="18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FB08C"/>
                        </a:buClr>
                        <a:defRPr sz="1600">
                          <a:solidFill>
                            <a:schemeClr val="tx1"/>
                          </a:solidFill>
                          <a:latin typeface="Georgia" panose="02040502050405020303" pitchFamily="18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FB08C"/>
                        </a:buClr>
                        <a:defRPr sz="1600">
                          <a:solidFill>
                            <a:schemeClr val="tx1"/>
                          </a:solidFill>
                          <a:latin typeface="Georgia" panose="02040502050405020303" pitchFamily="18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457200" marR="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2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ＭＳ Ｐゴシック" panose="020B0600070205080204" pitchFamily="34" charset="-128"/>
                          <a:cs typeface="Calibri" panose="020F0502020204030204" pitchFamily="34" charset="0"/>
                        </a:rPr>
                        <a:t>Špatné PS</a:t>
                      </a:r>
                    </a:p>
                  </a:txBody>
                  <a:tcPr marL="103082" marR="103082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ED3CF"/>
                    </a:solidFill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pitchFamily="2" charset="2"/>
                        <a:defRPr sz="2300">
                          <a:solidFill>
                            <a:schemeClr val="tx1"/>
                          </a:solidFill>
                          <a:latin typeface="Georgia" panose="02040502050405020303" pitchFamily="18" charset="0"/>
                          <a:ea typeface="ＭＳ Ｐゴシック" panose="020B0600070205080204" pitchFamily="34" charset="-128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 sz="2000">
                          <a:solidFill>
                            <a:schemeClr val="tx2"/>
                          </a:solidFill>
                          <a:latin typeface="Georgia" panose="02040502050405020303" pitchFamily="18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rgbClr val="8CADAE"/>
                        </a:buClr>
                        <a:buSzPct val="75000"/>
                        <a:buFont typeface="Wingdings 2" pitchFamily="2" charset="2"/>
                        <a:defRPr>
                          <a:solidFill>
                            <a:schemeClr val="tx1"/>
                          </a:solidFill>
                          <a:latin typeface="Georgia" panose="02040502050405020303" pitchFamily="18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8C7B70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2"/>
                          </a:solidFill>
                          <a:latin typeface="Georgia" panose="02040502050405020303" pitchFamily="18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8FB08C"/>
                        </a:buClr>
                        <a:defRPr sz="1600">
                          <a:solidFill>
                            <a:schemeClr val="tx1"/>
                          </a:solidFill>
                          <a:latin typeface="Georgia" panose="02040502050405020303" pitchFamily="18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FB08C"/>
                        </a:buClr>
                        <a:defRPr sz="1600">
                          <a:solidFill>
                            <a:schemeClr val="tx1"/>
                          </a:solidFill>
                          <a:latin typeface="Georgia" panose="02040502050405020303" pitchFamily="18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FB08C"/>
                        </a:buClr>
                        <a:defRPr sz="1600">
                          <a:solidFill>
                            <a:schemeClr val="tx1"/>
                          </a:solidFill>
                          <a:latin typeface="Georgia" panose="02040502050405020303" pitchFamily="18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FB08C"/>
                        </a:buClr>
                        <a:defRPr sz="1600">
                          <a:solidFill>
                            <a:schemeClr val="tx1"/>
                          </a:solidFill>
                          <a:latin typeface="Georgia" panose="02040502050405020303" pitchFamily="18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FB08C"/>
                        </a:buClr>
                        <a:defRPr sz="1600">
                          <a:solidFill>
                            <a:schemeClr val="tx1"/>
                          </a:solidFill>
                          <a:latin typeface="Georgia" panose="02040502050405020303" pitchFamily="18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457200" marR="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2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ＭＳ Ｐゴシック" panose="020B0600070205080204" pitchFamily="34" charset="-128"/>
                          <a:cs typeface="Calibri" panose="020F0502020204030204" pitchFamily="34" charset="0"/>
                        </a:rPr>
                        <a:t>Symptomatická a paliativní léčba</a:t>
                      </a:r>
                    </a:p>
                  </a:txBody>
                  <a:tcPr marL="103082" marR="103082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ED3C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25927440"/>
                  </a:ext>
                </a:extLst>
              </a:tr>
              <a:tr h="822909"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pitchFamily="2" charset="2"/>
                        <a:defRPr sz="2300">
                          <a:solidFill>
                            <a:schemeClr val="tx1"/>
                          </a:solidFill>
                          <a:latin typeface="Georgia" panose="02040502050405020303" pitchFamily="18" charset="0"/>
                          <a:ea typeface="ＭＳ Ｐゴシック" panose="020B0600070205080204" pitchFamily="34" charset="-128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 sz="2000">
                          <a:solidFill>
                            <a:schemeClr val="tx2"/>
                          </a:solidFill>
                          <a:latin typeface="Georgia" panose="02040502050405020303" pitchFamily="18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rgbClr val="8CADAE"/>
                        </a:buClr>
                        <a:buSzPct val="75000"/>
                        <a:buFont typeface="Wingdings 2" pitchFamily="2" charset="2"/>
                        <a:defRPr>
                          <a:solidFill>
                            <a:schemeClr val="tx1"/>
                          </a:solidFill>
                          <a:latin typeface="Georgia" panose="02040502050405020303" pitchFamily="18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8C7B70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2"/>
                          </a:solidFill>
                          <a:latin typeface="Georgia" panose="02040502050405020303" pitchFamily="18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8FB08C"/>
                        </a:buClr>
                        <a:defRPr sz="1600">
                          <a:solidFill>
                            <a:schemeClr val="tx1"/>
                          </a:solidFill>
                          <a:latin typeface="Georgia" panose="02040502050405020303" pitchFamily="18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FB08C"/>
                        </a:buClr>
                        <a:defRPr sz="1600">
                          <a:solidFill>
                            <a:schemeClr val="tx1"/>
                          </a:solidFill>
                          <a:latin typeface="Georgia" panose="02040502050405020303" pitchFamily="18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FB08C"/>
                        </a:buClr>
                        <a:defRPr sz="1600">
                          <a:solidFill>
                            <a:schemeClr val="tx1"/>
                          </a:solidFill>
                          <a:latin typeface="Georgia" panose="02040502050405020303" pitchFamily="18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FB08C"/>
                        </a:buClr>
                        <a:defRPr sz="1600">
                          <a:solidFill>
                            <a:schemeClr val="tx1"/>
                          </a:solidFill>
                          <a:latin typeface="Georgia" panose="02040502050405020303" pitchFamily="18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FB08C"/>
                        </a:buClr>
                        <a:defRPr sz="1600">
                          <a:solidFill>
                            <a:schemeClr val="tx1"/>
                          </a:solidFill>
                          <a:latin typeface="Georgia" panose="02040502050405020303" pitchFamily="18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457200" marR="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2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ＭＳ Ｐゴシック" panose="020B0600070205080204" pitchFamily="34" charset="-128"/>
                          <a:cs typeface="Calibri" panose="020F0502020204030204" pitchFamily="34" charset="0"/>
                        </a:rPr>
                        <a:t>Pomalu progredující , špatné PS, staří</a:t>
                      </a:r>
                    </a:p>
                  </a:txBody>
                  <a:tcPr marL="103082" marR="103082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7EAE9"/>
                    </a:solidFill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pitchFamily="2" charset="2"/>
                        <a:defRPr sz="2300">
                          <a:solidFill>
                            <a:schemeClr val="tx1"/>
                          </a:solidFill>
                          <a:latin typeface="Georgia" panose="02040502050405020303" pitchFamily="18" charset="0"/>
                          <a:ea typeface="ＭＳ Ｐゴシック" panose="020B0600070205080204" pitchFamily="34" charset="-128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 sz="2000">
                          <a:solidFill>
                            <a:schemeClr val="tx2"/>
                          </a:solidFill>
                          <a:latin typeface="Georgia" panose="02040502050405020303" pitchFamily="18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rgbClr val="8CADAE"/>
                        </a:buClr>
                        <a:buSzPct val="75000"/>
                        <a:buFont typeface="Wingdings 2" pitchFamily="2" charset="2"/>
                        <a:defRPr>
                          <a:solidFill>
                            <a:schemeClr val="tx1"/>
                          </a:solidFill>
                          <a:latin typeface="Georgia" panose="02040502050405020303" pitchFamily="18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8C7B70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2"/>
                          </a:solidFill>
                          <a:latin typeface="Georgia" panose="02040502050405020303" pitchFamily="18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8FB08C"/>
                        </a:buClr>
                        <a:defRPr sz="1600">
                          <a:solidFill>
                            <a:schemeClr val="tx1"/>
                          </a:solidFill>
                          <a:latin typeface="Georgia" panose="02040502050405020303" pitchFamily="18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FB08C"/>
                        </a:buClr>
                        <a:defRPr sz="1600">
                          <a:solidFill>
                            <a:schemeClr val="tx1"/>
                          </a:solidFill>
                          <a:latin typeface="Georgia" panose="02040502050405020303" pitchFamily="18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FB08C"/>
                        </a:buClr>
                        <a:defRPr sz="1600">
                          <a:solidFill>
                            <a:schemeClr val="tx1"/>
                          </a:solidFill>
                          <a:latin typeface="Georgia" panose="02040502050405020303" pitchFamily="18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FB08C"/>
                        </a:buClr>
                        <a:defRPr sz="1600">
                          <a:solidFill>
                            <a:schemeClr val="tx1"/>
                          </a:solidFill>
                          <a:latin typeface="Georgia" panose="02040502050405020303" pitchFamily="18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FB08C"/>
                        </a:buClr>
                        <a:defRPr sz="1600">
                          <a:solidFill>
                            <a:schemeClr val="tx1"/>
                          </a:solidFill>
                          <a:latin typeface="Georgia" panose="02040502050405020303" pitchFamily="18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457200" marR="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2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ＭＳ Ｐゴシック" panose="020B0600070205080204" pitchFamily="34" charset="-128"/>
                          <a:cs typeface="Calibri" panose="020F0502020204030204" pitchFamily="34" charset="0"/>
                        </a:rPr>
                        <a:t>Prodloužit TTP a zlepšit QoL</a:t>
                      </a:r>
                    </a:p>
                  </a:txBody>
                  <a:tcPr marL="103082" marR="103082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7EAE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56476883"/>
                  </a:ext>
                </a:extLst>
              </a:tr>
              <a:tr h="822909"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pitchFamily="2" charset="2"/>
                        <a:defRPr sz="2300">
                          <a:solidFill>
                            <a:schemeClr val="tx1"/>
                          </a:solidFill>
                          <a:latin typeface="Georgia" panose="02040502050405020303" pitchFamily="18" charset="0"/>
                          <a:ea typeface="ＭＳ Ｐゴシック" panose="020B0600070205080204" pitchFamily="34" charset="-128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 sz="2000">
                          <a:solidFill>
                            <a:schemeClr val="tx2"/>
                          </a:solidFill>
                          <a:latin typeface="Georgia" panose="02040502050405020303" pitchFamily="18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rgbClr val="8CADAE"/>
                        </a:buClr>
                        <a:buSzPct val="75000"/>
                        <a:buFont typeface="Wingdings 2" pitchFamily="2" charset="2"/>
                        <a:defRPr>
                          <a:solidFill>
                            <a:schemeClr val="tx1"/>
                          </a:solidFill>
                          <a:latin typeface="Georgia" panose="02040502050405020303" pitchFamily="18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8C7B70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2"/>
                          </a:solidFill>
                          <a:latin typeface="Georgia" panose="02040502050405020303" pitchFamily="18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8FB08C"/>
                        </a:buClr>
                        <a:defRPr sz="1600">
                          <a:solidFill>
                            <a:schemeClr val="tx1"/>
                          </a:solidFill>
                          <a:latin typeface="Georgia" panose="02040502050405020303" pitchFamily="18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FB08C"/>
                        </a:buClr>
                        <a:defRPr sz="1600">
                          <a:solidFill>
                            <a:schemeClr val="tx1"/>
                          </a:solidFill>
                          <a:latin typeface="Georgia" panose="02040502050405020303" pitchFamily="18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FB08C"/>
                        </a:buClr>
                        <a:defRPr sz="1600">
                          <a:solidFill>
                            <a:schemeClr val="tx1"/>
                          </a:solidFill>
                          <a:latin typeface="Georgia" panose="02040502050405020303" pitchFamily="18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FB08C"/>
                        </a:buClr>
                        <a:defRPr sz="1600">
                          <a:solidFill>
                            <a:schemeClr val="tx1"/>
                          </a:solidFill>
                          <a:latin typeface="Georgia" panose="02040502050405020303" pitchFamily="18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FB08C"/>
                        </a:buClr>
                        <a:defRPr sz="1600">
                          <a:solidFill>
                            <a:schemeClr val="tx1"/>
                          </a:solidFill>
                          <a:latin typeface="Georgia" panose="02040502050405020303" pitchFamily="18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457200" marR="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2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ＭＳ Ｐゴシック" panose="020B0600070205080204" pitchFamily="34" charset="-128"/>
                          <a:cs typeface="Calibri" panose="020F0502020204030204" pitchFamily="34" charset="0"/>
                        </a:rPr>
                        <a:t>Lokoregionální recidiva</a:t>
                      </a:r>
                    </a:p>
                  </a:txBody>
                  <a:tcPr marL="103082" marR="103082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ED3CF"/>
                    </a:solidFill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pitchFamily="2" charset="2"/>
                        <a:defRPr sz="2300">
                          <a:solidFill>
                            <a:schemeClr val="tx1"/>
                          </a:solidFill>
                          <a:latin typeface="Georgia" panose="02040502050405020303" pitchFamily="18" charset="0"/>
                          <a:ea typeface="ＭＳ Ｐゴシック" panose="020B0600070205080204" pitchFamily="34" charset="-128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 sz="2000">
                          <a:solidFill>
                            <a:schemeClr val="tx2"/>
                          </a:solidFill>
                          <a:latin typeface="Georgia" panose="02040502050405020303" pitchFamily="18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rgbClr val="8CADAE"/>
                        </a:buClr>
                        <a:buSzPct val="75000"/>
                        <a:buFont typeface="Wingdings 2" pitchFamily="2" charset="2"/>
                        <a:defRPr>
                          <a:solidFill>
                            <a:schemeClr val="tx1"/>
                          </a:solidFill>
                          <a:latin typeface="Georgia" panose="02040502050405020303" pitchFamily="18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8C7B70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2"/>
                          </a:solidFill>
                          <a:latin typeface="Georgia" panose="02040502050405020303" pitchFamily="18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8FB08C"/>
                        </a:buClr>
                        <a:defRPr sz="1600">
                          <a:solidFill>
                            <a:schemeClr val="tx1"/>
                          </a:solidFill>
                          <a:latin typeface="Georgia" panose="02040502050405020303" pitchFamily="18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FB08C"/>
                        </a:buClr>
                        <a:defRPr sz="1600">
                          <a:solidFill>
                            <a:schemeClr val="tx1"/>
                          </a:solidFill>
                          <a:latin typeface="Georgia" panose="02040502050405020303" pitchFamily="18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FB08C"/>
                        </a:buClr>
                        <a:defRPr sz="1600">
                          <a:solidFill>
                            <a:schemeClr val="tx1"/>
                          </a:solidFill>
                          <a:latin typeface="Georgia" panose="02040502050405020303" pitchFamily="18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FB08C"/>
                        </a:buClr>
                        <a:defRPr sz="1600">
                          <a:solidFill>
                            <a:schemeClr val="tx1"/>
                          </a:solidFill>
                          <a:latin typeface="Georgia" panose="02040502050405020303" pitchFamily="18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FB08C"/>
                        </a:buClr>
                        <a:defRPr sz="1600">
                          <a:solidFill>
                            <a:schemeClr val="tx1"/>
                          </a:solidFill>
                          <a:latin typeface="Georgia" panose="02040502050405020303" pitchFamily="18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457200" marR="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2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ＭＳ Ｐゴシック" panose="020B0600070205080204" pitchFamily="34" charset="-128"/>
                          <a:cs typeface="Calibri" panose="020F0502020204030204" pitchFamily="34" charset="0"/>
                        </a:rPr>
                        <a:t>Zabránit generalizaci,pseudoadjuvance</a:t>
                      </a:r>
                    </a:p>
                  </a:txBody>
                  <a:tcPr marL="103082" marR="103082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ED3C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80449045"/>
                  </a:ext>
                </a:extLst>
              </a:tr>
              <a:tr h="822909"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pitchFamily="2" charset="2"/>
                        <a:defRPr sz="2300">
                          <a:solidFill>
                            <a:schemeClr val="tx1"/>
                          </a:solidFill>
                          <a:latin typeface="Georgia" panose="02040502050405020303" pitchFamily="18" charset="0"/>
                          <a:ea typeface="ＭＳ Ｐゴシック" panose="020B0600070205080204" pitchFamily="34" charset="-128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 sz="2000">
                          <a:solidFill>
                            <a:schemeClr val="tx2"/>
                          </a:solidFill>
                          <a:latin typeface="Georgia" panose="02040502050405020303" pitchFamily="18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rgbClr val="8CADAE"/>
                        </a:buClr>
                        <a:buSzPct val="75000"/>
                        <a:buFont typeface="Wingdings 2" pitchFamily="2" charset="2"/>
                        <a:defRPr>
                          <a:solidFill>
                            <a:schemeClr val="tx1"/>
                          </a:solidFill>
                          <a:latin typeface="Georgia" panose="02040502050405020303" pitchFamily="18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8C7B70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2"/>
                          </a:solidFill>
                          <a:latin typeface="Georgia" panose="02040502050405020303" pitchFamily="18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8FB08C"/>
                        </a:buClr>
                        <a:defRPr sz="1600">
                          <a:solidFill>
                            <a:schemeClr val="tx1"/>
                          </a:solidFill>
                          <a:latin typeface="Georgia" panose="02040502050405020303" pitchFamily="18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FB08C"/>
                        </a:buClr>
                        <a:defRPr sz="1600">
                          <a:solidFill>
                            <a:schemeClr val="tx1"/>
                          </a:solidFill>
                          <a:latin typeface="Georgia" panose="02040502050405020303" pitchFamily="18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FB08C"/>
                        </a:buClr>
                        <a:defRPr sz="1600">
                          <a:solidFill>
                            <a:schemeClr val="tx1"/>
                          </a:solidFill>
                          <a:latin typeface="Georgia" panose="02040502050405020303" pitchFamily="18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FB08C"/>
                        </a:buClr>
                        <a:defRPr sz="1600">
                          <a:solidFill>
                            <a:schemeClr val="tx1"/>
                          </a:solidFill>
                          <a:latin typeface="Georgia" panose="02040502050405020303" pitchFamily="18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FB08C"/>
                        </a:buClr>
                        <a:defRPr sz="1600">
                          <a:solidFill>
                            <a:schemeClr val="tx1"/>
                          </a:solidFill>
                          <a:latin typeface="Georgia" panose="02040502050405020303" pitchFamily="18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457200" marR="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2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ＭＳ Ｐゴシック" panose="020B0600070205080204" pitchFamily="34" charset="-128"/>
                          <a:cs typeface="Calibri" panose="020F0502020204030204" pitchFamily="34" charset="0"/>
                        </a:rPr>
                        <a:t>Dobré PS, mladí, viscerální metastázy</a:t>
                      </a:r>
                    </a:p>
                  </a:txBody>
                  <a:tcPr marL="103082" marR="103082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7EAE9"/>
                    </a:solidFill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pitchFamily="2" charset="2"/>
                        <a:defRPr sz="2300">
                          <a:solidFill>
                            <a:schemeClr val="tx1"/>
                          </a:solidFill>
                          <a:latin typeface="Georgia" panose="02040502050405020303" pitchFamily="18" charset="0"/>
                          <a:ea typeface="ＭＳ Ｐゴシック" panose="020B0600070205080204" pitchFamily="34" charset="-128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 sz="2000">
                          <a:solidFill>
                            <a:schemeClr val="tx2"/>
                          </a:solidFill>
                          <a:latin typeface="Georgia" panose="02040502050405020303" pitchFamily="18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rgbClr val="8CADAE"/>
                        </a:buClr>
                        <a:buSzPct val="75000"/>
                        <a:buFont typeface="Wingdings 2" pitchFamily="2" charset="2"/>
                        <a:defRPr>
                          <a:solidFill>
                            <a:schemeClr val="tx1"/>
                          </a:solidFill>
                          <a:latin typeface="Georgia" panose="02040502050405020303" pitchFamily="18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8C7B70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2"/>
                          </a:solidFill>
                          <a:latin typeface="Georgia" panose="02040502050405020303" pitchFamily="18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8FB08C"/>
                        </a:buClr>
                        <a:defRPr sz="1600">
                          <a:solidFill>
                            <a:schemeClr val="tx1"/>
                          </a:solidFill>
                          <a:latin typeface="Georgia" panose="02040502050405020303" pitchFamily="18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FB08C"/>
                        </a:buClr>
                        <a:defRPr sz="1600">
                          <a:solidFill>
                            <a:schemeClr val="tx1"/>
                          </a:solidFill>
                          <a:latin typeface="Georgia" panose="02040502050405020303" pitchFamily="18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FB08C"/>
                        </a:buClr>
                        <a:defRPr sz="1600">
                          <a:solidFill>
                            <a:schemeClr val="tx1"/>
                          </a:solidFill>
                          <a:latin typeface="Georgia" panose="02040502050405020303" pitchFamily="18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FB08C"/>
                        </a:buClr>
                        <a:defRPr sz="1600">
                          <a:solidFill>
                            <a:schemeClr val="tx1"/>
                          </a:solidFill>
                          <a:latin typeface="Georgia" panose="02040502050405020303" pitchFamily="18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FB08C"/>
                        </a:buClr>
                        <a:defRPr sz="1600">
                          <a:solidFill>
                            <a:schemeClr val="tx1"/>
                          </a:solidFill>
                          <a:latin typeface="Georgia" panose="02040502050405020303" pitchFamily="18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457200" marR="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2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ＭＳ Ｐゴシック" panose="020B0600070205080204" pitchFamily="34" charset="-128"/>
                          <a:cs typeface="Calibri" panose="020F0502020204030204" pitchFamily="34" charset="0"/>
                        </a:rPr>
                        <a:t>Prodloužit OS</a:t>
                      </a:r>
                    </a:p>
                  </a:txBody>
                  <a:tcPr marL="103082" marR="103082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7EAE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71131923"/>
                  </a:ext>
                </a:extLst>
              </a:tr>
            </a:tbl>
          </a:graphicData>
        </a:graphic>
      </p:graphicFrame>
      <p:sp>
        <p:nvSpPr>
          <p:cNvPr id="23574" name="TextovéPole 5">
            <a:extLst>
              <a:ext uri="{FF2B5EF4-FFF2-40B4-BE49-F238E27FC236}">
                <a16:creationId xmlns:a16="http://schemas.microsoft.com/office/drawing/2014/main" id="{56AEF0EF-6D14-A648-85BA-3B06219F30F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95325" y="5630863"/>
            <a:ext cx="10225088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cs-CZ" altLang="cs-CZ" sz="2400" b="1">
                <a:solidFill>
                  <a:schemeClr val="accent1"/>
                </a:solidFill>
              </a:rPr>
              <a:t>Heterogenní skupina nemocných – individuální přístup</a:t>
            </a:r>
          </a:p>
        </p:txBody>
      </p:sp>
    </p:spTree>
    <p:extLst>
      <p:ext uri="{BB962C8B-B14F-4D97-AF65-F5344CB8AC3E}">
        <p14:creationId xmlns:p14="http://schemas.microsoft.com/office/powerpoint/2010/main" val="223224200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Rectangle 2">
            <a:extLst>
              <a:ext uri="{FF2B5EF4-FFF2-40B4-BE49-F238E27FC236}">
                <a16:creationId xmlns:a16="http://schemas.microsoft.com/office/drawing/2014/main" id="{3521D477-3134-C948-8A63-A261375707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260350"/>
            <a:ext cx="11379200" cy="758825"/>
          </a:xfrm>
        </p:spPr>
        <p:txBody>
          <a:bodyPr/>
          <a:lstStyle/>
          <a:p>
            <a:pPr eaLnBrk="1" hangingPunct="1"/>
            <a:r>
              <a:rPr lang="cs-CZ" altLang="cs-CZ" b="1">
                <a:ea typeface="ＭＳ Ｐゴシック" panose="020B0600070205080204" pitchFamily="34" charset="-128"/>
              </a:rPr>
              <a:t>Doporučení</a:t>
            </a:r>
          </a:p>
        </p:txBody>
      </p:sp>
      <p:sp>
        <p:nvSpPr>
          <p:cNvPr id="24578" name="Rectangle 3">
            <a:extLst>
              <a:ext uri="{FF2B5EF4-FFF2-40B4-BE49-F238E27FC236}">
                <a16:creationId xmlns:a16="http://schemas.microsoft.com/office/drawing/2014/main" id="{6F90DD78-284D-0345-85F3-1736A2D29185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695325" y="1557338"/>
            <a:ext cx="10656888" cy="4568825"/>
          </a:xfrm>
        </p:spPr>
        <p:txBody>
          <a:bodyPr/>
          <a:lstStyle/>
          <a:p>
            <a:pPr eaLnBrk="1" hangingPunct="1">
              <a:lnSpc>
                <a:spcPct val="120000"/>
              </a:lnSpc>
              <a:buClr>
                <a:srgbClr val="00B050"/>
              </a:buClr>
            </a:pPr>
            <a:r>
              <a:rPr lang="cs-CZ" altLang="cs-CZ" sz="2600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Antracykliny mají své pevné místo </a:t>
            </a:r>
            <a:r>
              <a:rPr lang="cs-CZ" altLang="cs-CZ" sz="2600" b="1">
                <a:solidFill>
                  <a:srgbClr val="FF0000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v paliativní léčbě karcinomu prsu</a:t>
            </a:r>
          </a:p>
          <a:p>
            <a:pPr eaLnBrk="1" hangingPunct="1">
              <a:lnSpc>
                <a:spcPct val="120000"/>
              </a:lnSpc>
              <a:buClr>
                <a:srgbClr val="00B050"/>
              </a:buClr>
            </a:pPr>
            <a:r>
              <a:rPr lang="cs-CZ" altLang="cs-CZ" sz="2600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Využíváme je </a:t>
            </a:r>
            <a:r>
              <a:rPr lang="cs-CZ" altLang="cs-CZ" sz="2600" b="1">
                <a:solidFill>
                  <a:srgbClr val="FF0000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i v případě, že byly podány v adjuvanci </a:t>
            </a:r>
          </a:p>
          <a:p>
            <a:pPr eaLnBrk="1" hangingPunct="1">
              <a:lnSpc>
                <a:spcPct val="120000"/>
              </a:lnSpc>
              <a:buClr>
                <a:srgbClr val="00B050"/>
              </a:buClr>
            </a:pPr>
            <a:r>
              <a:rPr lang="cs-CZ" altLang="cs-CZ" sz="2600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Počet cyklů a typ preparátu volíme dle </a:t>
            </a:r>
            <a:r>
              <a:rPr lang="cs-CZ" altLang="cs-CZ" sz="2600" b="1">
                <a:solidFill>
                  <a:srgbClr val="FF0000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EF a  dosavadní kumulativní dávky antracyklinů</a:t>
            </a:r>
          </a:p>
          <a:p>
            <a:pPr eaLnBrk="1" hangingPunct="1">
              <a:lnSpc>
                <a:spcPct val="120000"/>
              </a:lnSpc>
              <a:buClr>
                <a:srgbClr val="00B050"/>
              </a:buClr>
            </a:pPr>
            <a:r>
              <a:rPr lang="cs-CZ" altLang="cs-CZ" sz="2600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Využíváme možnosti  </a:t>
            </a:r>
            <a:r>
              <a:rPr lang="cs-CZ" altLang="cs-CZ" sz="2600" b="1">
                <a:solidFill>
                  <a:srgbClr val="FF0000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lipozomálního doxorubicinu</a:t>
            </a:r>
          </a:p>
          <a:p>
            <a:pPr eaLnBrk="1" hangingPunct="1">
              <a:lnSpc>
                <a:spcPct val="120000"/>
              </a:lnSpc>
              <a:buClr>
                <a:srgbClr val="00B050"/>
              </a:buClr>
            </a:pPr>
            <a:r>
              <a:rPr lang="cs-CZ" altLang="cs-CZ" sz="2600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Funkci srdce monitorujeme pomocí </a:t>
            </a:r>
            <a:r>
              <a:rPr lang="cs-CZ" altLang="cs-CZ" sz="2600" b="1">
                <a:solidFill>
                  <a:srgbClr val="FF0000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ECHO</a:t>
            </a:r>
          </a:p>
          <a:p>
            <a:pPr eaLnBrk="1" hangingPunct="1">
              <a:lnSpc>
                <a:spcPct val="120000"/>
              </a:lnSpc>
              <a:buClr>
                <a:srgbClr val="00B050"/>
              </a:buClr>
            </a:pPr>
            <a:r>
              <a:rPr lang="cs-CZ" altLang="cs-CZ" sz="2600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V budoucnu dle výsledků studií  bude jistě možná kombinace antracyklinů s cílenou léčbou </a:t>
            </a:r>
          </a:p>
        </p:txBody>
      </p:sp>
    </p:spTree>
    <p:extLst>
      <p:ext uri="{BB962C8B-B14F-4D97-AF65-F5344CB8AC3E}">
        <p14:creationId xmlns:p14="http://schemas.microsoft.com/office/powerpoint/2010/main" val="183282774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6">
            <a:extLst>
              <a:ext uri="{FF2B5EF4-FFF2-40B4-BE49-F238E27FC236}">
                <a16:creationId xmlns:a16="http://schemas.microsoft.com/office/drawing/2014/main" id="{564A97CB-104A-413F-969D-F00154777AC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91638" y="1627239"/>
            <a:ext cx="9144000" cy="2387600"/>
          </a:xfrm>
        </p:spPr>
        <p:txBody>
          <a:bodyPr/>
          <a:lstStyle/>
          <a:p>
            <a:r>
              <a:rPr lang="sk-SK" dirty="0">
                <a:solidFill>
                  <a:schemeClr val="bg1"/>
                </a:solidFill>
              </a:rPr>
              <a:t>Děkuji za pozornost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484162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Nadpis 1">
            <a:extLst>
              <a:ext uri="{FF2B5EF4-FFF2-40B4-BE49-F238E27FC236}">
                <a16:creationId xmlns:a16="http://schemas.microsoft.com/office/drawing/2014/main" id="{361B3412-8491-7545-8924-7F80DAE027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b="1">
                <a:ea typeface="ＭＳ Ｐゴシック" panose="020B0600070205080204" pitchFamily="34" charset="-128"/>
              </a:rPr>
              <a:t>Protinádorový účinek antracyklinů</a:t>
            </a:r>
          </a:p>
        </p:txBody>
      </p:sp>
      <p:pic>
        <p:nvPicPr>
          <p:cNvPr id="14338" name="Picture 1028">
            <a:extLst>
              <a:ext uri="{FF2B5EF4-FFF2-40B4-BE49-F238E27FC236}">
                <a16:creationId xmlns:a16="http://schemas.microsoft.com/office/drawing/2014/main" id="{36721165-13F6-CA49-B065-229FC6BA0850}"/>
              </a:ext>
            </a:extLst>
          </p:cNvPr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50863" y="1700213"/>
            <a:ext cx="2124075" cy="3565525"/>
          </a:xfrm>
          <a:noFill/>
        </p:spPr>
      </p:pic>
      <p:pic>
        <p:nvPicPr>
          <p:cNvPr id="14339" name="Picture 5" descr="ANd9GcRnpVTS12kIXVi4qxvBFGdBdI8aqTbcvR69dVQU-bkRfl_SsdgA">
            <a:extLst>
              <a:ext uri="{FF2B5EF4-FFF2-40B4-BE49-F238E27FC236}">
                <a16:creationId xmlns:a16="http://schemas.microsoft.com/office/drawing/2014/main" id="{FAA5B915-EDE0-E54F-9B37-445EAE20A35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39188" y="4557713"/>
            <a:ext cx="1143000" cy="133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40" name="Obdélník 5">
            <a:extLst>
              <a:ext uri="{FF2B5EF4-FFF2-40B4-BE49-F238E27FC236}">
                <a16:creationId xmlns:a16="http://schemas.microsoft.com/office/drawing/2014/main" id="{7833CEB6-60DA-C846-B3A0-F83B500B040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62263" y="1582738"/>
            <a:ext cx="5689600" cy="3970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buFont typeface="Arial" panose="020B0604020202020204" pitchFamily="34" charset="0"/>
              <a:buChar char="•"/>
            </a:pPr>
            <a:r>
              <a:rPr lang="cs-CZ" altLang="cs-CZ" sz="2800">
                <a:solidFill>
                  <a:srgbClr val="262626"/>
                </a:solidFill>
              </a:rPr>
              <a:t>Inhibice DNA a RNA syntézy </a:t>
            </a:r>
            <a:r>
              <a:rPr lang="cs-CZ" altLang="cs-CZ" sz="2800">
                <a:solidFill>
                  <a:srgbClr val="FF0000"/>
                </a:solidFill>
              </a:rPr>
              <a:t>interkalací </a:t>
            </a:r>
            <a:r>
              <a:rPr lang="cs-CZ" altLang="cs-CZ" sz="2800">
                <a:solidFill>
                  <a:srgbClr val="262626"/>
                </a:solidFill>
              </a:rPr>
              <a:t>mezi bazickými páry </a:t>
            </a:r>
          </a:p>
          <a:p>
            <a:pPr eaLnBrk="1" hangingPunct="1">
              <a:buFont typeface="Arial" panose="020B0604020202020204" pitchFamily="34" charset="0"/>
              <a:buChar char="•"/>
            </a:pPr>
            <a:r>
              <a:rPr lang="cs-CZ" altLang="cs-CZ" sz="2800">
                <a:solidFill>
                  <a:srgbClr val="262626"/>
                </a:solidFill>
              </a:rPr>
              <a:t>Blokáda </a:t>
            </a:r>
            <a:r>
              <a:rPr lang="cs-CZ" altLang="cs-CZ" sz="2800">
                <a:solidFill>
                  <a:srgbClr val="FF0000"/>
                </a:solidFill>
              </a:rPr>
              <a:t>replikace a transkripce</a:t>
            </a:r>
            <a:r>
              <a:rPr lang="cs-CZ" altLang="cs-CZ" sz="2800">
                <a:solidFill>
                  <a:srgbClr val="262626"/>
                </a:solidFill>
              </a:rPr>
              <a:t>, vazba </a:t>
            </a:r>
            <a:r>
              <a:rPr lang="cs-CZ" altLang="cs-CZ" sz="2800">
                <a:solidFill>
                  <a:srgbClr val="FF0000"/>
                </a:solidFill>
              </a:rPr>
              <a:t>na topoizomerázu II</a:t>
            </a:r>
            <a:r>
              <a:rPr lang="el-GR" altLang="cs-CZ" sz="2800">
                <a:solidFill>
                  <a:srgbClr val="FF0000"/>
                </a:solidFill>
              </a:rPr>
              <a:t>α</a:t>
            </a:r>
            <a:endParaRPr lang="cs-CZ" altLang="cs-CZ" sz="2800">
              <a:solidFill>
                <a:srgbClr val="FF0000"/>
              </a:solidFill>
            </a:endParaRPr>
          </a:p>
          <a:p>
            <a:pPr eaLnBrk="1" hangingPunct="1">
              <a:buFont typeface="Arial" panose="020B0604020202020204" pitchFamily="34" charset="0"/>
              <a:buChar char="•"/>
            </a:pPr>
            <a:r>
              <a:rPr lang="cs-CZ" altLang="cs-CZ" sz="2800">
                <a:solidFill>
                  <a:srgbClr val="262626"/>
                </a:solidFill>
              </a:rPr>
              <a:t>Potenciace vzniku železem mediovaných </a:t>
            </a:r>
            <a:r>
              <a:rPr lang="cs-CZ" altLang="cs-CZ" sz="2800">
                <a:solidFill>
                  <a:srgbClr val="FF0000"/>
                </a:solidFill>
              </a:rPr>
              <a:t>volných O</a:t>
            </a:r>
            <a:r>
              <a:rPr lang="cs-CZ" altLang="cs-CZ" sz="2800" baseline="-25000">
                <a:solidFill>
                  <a:srgbClr val="FF0000"/>
                </a:solidFill>
              </a:rPr>
              <a:t>2</a:t>
            </a:r>
            <a:r>
              <a:rPr lang="cs-CZ" altLang="cs-CZ" sz="2800">
                <a:solidFill>
                  <a:srgbClr val="FF0000"/>
                </a:solidFill>
              </a:rPr>
              <a:t> radikálů </a:t>
            </a:r>
            <a:r>
              <a:rPr lang="cs-CZ" altLang="cs-CZ" sz="2800">
                <a:solidFill>
                  <a:srgbClr val="262626"/>
                </a:solidFill>
              </a:rPr>
              <a:t>ničících membrány </a:t>
            </a:r>
            <a:br>
              <a:rPr lang="cs-CZ" altLang="cs-CZ" sz="2800">
                <a:solidFill>
                  <a:srgbClr val="262626"/>
                </a:solidFill>
              </a:rPr>
            </a:br>
            <a:r>
              <a:rPr lang="cs-CZ" altLang="cs-CZ" sz="2800">
                <a:solidFill>
                  <a:srgbClr val="262626"/>
                </a:solidFill>
              </a:rPr>
              <a:t>a DNA</a:t>
            </a:r>
          </a:p>
        </p:txBody>
      </p:sp>
      <p:sp>
        <p:nvSpPr>
          <p:cNvPr id="3" name="TextovéPole 2">
            <a:extLst>
              <a:ext uri="{FF2B5EF4-FFF2-40B4-BE49-F238E27FC236}">
                <a16:creationId xmlns:a16="http://schemas.microsoft.com/office/drawing/2014/main" id="{F148B8E4-3590-F948-A53E-B397D110C4BA}"/>
              </a:ext>
            </a:extLst>
          </p:cNvPr>
          <p:cNvSpPr txBox="1"/>
          <p:nvPr/>
        </p:nvSpPr>
        <p:spPr>
          <a:xfrm>
            <a:off x="8731250" y="1700213"/>
            <a:ext cx="2608263" cy="258603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cs-CZ" dirty="0">
                <a:solidFill>
                  <a:schemeClr val="tx1">
                    <a:lumMod val="85000"/>
                    <a:lumOff val="15000"/>
                  </a:schemeClr>
                </a:solidFill>
                <a:latin typeface="Arial" charset="0"/>
                <a:ea typeface="+mn-ea"/>
              </a:rPr>
              <a:t>29.3.1960 - IDARUBICIN Federico </a:t>
            </a:r>
            <a:r>
              <a:rPr lang="cs-CZ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Arial" charset="0"/>
                <a:ea typeface="+mn-ea"/>
              </a:rPr>
              <a:t>Arcamone</a:t>
            </a:r>
            <a:r>
              <a:rPr lang="cs-CZ" dirty="0">
                <a:solidFill>
                  <a:schemeClr val="tx1">
                    <a:lumMod val="85000"/>
                    <a:lumOff val="15000"/>
                  </a:schemeClr>
                </a:solidFill>
                <a:latin typeface="Arial" charset="0"/>
                <a:ea typeface="+mn-ea"/>
              </a:rPr>
              <a:t> s kolegy, </a:t>
            </a:r>
            <a:r>
              <a:rPr lang="cs-CZ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Arial" charset="0"/>
                <a:ea typeface="+mn-ea"/>
              </a:rPr>
              <a:t>streptomyces</a:t>
            </a:r>
            <a:r>
              <a:rPr lang="cs-CZ" dirty="0">
                <a:solidFill>
                  <a:schemeClr val="tx1">
                    <a:lumMod val="85000"/>
                    <a:lumOff val="15000"/>
                  </a:schemeClr>
                </a:solidFill>
                <a:latin typeface="Arial" charset="0"/>
                <a:ea typeface="+mn-ea"/>
              </a:rPr>
              <a:t> </a:t>
            </a:r>
            <a:r>
              <a:rPr lang="cs-CZ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Arial" charset="0"/>
                <a:ea typeface="+mn-ea"/>
              </a:rPr>
              <a:t>Crestomyceticus</a:t>
            </a:r>
            <a:endParaRPr lang="cs-CZ" dirty="0">
              <a:solidFill>
                <a:schemeClr val="tx1">
                  <a:lumMod val="85000"/>
                  <a:lumOff val="15000"/>
                </a:schemeClr>
              </a:solidFill>
              <a:latin typeface="Arial" charset="0"/>
              <a:ea typeface="+mn-ea"/>
            </a:endParaRPr>
          </a:p>
          <a:p>
            <a:pPr eaLnBrk="1" hangingPunct="1">
              <a:defRPr/>
            </a:pPr>
            <a:r>
              <a:rPr lang="cs-CZ" dirty="0">
                <a:solidFill>
                  <a:schemeClr val="tx1">
                    <a:lumMod val="85000"/>
                    <a:lumOff val="15000"/>
                  </a:schemeClr>
                </a:solidFill>
                <a:latin typeface="Arial" charset="0"/>
                <a:ea typeface="+mn-ea"/>
              </a:rPr>
              <a:t>1963- DAUNORUBICIN</a:t>
            </a:r>
          </a:p>
          <a:p>
            <a:pPr eaLnBrk="1" hangingPunct="1">
              <a:defRPr/>
            </a:pPr>
            <a:r>
              <a:rPr lang="cs-CZ" dirty="0">
                <a:solidFill>
                  <a:schemeClr val="tx1">
                    <a:lumMod val="85000"/>
                    <a:lumOff val="15000"/>
                  </a:schemeClr>
                </a:solidFill>
                <a:latin typeface="Arial" charset="0"/>
                <a:ea typeface="+mn-ea"/>
              </a:rPr>
              <a:t>1964-DOXORUBICIN</a:t>
            </a:r>
          </a:p>
          <a:p>
            <a:pPr eaLnBrk="1" hangingPunct="1">
              <a:defRPr/>
            </a:pPr>
            <a:r>
              <a:rPr lang="cs-CZ" dirty="0">
                <a:solidFill>
                  <a:schemeClr val="tx1">
                    <a:lumMod val="85000"/>
                    <a:lumOff val="15000"/>
                  </a:schemeClr>
                </a:solidFill>
                <a:latin typeface="Arial" charset="0"/>
                <a:ea typeface="+mn-ea"/>
              </a:rPr>
              <a:t>1975- EPIRUBICIN</a:t>
            </a:r>
          </a:p>
          <a:p>
            <a:pPr eaLnBrk="1" hangingPunct="1">
              <a:defRPr/>
            </a:pPr>
            <a:endParaRPr lang="cs-CZ" dirty="0"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376933052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Nadpis 1">
            <a:extLst>
              <a:ext uri="{FF2B5EF4-FFF2-40B4-BE49-F238E27FC236}">
                <a16:creationId xmlns:a16="http://schemas.microsoft.com/office/drawing/2014/main" id="{DD95775D-47BB-534E-801A-5A674EB76D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1638" y="260350"/>
            <a:ext cx="11379200" cy="758825"/>
          </a:xfrm>
        </p:spPr>
        <p:txBody>
          <a:bodyPr/>
          <a:lstStyle/>
          <a:p>
            <a:pPr algn="l" eaLnBrk="1" hangingPunct="1"/>
            <a:r>
              <a:rPr lang="cs-CZ" altLang="cs-CZ" sz="4000" b="1">
                <a:solidFill>
                  <a:srgbClr val="00B050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Přežití a léčebná odpověď v první linii léčby</a:t>
            </a:r>
          </a:p>
        </p:txBody>
      </p:sp>
      <p:graphicFrame>
        <p:nvGraphicFramePr>
          <p:cNvPr id="3" name="Tabulka 2">
            <a:extLst>
              <a:ext uri="{FF2B5EF4-FFF2-40B4-BE49-F238E27FC236}">
                <a16:creationId xmlns:a16="http://schemas.microsoft.com/office/drawing/2014/main" id="{71821539-FFC7-6741-A4E2-55DFBF931CA7}"/>
              </a:ext>
            </a:extLst>
          </p:cNvPr>
          <p:cNvGraphicFramePr>
            <a:graphicFrameLocks noGrp="1"/>
          </p:cNvGraphicFramePr>
          <p:nvPr/>
        </p:nvGraphicFramePr>
        <p:xfrm>
          <a:off x="766763" y="1758950"/>
          <a:ext cx="9432925" cy="3833814"/>
        </p:xfrm>
        <a:graphic>
          <a:graphicData uri="http://schemas.openxmlformats.org/drawingml/2006/table">
            <a:tbl>
              <a:tblPr/>
              <a:tblGrid>
                <a:gridCol w="3613150">
                  <a:extLst>
                    <a:ext uri="{9D8B030D-6E8A-4147-A177-3AD203B41FA5}">
                      <a16:colId xmlns:a16="http://schemas.microsoft.com/office/drawing/2014/main" val="572343968"/>
                    </a:ext>
                  </a:extLst>
                </a:gridCol>
                <a:gridCol w="2949575">
                  <a:extLst>
                    <a:ext uri="{9D8B030D-6E8A-4147-A177-3AD203B41FA5}">
                      <a16:colId xmlns:a16="http://schemas.microsoft.com/office/drawing/2014/main" val="695173152"/>
                    </a:ext>
                  </a:extLst>
                </a:gridCol>
                <a:gridCol w="2870200">
                  <a:extLst>
                    <a:ext uri="{9D8B030D-6E8A-4147-A177-3AD203B41FA5}">
                      <a16:colId xmlns:a16="http://schemas.microsoft.com/office/drawing/2014/main" val="1979285650"/>
                    </a:ext>
                  </a:extLst>
                </a:gridCol>
              </a:tblGrid>
              <a:tr h="1290638">
                <a:tc>
                  <a:txBody>
                    <a:bodyPr/>
                    <a:lstStyle>
                      <a:lvl1pPr marL="179388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pitchFamily="2" charset="2"/>
                        <a:defRPr sz="2300">
                          <a:solidFill>
                            <a:schemeClr val="tx1"/>
                          </a:solidFill>
                          <a:latin typeface="Georgia" panose="02040502050405020303" pitchFamily="18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 sz="2000">
                          <a:solidFill>
                            <a:schemeClr val="tx2"/>
                          </a:solidFill>
                          <a:latin typeface="Georgia" panose="02040502050405020303" pitchFamily="18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rgbClr val="8CADAE"/>
                        </a:buClr>
                        <a:buSzPct val="75000"/>
                        <a:buFont typeface="Wingdings 2" pitchFamily="2" charset="2"/>
                        <a:defRPr>
                          <a:solidFill>
                            <a:schemeClr val="tx1"/>
                          </a:solidFill>
                          <a:latin typeface="Georgia" panose="02040502050405020303" pitchFamily="18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8C7B70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2"/>
                          </a:solidFill>
                          <a:latin typeface="Georgia" panose="02040502050405020303" pitchFamily="18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8FB08C"/>
                        </a:buClr>
                        <a:defRPr sz="1600">
                          <a:solidFill>
                            <a:schemeClr val="tx1"/>
                          </a:solidFill>
                          <a:latin typeface="Georgia" panose="02040502050405020303" pitchFamily="18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FB08C"/>
                        </a:buClr>
                        <a:defRPr sz="1600">
                          <a:solidFill>
                            <a:schemeClr val="tx1"/>
                          </a:solidFill>
                          <a:latin typeface="Georgia" panose="02040502050405020303" pitchFamily="18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FB08C"/>
                        </a:buClr>
                        <a:defRPr sz="1600">
                          <a:solidFill>
                            <a:schemeClr val="tx1"/>
                          </a:solidFill>
                          <a:latin typeface="Georgia" panose="02040502050405020303" pitchFamily="18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FB08C"/>
                        </a:buClr>
                        <a:defRPr sz="1600">
                          <a:solidFill>
                            <a:schemeClr val="tx1"/>
                          </a:solidFill>
                          <a:latin typeface="Georgia" panose="02040502050405020303" pitchFamily="18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FB08C"/>
                        </a:buClr>
                        <a:defRPr sz="1600">
                          <a:solidFill>
                            <a:schemeClr val="tx1"/>
                          </a:solidFill>
                          <a:latin typeface="Georgia" panose="02040502050405020303" pitchFamily="18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179388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ＭＳ Ｐゴシック" panose="020B0600070205080204" pitchFamily="34" charset="-128"/>
                          <a:cs typeface="Calibri" panose="020F0502020204030204" pitchFamily="34" charset="0"/>
                        </a:rPr>
                        <a:t>3034 pacientek z 8 randomizovaných studií</a:t>
                      </a:r>
                      <a:endParaRPr kumimoji="0" lang="cs-CZ" altLang="cs-CZ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ＭＳ Ｐゴシック" panose="020B0600070205080204" pitchFamily="34" charset="-128"/>
                        <a:cs typeface="Calibri" panose="020F0502020204030204" pitchFamily="34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179388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pitchFamily="2" charset="2"/>
                        <a:defRPr sz="2300">
                          <a:solidFill>
                            <a:schemeClr val="tx1"/>
                          </a:solidFill>
                          <a:latin typeface="Georgia" panose="02040502050405020303" pitchFamily="18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 sz="2000">
                          <a:solidFill>
                            <a:schemeClr val="tx2"/>
                          </a:solidFill>
                          <a:latin typeface="Georgia" panose="02040502050405020303" pitchFamily="18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rgbClr val="8CADAE"/>
                        </a:buClr>
                        <a:buSzPct val="75000"/>
                        <a:buFont typeface="Wingdings 2" pitchFamily="2" charset="2"/>
                        <a:defRPr>
                          <a:solidFill>
                            <a:schemeClr val="tx1"/>
                          </a:solidFill>
                          <a:latin typeface="Georgia" panose="02040502050405020303" pitchFamily="18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8C7B70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2"/>
                          </a:solidFill>
                          <a:latin typeface="Georgia" panose="02040502050405020303" pitchFamily="18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8FB08C"/>
                        </a:buClr>
                        <a:defRPr sz="1600">
                          <a:solidFill>
                            <a:schemeClr val="tx1"/>
                          </a:solidFill>
                          <a:latin typeface="Georgia" panose="02040502050405020303" pitchFamily="18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FB08C"/>
                        </a:buClr>
                        <a:defRPr sz="1600">
                          <a:solidFill>
                            <a:schemeClr val="tx1"/>
                          </a:solidFill>
                          <a:latin typeface="Georgia" panose="02040502050405020303" pitchFamily="18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FB08C"/>
                        </a:buClr>
                        <a:defRPr sz="1600">
                          <a:solidFill>
                            <a:schemeClr val="tx1"/>
                          </a:solidFill>
                          <a:latin typeface="Georgia" panose="02040502050405020303" pitchFamily="18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FB08C"/>
                        </a:buClr>
                        <a:defRPr sz="1600">
                          <a:solidFill>
                            <a:schemeClr val="tx1"/>
                          </a:solidFill>
                          <a:latin typeface="Georgia" panose="02040502050405020303" pitchFamily="18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FB08C"/>
                        </a:buClr>
                        <a:defRPr sz="1600">
                          <a:solidFill>
                            <a:schemeClr val="tx1"/>
                          </a:solidFill>
                          <a:latin typeface="Georgia" panose="02040502050405020303" pitchFamily="18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179388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ＭＳ Ｐゴシック" panose="020B0600070205080204" pitchFamily="34" charset="-128"/>
                          <a:cs typeface="Calibri" panose="020F0502020204030204" pitchFamily="34" charset="0"/>
                        </a:rPr>
                        <a:t>Taxan</a:t>
                      </a:r>
                      <a:endParaRPr kumimoji="0" lang="cs-CZ" altLang="cs-CZ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ＭＳ Ｐゴシック" panose="020B0600070205080204" pitchFamily="34" charset="-128"/>
                        <a:cs typeface="Calibri" panose="020F0502020204030204" pitchFamily="34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179388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pitchFamily="2" charset="2"/>
                        <a:defRPr sz="2300">
                          <a:solidFill>
                            <a:schemeClr val="tx1"/>
                          </a:solidFill>
                          <a:latin typeface="Georgia" panose="02040502050405020303" pitchFamily="18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 sz="2000">
                          <a:solidFill>
                            <a:schemeClr val="tx2"/>
                          </a:solidFill>
                          <a:latin typeface="Georgia" panose="02040502050405020303" pitchFamily="18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rgbClr val="8CADAE"/>
                        </a:buClr>
                        <a:buSzPct val="75000"/>
                        <a:buFont typeface="Wingdings 2" pitchFamily="2" charset="2"/>
                        <a:defRPr>
                          <a:solidFill>
                            <a:schemeClr val="tx1"/>
                          </a:solidFill>
                          <a:latin typeface="Georgia" panose="02040502050405020303" pitchFamily="18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8C7B70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2"/>
                          </a:solidFill>
                          <a:latin typeface="Georgia" panose="02040502050405020303" pitchFamily="18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8FB08C"/>
                        </a:buClr>
                        <a:defRPr sz="1600">
                          <a:solidFill>
                            <a:schemeClr val="tx1"/>
                          </a:solidFill>
                          <a:latin typeface="Georgia" panose="02040502050405020303" pitchFamily="18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FB08C"/>
                        </a:buClr>
                        <a:defRPr sz="1600">
                          <a:solidFill>
                            <a:schemeClr val="tx1"/>
                          </a:solidFill>
                          <a:latin typeface="Georgia" panose="02040502050405020303" pitchFamily="18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FB08C"/>
                        </a:buClr>
                        <a:defRPr sz="1600">
                          <a:solidFill>
                            <a:schemeClr val="tx1"/>
                          </a:solidFill>
                          <a:latin typeface="Georgia" panose="02040502050405020303" pitchFamily="18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FB08C"/>
                        </a:buClr>
                        <a:defRPr sz="1600">
                          <a:solidFill>
                            <a:schemeClr val="tx1"/>
                          </a:solidFill>
                          <a:latin typeface="Georgia" panose="02040502050405020303" pitchFamily="18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FB08C"/>
                        </a:buClr>
                        <a:defRPr sz="1600">
                          <a:solidFill>
                            <a:schemeClr val="tx1"/>
                          </a:solidFill>
                          <a:latin typeface="Georgia" panose="02040502050405020303" pitchFamily="18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179388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ＭＳ Ｐゴシック" panose="020B0600070205080204" pitchFamily="34" charset="-128"/>
                          <a:cs typeface="Calibri" panose="020F0502020204030204" pitchFamily="34" charset="0"/>
                        </a:rPr>
                        <a:t>antracyklin</a:t>
                      </a:r>
                      <a:endParaRPr kumimoji="0" lang="cs-CZ" altLang="cs-CZ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ＭＳ Ｐゴシック" panose="020B0600070205080204" pitchFamily="34" charset="-128"/>
                        <a:cs typeface="Calibri" panose="020F0502020204030204" pitchFamily="34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2833740"/>
                  </a:ext>
                </a:extLst>
              </a:tr>
              <a:tr h="1290638">
                <a:tc>
                  <a:txBody>
                    <a:bodyPr/>
                    <a:lstStyle>
                      <a:lvl1pPr marL="179388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pitchFamily="2" charset="2"/>
                        <a:defRPr sz="2300">
                          <a:solidFill>
                            <a:schemeClr val="tx1"/>
                          </a:solidFill>
                          <a:latin typeface="Georgia" panose="02040502050405020303" pitchFamily="18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 sz="2000">
                          <a:solidFill>
                            <a:schemeClr val="tx2"/>
                          </a:solidFill>
                          <a:latin typeface="Georgia" panose="02040502050405020303" pitchFamily="18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rgbClr val="8CADAE"/>
                        </a:buClr>
                        <a:buSzPct val="75000"/>
                        <a:buFont typeface="Wingdings 2" pitchFamily="2" charset="2"/>
                        <a:defRPr>
                          <a:solidFill>
                            <a:schemeClr val="tx1"/>
                          </a:solidFill>
                          <a:latin typeface="Georgia" panose="02040502050405020303" pitchFamily="18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8C7B70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2"/>
                          </a:solidFill>
                          <a:latin typeface="Georgia" panose="02040502050405020303" pitchFamily="18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8FB08C"/>
                        </a:buClr>
                        <a:defRPr sz="1600">
                          <a:solidFill>
                            <a:schemeClr val="tx1"/>
                          </a:solidFill>
                          <a:latin typeface="Georgia" panose="02040502050405020303" pitchFamily="18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FB08C"/>
                        </a:buClr>
                        <a:defRPr sz="1600">
                          <a:solidFill>
                            <a:schemeClr val="tx1"/>
                          </a:solidFill>
                          <a:latin typeface="Georgia" panose="02040502050405020303" pitchFamily="18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FB08C"/>
                        </a:buClr>
                        <a:defRPr sz="1600">
                          <a:solidFill>
                            <a:schemeClr val="tx1"/>
                          </a:solidFill>
                          <a:latin typeface="Georgia" panose="02040502050405020303" pitchFamily="18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FB08C"/>
                        </a:buClr>
                        <a:defRPr sz="1600">
                          <a:solidFill>
                            <a:schemeClr val="tx1"/>
                          </a:solidFill>
                          <a:latin typeface="Georgia" panose="02040502050405020303" pitchFamily="18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FB08C"/>
                        </a:buClr>
                        <a:defRPr sz="1600">
                          <a:solidFill>
                            <a:schemeClr val="tx1"/>
                          </a:solidFill>
                          <a:latin typeface="Georgia" panose="02040502050405020303" pitchFamily="18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179388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ＭＳ Ｐゴシック" panose="020B0600070205080204" pitchFamily="34" charset="-128"/>
                          <a:cs typeface="Calibri" panose="020F0502020204030204" pitchFamily="34" charset="0"/>
                        </a:rPr>
                        <a:t>Přežití bez progrese (p=0,0011)</a:t>
                      </a:r>
                      <a:endParaRPr kumimoji="0" lang="cs-CZ" altLang="cs-CZ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ＭＳ Ｐゴシック" panose="020B0600070205080204" pitchFamily="34" charset="-128"/>
                        <a:cs typeface="Calibri" panose="020F0502020204030204" pitchFamily="34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179388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pitchFamily="2" charset="2"/>
                        <a:defRPr sz="2300">
                          <a:solidFill>
                            <a:schemeClr val="tx1"/>
                          </a:solidFill>
                          <a:latin typeface="Georgia" panose="02040502050405020303" pitchFamily="18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 sz="2000">
                          <a:solidFill>
                            <a:schemeClr val="tx2"/>
                          </a:solidFill>
                          <a:latin typeface="Georgia" panose="02040502050405020303" pitchFamily="18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rgbClr val="8CADAE"/>
                        </a:buClr>
                        <a:buSzPct val="75000"/>
                        <a:buFont typeface="Wingdings 2" pitchFamily="2" charset="2"/>
                        <a:defRPr>
                          <a:solidFill>
                            <a:schemeClr val="tx1"/>
                          </a:solidFill>
                          <a:latin typeface="Georgia" panose="02040502050405020303" pitchFamily="18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8C7B70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2"/>
                          </a:solidFill>
                          <a:latin typeface="Georgia" panose="02040502050405020303" pitchFamily="18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8FB08C"/>
                        </a:buClr>
                        <a:defRPr sz="1600">
                          <a:solidFill>
                            <a:schemeClr val="tx1"/>
                          </a:solidFill>
                          <a:latin typeface="Georgia" panose="02040502050405020303" pitchFamily="18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FB08C"/>
                        </a:buClr>
                        <a:defRPr sz="1600">
                          <a:solidFill>
                            <a:schemeClr val="tx1"/>
                          </a:solidFill>
                          <a:latin typeface="Georgia" panose="02040502050405020303" pitchFamily="18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FB08C"/>
                        </a:buClr>
                        <a:defRPr sz="1600">
                          <a:solidFill>
                            <a:schemeClr val="tx1"/>
                          </a:solidFill>
                          <a:latin typeface="Georgia" panose="02040502050405020303" pitchFamily="18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FB08C"/>
                        </a:buClr>
                        <a:defRPr sz="1600">
                          <a:solidFill>
                            <a:schemeClr val="tx1"/>
                          </a:solidFill>
                          <a:latin typeface="Georgia" panose="02040502050405020303" pitchFamily="18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FB08C"/>
                        </a:buClr>
                        <a:defRPr sz="1600">
                          <a:solidFill>
                            <a:schemeClr val="tx1"/>
                          </a:solidFill>
                          <a:latin typeface="Georgia" panose="02040502050405020303" pitchFamily="18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179388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ＭＳ Ｐゴシック" panose="020B0600070205080204" pitchFamily="34" charset="-128"/>
                          <a:cs typeface="Calibri" panose="020F0502020204030204" pitchFamily="34" charset="0"/>
                        </a:rPr>
                        <a:t>5,1 měsíce</a:t>
                      </a:r>
                      <a:endParaRPr kumimoji="0" lang="cs-CZ" altLang="cs-CZ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ＭＳ Ｐゴシック" panose="020B0600070205080204" pitchFamily="34" charset="-128"/>
                        <a:cs typeface="Calibri" panose="020F0502020204030204" pitchFamily="34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179388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pitchFamily="2" charset="2"/>
                        <a:defRPr sz="2300">
                          <a:solidFill>
                            <a:schemeClr val="tx1"/>
                          </a:solidFill>
                          <a:latin typeface="Georgia" panose="02040502050405020303" pitchFamily="18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 sz="2000">
                          <a:solidFill>
                            <a:schemeClr val="tx2"/>
                          </a:solidFill>
                          <a:latin typeface="Georgia" panose="02040502050405020303" pitchFamily="18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rgbClr val="8CADAE"/>
                        </a:buClr>
                        <a:buSzPct val="75000"/>
                        <a:buFont typeface="Wingdings 2" pitchFamily="2" charset="2"/>
                        <a:defRPr>
                          <a:solidFill>
                            <a:schemeClr val="tx1"/>
                          </a:solidFill>
                          <a:latin typeface="Georgia" panose="02040502050405020303" pitchFamily="18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8C7B70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2"/>
                          </a:solidFill>
                          <a:latin typeface="Georgia" panose="02040502050405020303" pitchFamily="18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8FB08C"/>
                        </a:buClr>
                        <a:defRPr sz="1600">
                          <a:solidFill>
                            <a:schemeClr val="tx1"/>
                          </a:solidFill>
                          <a:latin typeface="Georgia" panose="02040502050405020303" pitchFamily="18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FB08C"/>
                        </a:buClr>
                        <a:defRPr sz="1600">
                          <a:solidFill>
                            <a:schemeClr val="tx1"/>
                          </a:solidFill>
                          <a:latin typeface="Georgia" panose="02040502050405020303" pitchFamily="18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FB08C"/>
                        </a:buClr>
                        <a:defRPr sz="1600">
                          <a:solidFill>
                            <a:schemeClr val="tx1"/>
                          </a:solidFill>
                          <a:latin typeface="Georgia" panose="02040502050405020303" pitchFamily="18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FB08C"/>
                        </a:buClr>
                        <a:defRPr sz="1600">
                          <a:solidFill>
                            <a:schemeClr val="tx1"/>
                          </a:solidFill>
                          <a:latin typeface="Georgia" panose="02040502050405020303" pitchFamily="18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FB08C"/>
                        </a:buClr>
                        <a:defRPr sz="1600">
                          <a:solidFill>
                            <a:schemeClr val="tx1"/>
                          </a:solidFill>
                          <a:latin typeface="Georgia" panose="02040502050405020303" pitchFamily="18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179388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ＭＳ Ｐゴシック" panose="020B0600070205080204" pitchFamily="34" charset="-128"/>
                          <a:cs typeface="Calibri" panose="020F0502020204030204" pitchFamily="34" charset="0"/>
                        </a:rPr>
                        <a:t>7,2 měsíce</a:t>
                      </a:r>
                      <a:endParaRPr kumimoji="0" lang="cs-CZ" altLang="cs-CZ" sz="1800" b="0" i="0" u="none" strike="noStrike" cap="none" normalizeH="0" baseline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ＭＳ Ｐゴシック" panose="020B0600070205080204" pitchFamily="34" charset="-128"/>
                        <a:cs typeface="Calibri" panose="020F0502020204030204" pitchFamily="34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61621891"/>
                  </a:ext>
                </a:extLst>
              </a:tr>
              <a:tr h="841375">
                <a:tc>
                  <a:txBody>
                    <a:bodyPr/>
                    <a:lstStyle>
                      <a:lvl1pPr marL="179388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pitchFamily="2" charset="2"/>
                        <a:defRPr sz="2300">
                          <a:solidFill>
                            <a:schemeClr val="tx1"/>
                          </a:solidFill>
                          <a:latin typeface="Georgia" panose="02040502050405020303" pitchFamily="18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 sz="2000">
                          <a:solidFill>
                            <a:schemeClr val="tx2"/>
                          </a:solidFill>
                          <a:latin typeface="Georgia" panose="02040502050405020303" pitchFamily="18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rgbClr val="8CADAE"/>
                        </a:buClr>
                        <a:buSzPct val="75000"/>
                        <a:buFont typeface="Wingdings 2" pitchFamily="2" charset="2"/>
                        <a:defRPr>
                          <a:solidFill>
                            <a:schemeClr val="tx1"/>
                          </a:solidFill>
                          <a:latin typeface="Georgia" panose="02040502050405020303" pitchFamily="18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8C7B70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2"/>
                          </a:solidFill>
                          <a:latin typeface="Georgia" panose="02040502050405020303" pitchFamily="18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8FB08C"/>
                        </a:buClr>
                        <a:defRPr sz="1600">
                          <a:solidFill>
                            <a:schemeClr val="tx1"/>
                          </a:solidFill>
                          <a:latin typeface="Georgia" panose="02040502050405020303" pitchFamily="18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FB08C"/>
                        </a:buClr>
                        <a:defRPr sz="1600">
                          <a:solidFill>
                            <a:schemeClr val="tx1"/>
                          </a:solidFill>
                          <a:latin typeface="Georgia" panose="02040502050405020303" pitchFamily="18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FB08C"/>
                        </a:buClr>
                        <a:defRPr sz="1600">
                          <a:solidFill>
                            <a:schemeClr val="tx1"/>
                          </a:solidFill>
                          <a:latin typeface="Georgia" panose="02040502050405020303" pitchFamily="18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FB08C"/>
                        </a:buClr>
                        <a:defRPr sz="1600">
                          <a:solidFill>
                            <a:schemeClr val="tx1"/>
                          </a:solidFill>
                          <a:latin typeface="Georgia" panose="02040502050405020303" pitchFamily="18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FB08C"/>
                        </a:buClr>
                        <a:defRPr sz="1600">
                          <a:solidFill>
                            <a:schemeClr val="tx1"/>
                          </a:solidFill>
                          <a:latin typeface="Georgia" panose="02040502050405020303" pitchFamily="18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179388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ＭＳ Ｐゴシック" panose="020B0600070205080204" pitchFamily="34" charset="-128"/>
                          <a:cs typeface="Calibri" panose="020F0502020204030204" pitchFamily="34" charset="0"/>
                        </a:rPr>
                        <a:t>Léčebná odpověď (p=0,063)</a:t>
                      </a:r>
                      <a:endParaRPr kumimoji="0" lang="cs-CZ" altLang="cs-CZ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ＭＳ Ｐゴシック" panose="020B0600070205080204" pitchFamily="34" charset="-128"/>
                        <a:cs typeface="Calibri" panose="020F0502020204030204" pitchFamily="34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179388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pitchFamily="2" charset="2"/>
                        <a:defRPr sz="2300">
                          <a:solidFill>
                            <a:schemeClr val="tx1"/>
                          </a:solidFill>
                          <a:latin typeface="Georgia" panose="02040502050405020303" pitchFamily="18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 sz="2000">
                          <a:solidFill>
                            <a:schemeClr val="tx2"/>
                          </a:solidFill>
                          <a:latin typeface="Georgia" panose="02040502050405020303" pitchFamily="18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rgbClr val="8CADAE"/>
                        </a:buClr>
                        <a:buSzPct val="75000"/>
                        <a:buFont typeface="Wingdings 2" pitchFamily="2" charset="2"/>
                        <a:defRPr>
                          <a:solidFill>
                            <a:schemeClr val="tx1"/>
                          </a:solidFill>
                          <a:latin typeface="Georgia" panose="02040502050405020303" pitchFamily="18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8C7B70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2"/>
                          </a:solidFill>
                          <a:latin typeface="Georgia" panose="02040502050405020303" pitchFamily="18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8FB08C"/>
                        </a:buClr>
                        <a:defRPr sz="1600">
                          <a:solidFill>
                            <a:schemeClr val="tx1"/>
                          </a:solidFill>
                          <a:latin typeface="Georgia" panose="02040502050405020303" pitchFamily="18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FB08C"/>
                        </a:buClr>
                        <a:defRPr sz="1600">
                          <a:solidFill>
                            <a:schemeClr val="tx1"/>
                          </a:solidFill>
                          <a:latin typeface="Georgia" panose="02040502050405020303" pitchFamily="18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FB08C"/>
                        </a:buClr>
                        <a:defRPr sz="1600">
                          <a:solidFill>
                            <a:schemeClr val="tx1"/>
                          </a:solidFill>
                          <a:latin typeface="Georgia" panose="02040502050405020303" pitchFamily="18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FB08C"/>
                        </a:buClr>
                        <a:defRPr sz="1600">
                          <a:solidFill>
                            <a:schemeClr val="tx1"/>
                          </a:solidFill>
                          <a:latin typeface="Georgia" panose="02040502050405020303" pitchFamily="18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FB08C"/>
                        </a:buClr>
                        <a:defRPr sz="1600">
                          <a:solidFill>
                            <a:schemeClr val="tx1"/>
                          </a:solidFill>
                          <a:latin typeface="Georgia" panose="02040502050405020303" pitchFamily="18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179388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ＭＳ Ｐゴシック" panose="020B0600070205080204" pitchFamily="34" charset="-128"/>
                          <a:cs typeface="Calibri" panose="020F0502020204030204" pitchFamily="34" charset="0"/>
                        </a:rPr>
                        <a:t>33%</a:t>
                      </a:r>
                      <a:endParaRPr kumimoji="0" lang="cs-CZ" altLang="cs-CZ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ＭＳ Ｐゴシック" panose="020B0600070205080204" pitchFamily="34" charset="-128"/>
                        <a:cs typeface="Calibri" panose="020F0502020204030204" pitchFamily="34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179388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pitchFamily="2" charset="2"/>
                        <a:defRPr sz="2300">
                          <a:solidFill>
                            <a:schemeClr val="tx1"/>
                          </a:solidFill>
                          <a:latin typeface="Georgia" panose="02040502050405020303" pitchFamily="18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 sz="2000">
                          <a:solidFill>
                            <a:schemeClr val="tx2"/>
                          </a:solidFill>
                          <a:latin typeface="Georgia" panose="02040502050405020303" pitchFamily="18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rgbClr val="8CADAE"/>
                        </a:buClr>
                        <a:buSzPct val="75000"/>
                        <a:buFont typeface="Wingdings 2" pitchFamily="2" charset="2"/>
                        <a:defRPr>
                          <a:solidFill>
                            <a:schemeClr val="tx1"/>
                          </a:solidFill>
                          <a:latin typeface="Georgia" panose="02040502050405020303" pitchFamily="18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8C7B70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2"/>
                          </a:solidFill>
                          <a:latin typeface="Georgia" panose="02040502050405020303" pitchFamily="18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8FB08C"/>
                        </a:buClr>
                        <a:defRPr sz="1600">
                          <a:solidFill>
                            <a:schemeClr val="tx1"/>
                          </a:solidFill>
                          <a:latin typeface="Georgia" panose="02040502050405020303" pitchFamily="18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FB08C"/>
                        </a:buClr>
                        <a:defRPr sz="1600">
                          <a:solidFill>
                            <a:schemeClr val="tx1"/>
                          </a:solidFill>
                          <a:latin typeface="Georgia" panose="02040502050405020303" pitchFamily="18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FB08C"/>
                        </a:buClr>
                        <a:defRPr sz="1600">
                          <a:solidFill>
                            <a:schemeClr val="tx1"/>
                          </a:solidFill>
                          <a:latin typeface="Georgia" panose="02040502050405020303" pitchFamily="18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FB08C"/>
                        </a:buClr>
                        <a:defRPr sz="1600">
                          <a:solidFill>
                            <a:schemeClr val="tx1"/>
                          </a:solidFill>
                          <a:latin typeface="Georgia" panose="02040502050405020303" pitchFamily="18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FB08C"/>
                        </a:buClr>
                        <a:defRPr sz="1600">
                          <a:solidFill>
                            <a:schemeClr val="tx1"/>
                          </a:solidFill>
                          <a:latin typeface="Georgia" panose="02040502050405020303" pitchFamily="18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179388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ＭＳ Ｐゴシック" panose="020B0600070205080204" pitchFamily="34" charset="-128"/>
                          <a:cs typeface="Calibri" panose="020F0502020204030204" pitchFamily="34" charset="0"/>
                        </a:rPr>
                        <a:t>38%</a:t>
                      </a:r>
                      <a:endParaRPr kumimoji="0" lang="cs-CZ" altLang="cs-CZ" sz="1800" b="0" i="0" u="none" strike="noStrike" cap="none" normalizeH="0" baseline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ＭＳ Ｐゴシック" panose="020B0600070205080204" pitchFamily="34" charset="-128"/>
                        <a:cs typeface="Calibri" panose="020F0502020204030204" pitchFamily="34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12887254"/>
                  </a:ext>
                </a:extLst>
              </a:tr>
              <a:tr h="411163">
                <a:tc>
                  <a:txBody>
                    <a:bodyPr/>
                    <a:lstStyle>
                      <a:lvl1pPr marL="179388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pitchFamily="2" charset="2"/>
                        <a:defRPr sz="2300">
                          <a:solidFill>
                            <a:schemeClr val="tx1"/>
                          </a:solidFill>
                          <a:latin typeface="Georgia" panose="02040502050405020303" pitchFamily="18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 sz="2000">
                          <a:solidFill>
                            <a:schemeClr val="tx2"/>
                          </a:solidFill>
                          <a:latin typeface="Georgia" panose="02040502050405020303" pitchFamily="18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rgbClr val="8CADAE"/>
                        </a:buClr>
                        <a:buSzPct val="75000"/>
                        <a:buFont typeface="Wingdings 2" pitchFamily="2" charset="2"/>
                        <a:defRPr>
                          <a:solidFill>
                            <a:schemeClr val="tx1"/>
                          </a:solidFill>
                          <a:latin typeface="Georgia" panose="02040502050405020303" pitchFamily="18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8C7B70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2"/>
                          </a:solidFill>
                          <a:latin typeface="Georgia" panose="02040502050405020303" pitchFamily="18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8FB08C"/>
                        </a:buClr>
                        <a:defRPr sz="1600">
                          <a:solidFill>
                            <a:schemeClr val="tx1"/>
                          </a:solidFill>
                          <a:latin typeface="Georgia" panose="02040502050405020303" pitchFamily="18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FB08C"/>
                        </a:buClr>
                        <a:defRPr sz="1600">
                          <a:solidFill>
                            <a:schemeClr val="tx1"/>
                          </a:solidFill>
                          <a:latin typeface="Georgia" panose="02040502050405020303" pitchFamily="18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FB08C"/>
                        </a:buClr>
                        <a:defRPr sz="1600">
                          <a:solidFill>
                            <a:schemeClr val="tx1"/>
                          </a:solidFill>
                          <a:latin typeface="Georgia" panose="02040502050405020303" pitchFamily="18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FB08C"/>
                        </a:buClr>
                        <a:defRPr sz="1600">
                          <a:solidFill>
                            <a:schemeClr val="tx1"/>
                          </a:solidFill>
                          <a:latin typeface="Georgia" panose="02040502050405020303" pitchFamily="18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FB08C"/>
                        </a:buClr>
                        <a:defRPr sz="1600">
                          <a:solidFill>
                            <a:schemeClr val="tx1"/>
                          </a:solidFill>
                          <a:latin typeface="Georgia" panose="02040502050405020303" pitchFamily="18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179388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ＭＳ Ｐゴシック" panose="020B0600070205080204" pitchFamily="34" charset="-128"/>
                          <a:cs typeface="Calibri" panose="020F0502020204030204" pitchFamily="34" charset="0"/>
                        </a:rPr>
                        <a:t>Přežití (p=0,90)</a:t>
                      </a:r>
                      <a:endParaRPr kumimoji="0" lang="cs-CZ" altLang="cs-CZ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ＭＳ Ｐゴシック" panose="020B0600070205080204" pitchFamily="34" charset="-128"/>
                        <a:cs typeface="Calibri" panose="020F0502020204030204" pitchFamily="34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179388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pitchFamily="2" charset="2"/>
                        <a:defRPr sz="2300">
                          <a:solidFill>
                            <a:schemeClr val="tx1"/>
                          </a:solidFill>
                          <a:latin typeface="Georgia" panose="02040502050405020303" pitchFamily="18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 sz="2000">
                          <a:solidFill>
                            <a:schemeClr val="tx2"/>
                          </a:solidFill>
                          <a:latin typeface="Georgia" panose="02040502050405020303" pitchFamily="18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rgbClr val="8CADAE"/>
                        </a:buClr>
                        <a:buSzPct val="75000"/>
                        <a:buFont typeface="Wingdings 2" pitchFamily="2" charset="2"/>
                        <a:defRPr>
                          <a:solidFill>
                            <a:schemeClr val="tx1"/>
                          </a:solidFill>
                          <a:latin typeface="Georgia" panose="02040502050405020303" pitchFamily="18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8C7B70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2"/>
                          </a:solidFill>
                          <a:latin typeface="Georgia" panose="02040502050405020303" pitchFamily="18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8FB08C"/>
                        </a:buClr>
                        <a:defRPr sz="1600">
                          <a:solidFill>
                            <a:schemeClr val="tx1"/>
                          </a:solidFill>
                          <a:latin typeface="Georgia" panose="02040502050405020303" pitchFamily="18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FB08C"/>
                        </a:buClr>
                        <a:defRPr sz="1600">
                          <a:solidFill>
                            <a:schemeClr val="tx1"/>
                          </a:solidFill>
                          <a:latin typeface="Georgia" panose="02040502050405020303" pitchFamily="18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FB08C"/>
                        </a:buClr>
                        <a:defRPr sz="1600">
                          <a:solidFill>
                            <a:schemeClr val="tx1"/>
                          </a:solidFill>
                          <a:latin typeface="Georgia" panose="02040502050405020303" pitchFamily="18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FB08C"/>
                        </a:buClr>
                        <a:defRPr sz="1600">
                          <a:solidFill>
                            <a:schemeClr val="tx1"/>
                          </a:solidFill>
                          <a:latin typeface="Georgia" panose="02040502050405020303" pitchFamily="18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FB08C"/>
                        </a:buClr>
                        <a:defRPr sz="1600">
                          <a:solidFill>
                            <a:schemeClr val="tx1"/>
                          </a:solidFill>
                          <a:latin typeface="Georgia" panose="02040502050405020303" pitchFamily="18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179388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ＭＳ Ｐゴシック" panose="020B0600070205080204" pitchFamily="34" charset="-128"/>
                          <a:cs typeface="Calibri" panose="020F0502020204030204" pitchFamily="34" charset="0"/>
                        </a:rPr>
                        <a:t>19,5 měsíce</a:t>
                      </a:r>
                      <a:endParaRPr kumimoji="0" lang="cs-CZ" altLang="cs-CZ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ＭＳ Ｐゴシック" panose="020B0600070205080204" pitchFamily="34" charset="-128"/>
                        <a:cs typeface="Calibri" panose="020F0502020204030204" pitchFamily="34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179388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pitchFamily="2" charset="2"/>
                        <a:defRPr sz="2300">
                          <a:solidFill>
                            <a:schemeClr val="tx1"/>
                          </a:solidFill>
                          <a:latin typeface="Georgia" panose="02040502050405020303" pitchFamily="18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 sz="2000">
                          <a:solidFill>
                            <a:schemeClr val="tx2"/>
                          </a:solidFill>
                          <a:latin typeface="Georgia" panose="02040502050405020303" pitchFamily="18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rgbClr val="8CADAE"/>
                        </a:buClr>
                        <a:buSzPct val="75000"/>
                        <a:buFont typeface="Wingdings 2" pitchFamily="2" charset="2"/>
                        <a:defRPr>
                          <a:solidFill>
                            <a:schemeClr val="tx1"/>
                          </a:solidFill>
                          <a:latin typeface="Georgia" panose="02040502050405020303" pitchFamily="18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8C7B70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2"/>
                          </a:solidFill>
                          <a:latin typeface="Georgia" panose="02040502050405020303" pitchFamily="18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8FB08C"/>
                        </a:buClr>
                        <a:defRPr sz="1600">
                          <a:solidFill>
                            <a:schemeClr val="tx1"/>
                          </a:solidFill>
                          <a:latin typeface="Georgia" panose="02040502050405020303" pitchFamily="18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FB08C"/>
                        </a:buClr>
                        <a:defRPr sz="1600">
                          <a:solidFill>
                            <a:schemeClr val="tx1"/>
                          </a:solidFill>
                          <a:latin typeface="Georgia" panose="02040502050405020303" pitchFamily="18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FB08C"/>
                        </a:buClr>
                        <a:defRPr sz="1600">
                          <a:solidFill>
                            <a:schemeClr val="tx1"/>
                          </a:solidFill>
                          <a:latin typeface="Georgia" panose="02040502050405020303" pitchFamily="18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FB08C"/>
                        </a:buClr>
                        <a:defRPr sz="1600">
                          <a:solidFill>
                            <a:schemeClr val="tx1"/>
                          </a:solidFill>
                          <a:latin typeface="Georgia" panose="02040502050405020303" pitchFamily="18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FB08C"/>
                        </a:buClr>
                        <a:defRPr sz="1600">
                          <a:solidFill>
                            <a:schemeClr val="tx1"/>
                          </a:solidFill>
                          <a:latin typeface="Georgia" panose="02040502050405020303" pitchFamily="18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179388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ＭＳ Ｐゴシック" panose="020B0600070205080204" pitchFamily="34" charset="-128"/>
                          <a:cs typeface="Calibri" panose="020F0502020204030204" pitchFamily="34" charset="0"/>
                        </a:rPr>
                        <a:t>18,6 měsíce</a:t>
                      </a:r>
                      <a:endParaRPr kumimoji="0" lang="cs-CZ" altLang="cs-CZ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ＭＳ Ｐゴシック" panose="020B0600070205080204" pitchFamily="34" charset="-128"/>
                        <a:cs typeface="Calibri" panose="020F0502020204030204" pitchFamily="34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76484448"/>
                  </a:ext>
                </a:extLst>
              </a:tr>
            </a:tbl>
          </a:graphicData>
        </a:graphic>
      </p:graphicFrame>
      <p:sp>
        <p:nvSpPr>
          <p:cNvPr id="15384" name="TextovéPole 3">
            <a:extLst>
              <a:ext uri="{FF2B5EF4-FFF2-40B4-BE49-F238E27FC236}">
                <a16:creationId xmlns:a16="http://schemas.microsoft.com/office/drawing/2014/main" id="{ECA3781D-1DD2-B540-B694-30E2FA9FD97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3375" y="6381750"/>
            <a:ext cx="11517313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/>
            <a:ext uri="{91240B29-F687-4f45-9708-019B960494DF}"/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r>
              <a:rPr lang="cs-CZ" altLang="cs-CZ" sz="1200" dirty="0">
                <a:solidFill>
                  <a:schemeClr val="bg1">
                    <a:lumMod val="65000"/>
                  </a:schemeClr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Martine J. </a:t>
            </a:r>
            <a:r>
              <a:rPr lang="cs-CZ" altLang="cs-CZ" sz="1200" dirty="0" err="1">
                <a:solidFill>
                  <a:schemeClr val="bg1">
                    <a:lumMod val="65000"/>
                  </a:schemeClr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Piccart-Gebhart</a:t>
            </a:r>
            <a:r>
              <a:rPr lang="cs-CZ" altLang="cs-CZ" sz="1200" dirty="0">
                <a:solidFill>
                  <a:schemeClr val="bg1">
                    <a:lumMod val="65000"/>
                  </a:schemeClr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, Tomasz </a:t>
            </a:r>
            <a:r>
              <a:rPr lang="cs-CZ" altLang="cs-CZ" sz="1200" dirty="0" err="1">
                <a:solidFill>
                  <a:schemeClr val="bg1">
                    <a:lumMod val="65000"/>
                  </a:schemeClr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Burzykowski</a:t>
            </a:r>
            <a:r>
              <a:rPr lang="cs-CZ" altLang="cs-CZ" sz="1200" dirty="0">
                <a:solidFill>
                  <a:schemeClr val="bg1">
                    <a:lumMod val="65000"/>
                  </a:schemeClr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et al. </a:t>
            </a:r>
            <a:r>
              <a:rPr lang="cs-CZ" altLang="cs-CZ" sz="1200" dirty="0" err="1">
                <a:solidFill>
                  <a:schemeClr val="bg1">
                    <a:lumMod val="65000"/>
                  </a:schemeClr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Taxanes</a:t>
            </a:r>
            <a:r>
              <a:rPr lang="cs-CZ" altLang="cs-CZ" sz="1200" dirty="0">
                <a:solidFill>
                  <a:schemeClr val="bg1">
                    <a:lumMod val="65000"/>
                  </a:schemeClr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lang="cs-CZ" altLang="cs-CZ" sz="1200" dirty="0" err="1">
                <a:solidFill>
                  <a:schemeClr val="bg1">
                    <a:lumMod val="65000"/>
                  </a:schemeClr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Alone</a:t>
            </a:r>
            <a:r>
              <a:rPr lang="cs-CZ" altLang="cs-CZ" sz="1200" dirty="0">
                <a:solidFill>
                  <a:schemeClr val="bg1">
                    <a:lumMod val="65000"/>
                  </a:schemeClr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lang="cs-CZ" altLang="cs-CZ" sz="1200" dirty="0" err="1">
                <a:solidFill>
                  <a:schemeClr val="bg1">
                    <a:lumMod val="65000"/>
                  </a:schemeClr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or</a:t>
            </a:r>
            <a:r>
              <a:rPr lang="cs-CZ" altLang="cs-CZ" sz="1200" dirty="0">
                <a:solidFill>
                  <a:schemeClr val="bg1">
                    <a:lumMod val="65000"/>
                  </a:schemeClr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in </a:t>
            </a:r>
            <a:r>
              <a:rPr lang="cs-CZ" altLang="cs-CZ" sz="1200" dirty="0" err="1">
                <a:solidFill>
                  <a:schemeClr val="bg1">
                    <a:lumMod val="65000"/>
                  </a:schemeClr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Combination</a:t>
            </a:r>
            <a:r>
              <a:rPr lang="cs-CZ" altLang="cs-CZ" sz="1200" dirty="0">
                <a:solidFill>
                  <a:schemeClr val="bg1">
                    <a:lumMod val="65000"/>
                  </a:schemeClr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lang="cs-CZ" altLang="cs-CZ" sz="1200" dirty="0" err="1">
                <a:solidFill>
                  <a:schemeClr val="bg1">
                    <a:lumMod val="65000"/>
                  </a:schemeClr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With</a:t>
            </a:r>
            <a:r>
              <a:rPr lang="cs-CZ" altLang="cs-CZ" sz="1200" dirty="0">
                <a:solidFill>
                  <a:schemeClr val="bg1">
                    <a:lumMod val="65000"/>
                  </a:schemeClr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lang="cs-CZ" altLang="cs-CZ" sz="1200" dirty="0" err="1">
                <a:solidFill>
                  <a:schemeClr val="bg1">
                    <a:lumMod val="65000"/>
                  </a:schemeClr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Anthracyclines</a:t>
            </a:r>
            <a:r>
              <a:rPr lang="cs-CZ" altLang="cs-CZ" sz="1200" dirty="0">
                <a:solidFill>
                  <a:schemeClr val="bg1">
                    <a:lumMod val="65000"/>
                  </a:schemeClr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As </a:t>
            </a:r>
            <a:r>
              <a:rPr lang="cs-CZ" altLang="cs-CZ" sz="1200" dirty="0" err="1">
                <a:solidFill>
                  <a:schemeClr val="bg1">
                    <a:lumMod val="65000"/>
                  </a:schemeClr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First</a:t>
            </a:r>
            <a:r>
              <a:rPr lang="cs-CZ" altLang="cs-CZ" sz="1200" dirty="0">
                <a:solidFill>
                  <a:schemeClr val="bg1">
                    <a:lumMod val="65000"/>
                  </a:schemeClr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-Line </a:t>
            </a:r>
            <a:r>
              <a:rPr lang="cs-CZ" altLang="cs-CZ" sz="1200" dirty="0" err="1">
                <a:solidFill>
                  <a:schemeClr val="bg1">
                    <a:lumMod val="65000"/>
                  </a:schemeClr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Therapy</a:t>
            </a:r>
            <a:r>
              <a:rPr lang="cs-CZ" altLang="cs-CZ" sz="1200" dirty="0">
                <a:solidFill>
                  <a:schemeClr val="bg1">
                    <a:lumMod val="65000"/>
                  </a:schemeClr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lang="cs-CZ" altLang="cs-CZ" sz="1200" dirty="0" err="1">
                <a:solidFill>
                  <a:schemeClr val="bg1">
                    <a:lumMod val="65000"/>
                  </a:schemeClr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of</a:t>
            </a:r>
            <a:r>
              <a:rPr lang="cs-CZ" altLang="cs-CZ" sz="1200" dirty="0">
                <a:solidFill>
                  <a:schemeClr val="bg1">
                    <a:lumMod val="65000"/>
                  </a:schemeClr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lang="cs-CZ" altLang="cs-CZ" sz="1200" dirty="0" err="1">
                <a:solidFill>
                  <a:schemeClr val="bg1">
                    <a:lumMod val="65000"/>
                  </a:schemeClr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Patients</a:t>
            </a:r>
            <a:r>
              <a:rPr lang="cs-CZ" altLang="cs-CZ" sz="1200" dirty="0">
                <a:solidFill>
                  <a:schemeClr val="bg1">
                    <a:lumMod val="65000"/>
                  </a:schemeClr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lang="cs-CZ" altLang="cs-CZ" sz="1200" dirty="0" err="1">
                <a:solidFill>
                  <a:schemeClr val="bg1">
                    <a:lumMod val="65000"/>
                  </a:schemeClr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With</a:t>
            </a:r>
            <a:r>
              <a:rPr lang="cs-CZ" altLang="cs-CZ" sz="1200" dirty="0">
                <a:solidFill>
                  <a:schemeClr val="bg1">
                    <a:lumMod val="65000"/>
                  </a:schemeClr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lang="cs-CZ" altLang="cs-CZ" sz="1200" dirty="0" err="1">
                <a:solidFill>
                  <a:schemeClr val="bg1">
                    <a:lumMod val="65000"/>
                  </a:schemeClr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Metastatic</a:t>
            </a:r>
            <a:r>
              <a:rPr lang="cs-CZ" altLang="cs-CZ" sz="1200" dirty="0">
                <a:solidFill>
                  <a:schemeClr val="bg1">
                    <a:lumMod val="65000"/>
                  </a:schemeClr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lang="cs-CZ" altLang="cs-CZ" sz="1200" dirty="0" err="1">
                <a:solidFill>
                  <a:schemeClr val="bg1">
                    <a:lumMod val="65000"/>
                  </a:schemeClr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Breast</a:t>
            </a:r>
            <a:r>
              <a:rPr lang="cs-CZ" altLang="cs-CZ" sz="1200" dirty="0">
                <a:solidFill>
                  <a:schemeClr val="bg1">
                    <a:lumMod val="65000"/>
                  </a:schemeClr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lang="cs-CZ" altLang="cs-CZ" sz="1200" dirty="0" err="1">
                <a:solidFill>
                  <a:schemeClr val="bg1">
                    <a:lumMod val="65000"/>
                  </a:schemeClr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Cancer</a:t>
            </a:r>
            <a:r>
              <a:rPr lang="cs-CZ" altLang="cs-CZ" sz="1200" i="1" dirty="0">
                <a:solidFill>
                  <a:schemeClr val="bg1">
                    <a:lumMod val="65000"/>
                  </a:schemeClr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. </a:t>
            </a:r>
            <a:br>
              <a:rPr lang="cs-CZ" altLang="cs-CZ" sz="1200" i="1" dirty="0">
                <a:solidFill>
                  <a:schemeClr val="bg1">
                    <a:lumMod val="65000"/>
                  </a:schemeClr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</a:br>
            <a:r>
              <a:rPr lang="cs-CZ" altLang="cs-CZ" sz="1200" dirty="0">
                <a:solidFill>
                  <a:schemeClr val="bg1">
                    <a:lumMod val="65000"/>
                  </a:schemeClr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J </a:t>
            </a:r>
            <a:r>
              <a:rPr lang="cs-CZ" altLang="cs-CZ" sz="1200" dirty="0" err="1">
                <a:solidFill>
                  <a:schemeClr val="bg1">
                    <a:lumMod val="65000"/>
                  </a:schemeClr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Clin</a:t>
            </a:r>
            <a:r>
              <a:rPr lang="cs-CZ" altLang="cs-CZ" sz="1200" dirty="0">
                <a:solidFill>
                  <a:schemeClr val="bg1">
                    <a:lumMod val="65000"/>
                  </a:schemeClr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lang="cs-CZ" altLang="cs-CZ" sz="1200" dirty="0" err="1">
                <a:solidFill>
                  <a:schemeClr val="bg1">
                    <a:lumMod val="65000"/>
                  </a:schemeClr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Oncol</a:t>
            </a:r>
            <a:r>
              <a:rPr lang="cs-CZ" altLang="cs-CZ" sz="1200" dirty="0">
                <a:solidFill>
                  <a:schemeClr val="bg1">
                    <a:lumMod val="65000"/>
                  </a:schemeClr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2008;28:1980-1986.</a:t>
            </a:r>
          </a:p>
          <a:p>
            <a:pPr eaLnBrk="1" hangingPunct="1">
              <a:defRPr/>
            </a:pPr>
            <a:endParaRPr lang="cs-CZ" altLang="cs-CZ" sz="1200" dirty="0">
              <a:solidFill>
                <a:schemeClr val="bg1">
                  <a:lumMod val="65000"/>
                </a:schemeClr>
              </a:solidFill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0284165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Nadpis 3">
            <a:extLst>
              <a:ext uri="{FF2B5EF4-FFF2-40B4-BE49-F238E27FC236}">
                <a16:creationId xmlns:a16="http://schemas.microsoft.com/office/drawing/2014/main" id="{D1ADFF9D-2B91-F54F-9A89-195738CD5F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5325" y="549275"/>
            <a:ext cx="11379200" cy="758825"/>
          </a:xfrm>
        </p:spPr>
        <p:txBody>
          <a:bodyPr>
            <a:normAutofit fontScale="90000"/>
          </a:bodyPr>
          <a:lstStyle/>
          <a:p>
            <a:pPr algn="l" eaLnBrk="1" hangingPunct="1"/>
            <a:r>
              <a:rPr lang="cs-CZ" altLang="cs-CZ" sz="4000" b="1">
                <a:solidFill>
                  <a:srgbClr val="00B050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15 ti letý přínos adjuvantní chemoterapie </a:t>
            </a:r>
            <a:br>
              <a:rPr lang="cs-CZ" altLang="cs-CZ" sz="4000" b="1">
                <a:solidFill>
                  <a:srgbClr val="00B050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</a:br>
            <a:r>
              <a:rPr lang="cs-CZ" altLang="cs-CZ" sz="4000" b="1">
                <a:solidFill>
                  <a:srgbClr val="00B050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pro premenopauzální pacientky</a:t>
            </a:r>
          </a:p>
        </p:txBody>
      </p:sp>
      <p:sp>
        <p:nvSpPr>
          <p:cNvPr id="17" name="TextovéPole 3">
            <a:extLst>
              <a:ext uri="{FF2B5EF4-FFF2-40B4-BE49-F238E27FC236}">
                <a16:creationId xmlns:a16="http://schemas.microsoft.com/office/drawing/2014/main" id="{98537ACE-D987-5F4B-8491-DC52D87101F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4963" y="6486525"/>
            <a:ext cx="11517312" cy="277813"/>
          </a:xfrm>
          <a:prstGeom prst="rect">
            <a:avLst/>
          </a:prstGeom>
          <a:noFill/>
          <a:ln>
            <a:noFill/>
          </a:ln>
          <a:extLst>
            <a:ext uri="{909E8E84-426E-40dd-AFC4-6F175D3DCCD1}"/>
            <a:ext uri="{91240B29-F687-4f45-9708-019B960494DF}"/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r>
              <a:rPr lang="cs-CZ" altLang="cs-CZ" sz="1200" dirty="0">
                <a:solidFill>
                  <a:schemeClr val="bg1">
                    <a:lumMod val="65000"/>
                  </a:schemeClr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EBCTCG Lancet ‚05</a:t>
            </a:r>
          </a:p>
        </p:txBody>
      </p:sp>
      <p:pic>
        <p:nvPicPr>
          <p:cNvPr id="16387" name="Picture 3" descr="Graf_01.pdf">
            <a:extLst>
              <a:ext uri="{FF2B5EF4-FFF2-40B4-BE49-F238E27FC236}">
                <a16:creationId xmlns:a16="http://schemas.microsoft.com/office/drawing/2014/main" id="{3BA4F30C-74DA-B94E-A031-D05E2ACD649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5925" y="338138"/>
            <a:ext cx="96266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6388" name="Skupina 21">
            <a:extLst>
              <a:ext uri="{FF2B5EF4-FFF2-40B4-BE49-F238E27FC236}">
                <a16:creationId xmlns:a16="http://schemas.microsoft.com/office/drawing/2014/main" id="{ACDF5FED-9463-7049-917D-A9CDEEBFE065}"/>
              </a:ext>
            </a:extLst>
          </p:cNvPr>
          <p:cNvGrpSpPr>
            <a:grpSpLocks/>
          </p:cNvGrpSpPr>
          <p:nvPr/>
        </p:nvGrpSpPr>
        <p:grpSpPr bwMode="auto">
          <a:xfrm>
            <a:off x="1414463" y="1751013"/>
            <a:ext cx="9455150" cy="4294187"/>
            <a:chOff x="1918900" y="1700213"/>
            <a:chExt cx="9454107" cy="4294187"/>
          </a:xfrm>
        </p:grpSpPr>
        <p:sp>
          <p:nvSpPr>
            <p:cNvPr id="16389" name="TextBox 5">
              <a:extLst>
                <a:ext uri="{FF2B5EF4-FFF2-40B4-BE49-F238E27FC236}">
                  <a16:creationId xmlns:a16="http://schemas.microsoft.com/office/drawing/2014/main" id="{941626DC-FA01-BF46-AF6C-6D7A603824C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440238" y="4221163"/>
              <a:ext cx="1111907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r>
                <a:rPr lang="cs-CZ" altLang="cs-CZ" sz="1600" b="1">
                  <a:solidFill>
                    <a:srgbClr val="FF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Profit 12 %</a:t>
              </a:r>
            </a:p>
          </p:txBody>
        </p:sp>
        <p:sp>
          <p:nvSpPr>
            <p:cNvPr id="16390" name="TextBox 12">
              <a:extLst>
                <a:ext uri="{FF2B5EF4-FFF2-40B4-BE49-F238E27FC236}">
                  <a16:creationId xmlns:a16="http://schemas.microsoft.com/office/drawing/2014/main" id="{CE25E4A1-3462-D04B-AE50-F7DB609922E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432175" y="5732463"/>
              <a:ext cx="452438" cy="2619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r>
                <a:rPr lang="cs-CZ" altLang="cs-CZ" sz="1100">
                  <a:latin typeface="Calibri" panose="020F0502020204030204" pitchFamily="34" charset="0"/>
                  <a:cs typeface="Calibri" panose="020F0502020204030204" pitchFamily="34" charset="0"/>
                </a:rPr>
                <a:t>roky</a:t>
              </a:r>
            </a:p>
          </p:txBody>
        </p:sp>
        <p:sp>
          <p:nvSpPr>
            <p:cNvPr id="16391" name="TextBox 13">
              <a:extLst>
                <a:ext uri="{FF2B5EF4-FFF2-40B4-BE49-F238E27FC236}">
                  <a16:creationId xmlns:a16="http://schemas.microsoft.com/office/drawing/2014/main" id="{942E5B94-225D-A941-85FB-7344D252661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759825" y="5732463"/>
              <a:ext cx="450850" cy="2619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r>
                <a:rPr lang="cs-CZ" altLang="cs-CZ" sz="1100">
                  <a:latin typeface="Calibri" panose="020F0502020204030204" pitchFamily="34" charset="0"/>
                  <a:cs typeface="Calibri" panose="020F0502020204030204" pitchFamily="34" charset="0"/>
                </a:rPr>
                <a:t>roky</a:t>
              </a:r>
            </a:p>
          </p:txBody>
        </p:sp>
        <p:sp>
          <p:nvSpPr>
            <p:cNvPr id="16392" name="TextBox 7">
              <a:extLst>
                <a:ext uri="{FF2B5EF4-FFF2-40B4-BE49-F238E27FC236}">
                  <a16:creationId xmlns:a16="http://schemas.microsoft.com/office/drawing/2014/main" id="{2B68462E-9D9C-BF45-940A-795453C1FD5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-5400000">
              <a:off x="6304245" y="3814376"/>
              <a:ext cx="2042547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r>
                <a:rPr lang="cs-CZ" altLang="cs-CZ" sz="1200">
                  <a:latin typeface="Calibri" panose="020F0502020204030204" pitchFamily="34" charset="0"/>
                  <a:cs typeface="Calibri" panose="020F0502020204030204" pitchFamily="34" charset="0"/>
                </a:rPr>
                <a:t>Karcinom prsu </a:t>
              </a:r>
              <a:r>
                <a:rPr lang="mr-IN" altLang="cs-CZ" sz="1200">
                  <a:latin typeface="Calibri" panose="020F0502020204030204" pitchFamily="34" charset="0"/>
                </a:rPr>
                <a:t>–</a:t>
              </a:r>
              <a:r>
                <a:rPr lang="cs-CZ" altLang="cs-CZ" sz="1200">
                  <a:latin typeface="Calibri" panose="020F0502020204030204" pitchFamily="34" charset="0"/>
                  <a:cs typeface="Calibri" panose="020F0502020204030204" pitchFamily="34" charset="0"/>
                </a:rPr>
                <a:t> mortalita (%)</a:t>
              </a:r>
            </a:p>
          </p:txBody>
        </p:sp>
        <p:sp>
          <p:nvSpPr>
            <p:cNvPr id="16393" name="TextBox 10">
              <a:extLst>
                <a:ext uri="{FF2B5EF4-FFF2-40B4-BE49-F238E27FC236}">
                  <a16:creationId xmlns:a16="http://schemas.microsoft.com/office/drawing/2014/main" id="{A909EFD6-F6EC-AD4C-B4A9-9992C4FE8B2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-5400000">
              <a:off x="1532064" y="3578632"/>
              <a:ext cx="1050672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r>
                <a:rPr lang="cs-CZ" altLang="cs-CZ" sz="1200">
                  <a:latin typeface="Calibri" panose="020F0502020204030204" pitchFamily="34" charset="0"/>
                  <a:cs typeface="Calibri" panose="020F0502020204030204" pitchFamily="34" charset="0"/>
                </a:rPr>
                <a:t>rekurence (%)</a:t>
              </a:r>
            </a:p>
          </p:txBody>
        </p:sp>
        <p:sp>
          <p:nvSpPr>
            <p:cNvPr id="16394" name="TextBox 1">
              <a:extLst>
                <a:ext uri="{FF2B5EF4-FFF2-40B4-BE49-F238E27FC236}">
                  <a16:creationId xmlns:a16="http://schemas.microsoft.com/office/drawing/2014/main" id="{EDD4519B-AB32-164D-BA85-9FC25A95A96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495550" y="1727200"/>
              <a:ext cx="1978427" cy="2616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r>
                <a:rPr lang="cs-CZ" altLang="cs-CZ" sz="1100">
                  <a:latin typeface="Calibri" panose="020F0502020204030204" pitchFamily="34" charset="0"/>
                  <a:cs typeface="Calibri" panose="020F0502020204030204" pitchFamily="34" charset="0"/>
                </a:rPr>
                <a:t>vstupní věk &lt; 50 let: rekurence </a:t>
              </a:r>
            </a:p>
          </p:txBody>
        </p:sp>
        <p:sp>
          <p:nvSpPr>
            <p:cNvPr id="16395" name="TextBox 4">
              <a:extLst>
                <a:ext uri="{FF2B5EF4-FFF2-40B4-BE49-F238E27FC236}">
                  <a16:creationId xmlns:a16="http://schemas.microsoft.com/office/drawing/2014/main" id="{61DF04A0-8864-484D-B974-3EDD5B24833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631113" y="1700213"/>
              <a:ext cx="2847254" cy="2616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r>
                <a:rPr lang="cs-CZ" altLang="cs-CZ" sz="1100">
                  <a:latin typeface="Calibri" panose="020F0502020204030204" pitchFamily="34" charset="0"/>
                  <a:cs typeface="Calibri" panose="020F0502020204030204" pitchFamily="34" charset="0"/>
                </a:rPr>
                <a:t>vstupní věk &lt; 50 let: mortalita -  karcinom prsu</a:t>
              </a:r>
            </a:p>
          </p:txBody>
        </p:sp>
        <p:sp>
          <p:nvSpPr>
            <p:cNvPr id="16396" name="TextBox 6">
              <a:extLst>
                <a:ext uri="{FF2B5EF4-FFF2-40B4-BE49-F238E27FC236}">
                  <a16:creationId xmlns:a16="http://schemas.microsoft.com/office/drawing/2014/main" id="{68EF923B-4C41-3643-8DC6-4A10F8B7D78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000375" y="5013325"/>
              <a:ext cx="1805302" cy="4308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r>
                <a:rPr lang="cs-CZ" altLang="cs-CZ" sz="1100">
                  <a:latin typeface="Calibri" panose="020F0502020204030204" pitchFamily="34" charset="0"/>
                  <a:cs typeface="Calibri" panose="020F0502020204030204" pitchFamily="34" charset="0"/>
                </a:rPr>
                <a:t>15 letý profit 12,3 % (SE 1,6)</a:t>
              </a:r>
            </a:p>
            <a:p>
              <a:r>
                <a:rPr lang="cs-CZ" altLang="cs-CZ" sz="1100">
                  <a:latin typeface="Calibri" panose="020F0502020204030204" pitchFamily="34" charset="0"/>
                  <a:cs typeface="Calibri" panose="020F0502020204030204" pitchFamily="34" charset="0"/>
                </a:rPr>
                <a:t>Longrank 2p &lt;0,00001</a:t>
              </a:r>
            </a:p>
          </p:txBody>
        </p:sp>
        <p:sp>
          <p:nvSpPr>
            <p:cNvPr id="16397" name="TextBox 6">
              <a:extLst>
                <a:ext uri="{FF2B5EF4-FFF2-40B4-BE49-F238E27FC236}">
                  <a16:creationId xmlns:a16="http://schemas.microsoft.com/office/drawing/2014/main" id="{D98FB739-5F74-7941-B6FA-BD6EBE0A8B5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472488" y="5013325"/>
              <a:ext cx="1805302" cy="4308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r>
                <a:rPr lang="cs-CZ" altLang="cs-CZ" sz="1100">
                  <a:latin typeface="Calibri" panose="020F0502020204030204" pitchFamily="34" charset="0"/>
                  <a:cs typeface="Calibri" panose="020F0502020204030204" pitchFamily="34" charset="0"/>
                </a:rPr>
                <a:t>15 letý profit 10,0 % (SE 1,6)</a:t>
              </a:r>
            </a:p>
            <a:p>
              <a:r>
                <a:rPr lang="cs-CZ" altLang="cs-CZ" sz="1100">
                  <a:latin typeface="Calibri" panose="020F0502020204030204" pitchFamily="34" charset="0"/>
                  <a:cs typeface="Calibri" panose="020F0502020204030204" pitchFamily="34" charset="0"/>
                </a:rPr>
                <a:t>Longrank 2p &lt;0,00001</a:t>
              </a:r>
            </a:p>
          </p:txBody>
        </p:sp>
        <p:sp>
          <p:nvSpPr>
            <p:cNvPr id="16398" name="TextBox 2">
              <a:extLst>
                <a:ext uri="{FF2B5EF4-FFF2-40B4-BE49-F238E27FC236}">
                  <a16:creationId xmlns:a16="http://schemas.microsoft.com/office/drawing/2014/main" id="{F15C0C1F-F09B-954D-8BCE-65C517A112A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800600" y="2133600"/>
              <a:ext cx="715004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r>
                <a:rPr lang="cs-CZ" altLang="cs-CZ" sz="1200">
                  <a:latin typeface="Calibri" panose="020F0502020204030204" pitchFamily="34" charset="0"/>
                  <a:cs typeface="Calibri" panose="020F0502020204030204" pitchFamily="34" charset="0"/>
                </a:rPr>
                <a:t>Kontrola</a:t>
              </a:r>
            </a:p>
            <a:p>
              <a:r>
                <a:rPr lang="cs-CZ" altLang="cs-CZ" sz="1200">
                  <a:latin typeface="Calibri" panose="020F0502020204030204" pitchFamily="34" charset="0"/>
                  <a:cs typeface="Calibri" panose="020F0502020204030204" pitchFamily="34" charset="0"/>
                </a:rPr>
                <a:t>53,5 %</a:t>
              </a:r>
            </a:p>
          </p:txBody>
        </p:sp>
        <p:sp>
          <p:nvSpPr>
            <p:cNvPr id="16399" name="TextBox 9">
              <a:extLst>
                <a:ext uri="{FF2B5EF4-FFF2-40B4-BE49-F238E27FC236}">
                  <a16:creationId xmlns:a16="http://schemas.microsoft.com/office/drawing/2014/main" id="{A4668488-B863-7546-A91B-52BC6DBE6AE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800600" y="2781300"/>
              <a:ext cx="1316194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r>
                <a:rPr lang="cs-CZ" altLang="cs-CZ" sz="1200">
                  <a:latin typeface="Calibri" panose="020F0502020204030204" pitchFamily="34" charset="0"/>
                  <a:cs typeface="Calibri" panose="020F0502020204030204" pitchFamily="34" charset="0"/>
                </a:rPr>
                <a:t>Polychemoterapie</a:t>
              </a:r>
            </a:p>
            <a:p>
              <a:r>
                <a:rPr lang="cs-CZ" altLang="cs-CZ" sz="1200">
                  <a:latin typeface="Calibri" panose="020F0502020204030204" pitchFamily="34" charset="0"/>
                  <a:cs typeface="Calibri" panose="020F0502020204030204" pitchFamily="34" charset="0"/>
                </a:rPr>
                <a:t>41,1 %</a:t>
              </a:r>
            </a:p>
          </p:txBody>
        </p:sp>
        <p:sp>
          <p:nvSpPr>
            <p:cNvPr id="16400" name="TextBox 2">
              <a:extLst>
                <a:ext uri="{FF2B5EF4-FFF2-40B4-BE49-F238E27FC236}">
                  <a16:creationId xmlns:a16="http://schemas.microsoft.com/office/drawing/2014/main" id="{8E344270-43F3-7448-A2AB-EAB188A654F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648075" y="2647950"/>
              <a:ext cx="458780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r>
                <a:rPr lang="cs-CZ" altLang="cs-CZ" sz="1200">
                  <a:latin typeface="Calibri" panose="020F0502020204030204" pitchFamily="34" charset="0"/>
                  <a:cs typeface="Calibri" panose="020F0502020204030204" pitchFamily="34" charset="0"/>
                </a:rPr>
                <a:t>47,9</a:t>
              </a:r>
            </a:p>
          </p:txBody>
        </p:sp>
        <p:sp>
          <p:nvSpPr>
            <p:cNvPr id="16401" name="TextBox 2">
              <a:extLst>
                <a:ext uri="{FF2B5EF4-FFF2-40B4-BE49-F238E27FC236}">
                  <a16:creationId xmlns:a16="http://schemas.microsoft.com/office/drawing/2014/main" id="{1FF02574-2D0A-694C-A294-CBAF4B1242F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947988" y="3213100"/>
              <a:ext cx="458780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r>
                <a:rPr lang="cs-CZ" altLang="cs-CZ" sz="1200">
                  <a:latin typeface="Calibri" panose="020F0502020204030204" pitchFamily="34" charset="0"/>
                  <a:cs typeface="Calibri" panose="020F0502020204030204" pitchFamily="34" charset="0"/>
                </a:rPr>
                <a:t>37,1</a:t>
              </a:r>
            </a:p>
          </p:txBody>
        </p:sp>
        <p:sp>
          <p:nvSpPr>
            <p:cNvPr id="16402" name="TextBox 2">
              <a:extLst>
                <a:ext uri="{FF2B5EF4-FFF2-40B4-BE49-F238E27FC236}">
                  <a16:creationId xmlns:a16="http://schemas.microsoft.com/office/drawing/2014/main" id="{D185FD44-39E4-6E49-A6EA-8432E85BA57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027488" y="3584575"/>
              <a:ext cx="458780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r>
                <a:rPr lang="cs-CZ" altLang="cs-CZ" sz="1200">
                  <a:latin typeface="Calibri" panose="020F0502020204030204" pitchFamily="34" charset="0"/>
                  <a:cs typeface="Calibri" panose="020F0502020204030204" pitchFamily="34" charset="0"/>
                </a:rPr>
                <a:t>35,5</a:t>
              </a:r>
            </a:p>
          </p:txBody>
        </p:sp>
        <p:sp>
          <p:nvSpPr>
            <p:cNvPr id="16403" name="TextBox 2">
              <a:extLst>
                <a:ext uri="{FF2B5EF4-FFF2-40B4-BE49-F238E27FC236}">
                  <a16:creationId xmlns:a16="http://schemas.microsoft.com/office/drawing/2014/main" id="{9CB8FD21-959D-3E4C-AB21-7D6254E4815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308350" y="4221163"/>
              <a:ext cx="458780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r>
                <a:rPr lang="cs-CZ" altLang="cs-CZ" sz="1200">
                  <a:latin typeface="Calibri" panose="020F0502020204030204" pitchFamily="34" charset="0"/>
                  <a:cs typeface="Calibri" panose="020F0502020204030204" pitchFamily="34" charset="0"/>
                </a:rPr>
                <a:t>24,6</a:t>
              </a:r>
            </a:p>
          </p:txBody>
        </p:sp>
        <p:sp>
          <p:nvSpPr>
            <p:cNvPr id="16404" name="TextBox 2">
              <a:extLst>
                <a:ext uri="{FF2B5EF4-FFF2-40B4-BE49-F238E27FC236}">
                  <a16:creationId xmlns:a16="http://schemas.microsoft.com/office/drawing/2014/main" id="{59EB5412-0454-2143-B550-A02F6E87195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0090150" y="2822575"/>
              <a:ext cx="715004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r>
                <a:rPr lang="cs-CZ" altLang="cs-CZ" sz="1200">
                  <a:latin typeface="Calibri" panose="020F0502020204030204" pitchFamily="34" charset="0"/>
                  <a:cs typeface="Calibri" panose="020F0502020204030204" pitchFamily="34" charset="0"/>
                </a:rPr>
                <a:t>Kontrola</a:t>
              </a:r>
            </a:p>
            <a:p>
              <a:r>
                <a:rPr lang="cs-CZ" altLang="cs-CZ" sz="1200">
                  <a:latin typeface="Calibri" panose="020F0502020204030204" pitchFamily="34" charset="0"/>
                  <a:cs typeface="Calibri" panose="020F0502020204030204" pitchFamily="34" charset="0"/>
                </a:rPr>
                <a:t>42,4%</a:t>
              </a:r>
            </a:p>
          </p:txBody>
        </p:sp>
        <p:sp>
          <p:nvSpPr>
            <p:cNvPr id="16405" name="TextBox 9">
              <a:extLst>
                <a:ext uri="{FF2B5EF4-FFF2-40B4-BE49-F238E27FC236}">
                  <a16:creationId xmlns:a16="http://schemas.microsoft.com/office/drawing/2014/main" id="{61375CD7-228A-8245-AA97-95B1557F1AE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0056813" y="3357563"/>
              <a:ext cx="1316194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r>
                <a:rPr lang="cs-CZ" altLang="cs-CZ" sz="1200">
                  <a:latin typeface="Calibri" panose="020F0502020204030204" pitchFamily="34" charset="0"/>
                  <a:cs typeface="Calibri" panose="020F0502020204030204" pitchFamily="34" charset="0"/>
                </a:rPr>
                <a:t>Polychemoterapie</a:t>
              </a:r>
            </a:p>
            <a:p>
              <a:r>
                <a:rPr lang="cs-CZ" altLang="cs-CZ" sz="1200">
                  <a:latin typeface="Calibri" panose="020F0502020204030204" pitchFamily="34" charset="0"/>
                  <a:cs typeface="Calibri" panose="020F0502020204030204" pitchFamily="34" charset="0"/>
                </a:rPr>
                <a:t>32,4%</a:t>
              </a:r>
            </a:p>
          </p:txBody>
        </p:sp>
        <p:sp>
          <p:nvSpPr>
            <p:cNvPr id="16406" name="TextBox 2">
              <a:extLst>
                <a:ext uri="{FF2B5EF4-FFF2-40B4-BE49-F238E27FC236}">
                  <a16:creationId xmlns:a16="http://schemas.microsoft.com/office/drawing/2014/main" id="{FF674A41-528B-B549-8351-96B60975E55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851900" y="3357563"/>
              <a:ext cx="458780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r>
                <a:rPr lang="cs-CZ" altLang="cs-CZ" sz="1200">
                  <a:latin typeface="Calibri" panose="020F0502020204030204" pitchFamily="34" charset="0"/>
                  <a:cs typeface="Calibri" panose="020F0502020204030204" pitchFamily="34" charset="0"/>
                </a:rPr>
                <a:t>35,0</a:t>
              </a:r>
            </a:p>
          </p:txBody>
        </p:sp>
        <p:sp>
          <p:nvSpPr>
            <p:cNvPr id="16407" name="TextBox 2">
              <a:extLst>
                <a:ext uri="{FF2B5EF4-FFF2-40B4-BE49-F238E27FC236}">
                  <a16:creationId xmlns:a16="http://schemas.microsoft.com/office/drawing/2014/main" id="{BC605A29-3286-5E46-8D90-BE416862DD2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132763" y="4160838"/>
              <a:ext cx="458780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r>
                <a:rPr lang="cs-CZ" altLang="cs-CZ" sz="1200">
                  <a:latin typeface="Calibri" panose="020F0502020204030204" pitchFamily="34" charset="0"/>
                  <a:cs typeface="Calibri" panose="020F0502020204030204" pitchFamily="34" charset="0"/>
                </a:rPr>
                <a:t>20,4</a:t>
              </a:r>
            </a:p>
          </p:txBody>
        </p:sp>
        <p:sp>
          <p:nvSpPr>
            <p:cNvPr id="16408" name="TextBox 2">
              <a:extLst>
                <a:ext uri="{FF2B5EF4-FFF2-40B4-BE49-F238E27FC236}">
                  <a16:creationId xmlns:a16="http://schemas.microsoft.com/office/drawing/2014/main" id="{C66E4F4B-AE65-D541-8909-4580DF0AA63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9264650" y="4076700"/>
              <a:ext cx="458780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r>
                <a:rPr lang="cs-CZ" altLang="cs-CZ" sz="1200">
                  <a:latin typeface="Calibri" panose="020F0502020204030204" pitchFamily="34" charset="0"/>
                  <a:cs typeface="Calibri" panose="020F0502020204030204" pitchFamily="34" charset="0"/>
                </a:rPr>
                <a:t>27,1</a:t>
              </a:r>
            </a:p>
          </p:txBody>
        </p:sp>
        <p:sp>
          <p:nvSpPr>
            <p:cNvPr id="16409" name="TextBox 2">
              <a:extLst>
                <a:ext uri="{FF2B5EF4-FFF2-40B4-BE49-F238E27FC236}">
                  <a16:creationId xmlns:a16="http://schemas.microsoft.com/office/drawing/2014/main" id="{FD76F82F-557A-C148-9F72-936B4002417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543925" y="4664075"/>
              <a:ext cx="458780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r>
                <a:rPr lang="cs-CZ" altLang="cs-CZ" sz="1200">
                  <a:latin typeface="Calibri" panose="020F0502020204030204" pitchFamily="34" charset="0"/>
                  <a:cs typeface="Calibri" panose="020F0502020204030204" pitchFamily="34" charset="0"/>
                </a:rPr>
                <a:t>15,7</a:t>
              </a:r>
            </a:p>
          </p:txBody>
        </p:sp>
        <p:sp>
          <p:nvSpPr>
            <p:cNvPr id="16410" name="TextBox 5">
              <a:extLst>
                <a:ext uri="{FF2B5EF4-FFF2-40B4-BE49-F238E27FC236}">
                  <a16:creationId xmlns:a16="http://schemas.microsoft.com/office/drawing/2014/main" id="{62C7CB53-1A6F-8E43-9F3F-05FCD8A404E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0056813" y="4292600"/>
              <a:ext cx="1111907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r>
                <a:rPr lang="cs-CZ" altLang="cs-CZ" sz="1600" b="1">
                  <a:solidFill>
                    <a:srgbClr val="FF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Profit 10 %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26057993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Nadpis 1">
            <a:extLst>
              <a:ext uri="{FF2B5EF4-FFF2-40B4-BE49-F238E27FC236}">
                <a16:creationId xmlns:a16="http://schemas.microsoft.com/office/drawing/2014/main" id="{82052C88-A642-1647-BB8F-09578A5A5F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0863" y="260350"/>
            <a:ext cx="11379200" cy="758825"/>
          </a:xfrm>
        </p:spPr>
        <p:txBody>
          <a:bodyPr/>
          <a:lstStyle/>
          <a:p>
            <a:pPr algn="l" eaLnBrk="1" hangingPunct="1"/>
            <a:r>
              <a:rPr lang="cs-CZ" altLang="cs-CZ" sz="4000" b="1">
                <a:solidFill>
                  <a:srgbClr val="00B050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Nežádoucí účinky antracyklinů</a:t>
            </a:r>
          </a:p>
        </p:txBody>
      </p:sp>
      <p:pic>
        <p:nvPicPr>
          <p:cNvPr id="17410" name="Picture 2">
            <a:extLst>
              <a:ext uri="{FF2B5EF4-FFF2-40B4-BE49-F238E27FC236}">
                <a16:creationId xmlns:a16="http://schemas.microsoft.com/office/drawing/2014/main" id="{3390DFF7-B81A-F245-BF19-15E32EC8F5D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890" b="32173"/>
          <a:stretch>
            <a:fillRect/>
          </a:stretch>
        </p:blipFill>
        <p:spPr bwMode="auto">
          <a:xfrm>
            <a:off x="1230313" y="1916113"/>
            <a:ext cx="9728200" cy="3673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1" name="TextBox 1">
            <a:extLst>
              <a:ext uri="{FF2B5EF4-FFF2-40B4-BE49-F238E27FC236}">
                <a16:creationId xmlns:a16="http://schemas.microsoft.com/office/drawing/2014/main" id="{3F1D7147-2506-D44B-B459-5819661743C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16050" y="1470025"/>
            <a:ext cx="103505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cs-CZ" altLang="cs-CZ" b="1">
                <a:latin typeface="Calibri" panose="020F0502020204030204" pitchFamily="34" charset="0"/>
                <a:cs typeface="Calibri" panose="020F0502020204030204" pitchFamily="34" charset="0"/>
              </a:rPr>
              <a:t>Procenta</a:t>
            </a:r>
          </a:p>
        </p:txBody>
      </p:sp>
      <p:sp>
        <p:nvSpPr>
          <p:cNvPr id="17412" name="TextBox 2">
            <a:extLst>
              <a:ext uri="{FF2B5EF4-FFF2-40B4-BE49-F238E27FC236}">
                <a16:creationId xmlns:a16="http://schemas.microsoft.com/office/drawing/2014/main" id="{7667E70E-64F4-8E49-BC7C-32ECB3E2EF1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66988" y="5445125"/>
            <a:ext cx="8221662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cs-CZ" altLang="cs-CZ" b="1">
                <a:latin typeface="Calibri" panose="020F0502020204030204" pitchFamily="34" charset="0"/>
                <a:cs typeface="Calibri" panose="020F0502020204030204" pitchFamily="34" charset="0"/>
              </a:rPr>
              <a:t>Alopecie          Vředy </a:t>
            </a:r>
          </a:p>
          <a:p>
            <a:r>
              <a:rPr lang="cs-CZ" altLang="cs-CZ" b="1">
                <a:latin typeface="Calibri" panose="020F0502020204030204" pitchFamily="34" charset="0"/>
                <a:cs typeface="Calibri" panose="020F0502020204030204" pitchFamily="34" charset="0"/>
              </a:rPr>
              <a:t>	      v ústech</a:t>
            </a:r>
          </a:p>
        </p:txBody>
      </p:sp>
      <p:sp>
        <p:nvSpPr>
          <p:cNvPr id="6" name="TextovéPole 3">
            <a:extLst>
              <a:ext uri="{FF2B5EF4-FFF2-40B4-BE49-F238E27FC236}">
                <a16:creationId xmlns:a16="http://schemas.microsoft.com/office/drawing/2014/main" id="{8E6C433A-2D40-9448-A266-E6938461304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4963" y="6486525"/>
            <a:ext cx="11517312" cy="277813"/>
          </a:xfrm>
          <a:prstGeom prst="rect">
            <a:avLst/>
          </a:prstGeom>
          <a:noFill/>
          <a:ln>
            <a:noFill/>
          </a:ln>
          <a:extLst>
            <a:ext uri="{909E8E84-426E-40dd-AFC4-6F175D3DCCD1}"/>
            <a:ext uri="{91240B29-F687-4f45-9708-019B960494DF}"/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r>
              <a:rPr lang="cs-CZ" altLang="cs-CZ" sz="1200" dirty="0" err="1">
                <a:solidFill>
                  <a:schemeClr val="bg1">
                    <a:lumMod val="65000"/>
                  </a:schemeClr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Bonadonna</a:t>
            </a:r>
            <a:r>
              <a:rPr lang="cs-CZ" altLang="cs-CZ" sz="1200" dirty="0">
                <a:solidFill>
                  <a:schemeClr val="bg1">
                    <a:lumMod val="65000"/>
                  </a:schemeClr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G, et al. </a:t>
            </a:r>
            <a:r>
              <a:rPr lang="cs-CZ" altLang="cs-CZ" sz="1200" dirty="0" err="1">
                <a:solidFill>
                  <a:schemeClr val="bg1">
                    <a:lumMod val="65000"/>
                  </a:schemeClr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Cancer</a:t>
            </a:r>
            <a:r>
              <a:rPr lang="cs-CZ" altLang="cs-CZ" sz="1200" dirty="0">
                <a:solidFill>
                  <a:schemeClr val="bg1">
                    <a:lumMod val="65000"/>
                  </a:schemeClr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Res 1970, 30:2572-2582</a:t>
            </a:r>
          </a:p>
        </p:txBody>
      </p:sp>
      <p:sp>
        <p:nvSpPr>
          <p:cNvPr id="17414" name="Obdélník 1">
            <a:extLst>
              <a:ext uri="{FF2B5EF4-FFF2-40B4-BE49-F238E27FC236}">
                <a16:creationId xmlns:a16="http://schemas.microsoft.com/office/drawing/2014/main" id="{664291CA-8FD5-7141-83DB-6FCCC6E2D2CC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16500" y="5457825"/>
            <a:ext cx="1022350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/>
            <a:r>
              <a:rPr lang="cs-CZ" altLang="cs-CZ" b="1">
                <a:latin typeface="Calibri" panose="020F0502020204030204" pitchFamily="34" charset="0"/>
                <a:cs typeface="Calibri" panose="020F0502020204030204" pitchFamily="34" charset="0"/>
              </a:rPr>
              <a:t>Deprese </a:t>
            </a:r>
          </a:p>
          <a:p>
            <a:pPr algn="ctr"/>
            <a:r>
              <a:rPr lang="cs-CZ" altLang="cs-CZ" b="1">
                <a:latin typeface="Calibri" panose="020F0502020204030204" pitchFamily="34" charset="0"/>
                <a:cs typeface="Calibri" panose="020F0502020204030204" pitchFamily="34" charset="0"/>
              </a:rPr>
              <a:t>kostní </a:t>
            </a:r>
          </a:p>
          <a:p>
            <a:pPr algn="ctr"/>
            <a:r>
              <a:rPr lang="cs-CZ" altLang="cs-CZ" b="1">
                <a:latin typeface="Calibri" panose="020F0502020204030204" pitchFamily="34" charset="0"/>
                <a:cs typeface="Calibri" panose="020F0502020204030204" pitchFamily="34" charset="0"/>
              </a:rPr>
              <a:t>dřeně</a:t>
            </a:r>
            <a:endParaRPr lang="cs-CZ" altLang="cs-CZ"/>
          </a:p>
        </p:txBody>
      </p:sp>
      <p:sp>
        <p:nvSpPr>
          <p:cNvPr id="17415" name="Obdélník 2">
            <a:extLst>
              <a:ext uri="{FF2B5EF4-FFF2-40B4-BE49-F238E27FC236}">
                <a16:creationId xmlns:a16="http://schemas.microsoft.com/office/drawing/2014/main" id="{20F6E2F6-6BFF-F345-8457-B9A21F1B8C2C}"/>
              </a:ext>
            </a:extLst>
          </p:cNvPr>
          <p:cNvSpPr>
            <a:spLocks noChangeArrowheads="1"/>
          </p:cNvSpPr>
          <p:nvPr/>
        </p:nvSpPr>
        <p:spPr bwMode="auto">
          <a:xfrm>
            <a:off x="6527800" y="5510213"/>
            <a:ext cx="3206750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cs-CZ" altLang="cs-CZ" b="1">
                <a:latin typeface="Calibri" panose="020F0502020204030204" pitchFamily="34" charset="0"/>
                <a:cs typeface="Calibri" panose="020F0502020204030204" pitchFamily="34" charset="0"/>
              </a:rPr>
              <a:t>GI               Horečka        Lokální </a:t>
            </a:r>
          </a:p>
          <a:p>
            <a:r>
              <a:rPr lang="cs-CZ" altLang="cs-CZ" b="1">
                <a:latin typeface="Calibri" panose="020F0502020204030204" pitchFamily="34" charset="0"/>
                <a:cs typeface="Calibri" panose="020F0502020204030204" pitchFamily="34" charset="0"/>
              </a:rPr>
              <a:t>		      nekróza </a:t>
            </a:r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70775395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Nadpis 1">
            <a:extLst>
              <a:ext uri="{FF2B5EF4-FFF2-40B4-BE49-F238E27FC236}">
                <a16:creationId xmlns:a16="http://schemas.microsoft.com/office/drawing/2014/main" id="{4AD120B3-32F1-354D-9C58-F6F2755972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9425" y="260350"/>
            <a:ext cx="11379200" cy="758825"/>
          </a:xfrm>
        </p:spPr>
        <p:txBody>
          <a:bodyPr/>
          <a:lstStyle/>
          <a:p>
            <a:pPr algn="l" eaLnBrk="1" hangingPunct="1"/>
            <a:r>
              <a:rPr lang="cs-CZ" altLang="cs-CZ" sz="4000" b="1">
                <a:solidFill>
                  <a:srgbClr val="00B050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Antracykliny způsobují srdeční selhání</a:t>
            </a:r>
          </a:p>
        </p:txBody>
      </p:sp>
      <p:pic>
        <p:nvPicPr>
          <p:cNvPr id="18434" name="Picture 2">
            <a:extLst>
              <a:ext uri="{FF2B5EF4-FFF2-40B4-BE49-F238E27FC236}">
                <a16:creationId xmlns:a16="http://schemas.microsoft.com/office/drawing/2014/main" id="{672E9B04-2F76-9C4D-98AF-2796BE83ECC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32" t="15050" b="27577"/>
          <a:stretch>
            <a:fillRect/>
          </a:stretch>
        </p:blipFill>
        <p:spPr bwMode="auto">
          <a:xfrm>
            <a:off x="1271588" y="1966913"/>
            <a:ext cx="10172700" cy="3321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35" name="TextBox 1">
            <a:extLst>
              <a:ext uri="{FF2B5EF4-FFF2-40B4-BE49-F238E27FC236}">
                <a16:creationId xmlns:a16="http://schemas.microsoft.com/office/drawing/2014/main" id="{395026F8-39B2-554E-8400-D41183DC883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73350" y="1430338"/>
            <a:ext cx="699135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/>
            <a:r>
              <a:rPr lang="cs-CZ" altLang="cs-CZ" sz="2000">
                <a:latin typeface="Calibri" panose="020F0502020204030204" pitchFamily="34" charset="0"/>
                <a:cs typeface="Calibri" panose="020F0502020204030204" pitchFamily="34" charset="0"/>
              </a:rPr>
              <a:t>Kumulativní kardiotoxicita doxorubicinu byla popsána 10 let poté,</a:t>
            </a:r>
          </a:p>
          <a:p>
            <a:pPr algn="ctr"/>
            <a:r>
              <a:rPr lang="cs-CZ" altLang="cs-CZ" sz="2000">
                <a:latin typeface="Calibri" panose="020F0502020204030204" pitchFamily="34" charset="0"/>
                <a:cs typeface="Calibri" panose="020F0502020204030204" pitchFamily="34" charset="0"/>
              </a:rPr>
              <a:t>co bylo hlášeno první hodnocení produktu</a:t>
            </a:r>
          </a:p>
        </p:txBody>
      </p:sp>
      <p:sp>
        <p:nvSpPr>
          <p:cNvPr id="18436" name="TextBox 4">
            <a:extLst>
              <a:ext uri="{FF2B5EF4-FFF2-40B4-BE49-F238E27FC236}">
                <a16:creationId xmlns:a16="http://schemas.microsoft.com/office/drawing/2014/main" id="{E5586670-F0AD-D04E-A265-A87AACA4FF4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40600" y="5287963"/>
            <a:ext cx="238125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cs-CZ" altLang="cs-CZ" b="1">
                <a:latin typeface="Calibri" panose="020F0502020204030204" pitchFamily="34" charset="0"/>
                <a:cs typeface="Calibri" panose="020F0502020204030204" pitchFamily="34" charset="0"/>
              </a:rPr>
              <a:t>celková dávka (mg/m</a:t>
            </a:r>
            <a:r>
              <a:rPr lang="cs-CZ" altLang="cs-CZ" b="1" baseline="30000">
                <a:latin typeface="Calibri" panose="020F0502020204030204" pitchFamily="34" charset="0"/>
                <a:cs typeface="Calibri" panose="020F0502020204030204" pitchFamily="34" charset="0"/>
              </a:rPr>
              <a:t>2</a:t>
            </a:r>
            <a:r>
              <a:rPr lang="cs-CZ" altLang="cs-CZ" b="1">
                <a:latin typeface="Calibri" panose="020F0502020204030204" pitchFamily="34" charset="0"/>
                <a:cs typeface="Calibri" panose="020F0502020204030204" pitchFamily="34" charset="0"/>
              </a:rPr>
              <a:t>)</a:t>
            </a:r>
          </a:p>
        </p:txBody>
      </p:sp>
      <p:sp>
        <p:nvSpPr>
          <p:cNvPr id="18437" name="TextBox 7">
            <a:extLst>
              <a:ext uri="{FF2B5EF4-FFF2-40B4-BE49-F238E27FC236}">
                <a16:creationId xmlns:a16="http://schemas.microsoft.com/office/drawing/2014/main" id="{CB468DC6-797E-CD48-92C0-1263089085C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54300" y="5329238"/>
            <a:ext cx="2382838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cs-CZ" altLang="cs-CZ" b="1">
                <a:latin typeface="Calibri" panose="020F0502020204030204" pitchFamily="34" charset="0"/>
                <a:cs typeface="Calibri" panose="020F0502020204030204" pitchFamily="34" charset="0"/>
              </a:rPr>
              <a:t>celková dávka (mg/m</a:t>
            </a:r>
            <a:r>
              <a:rPr lang="cs-CZ" altLang="cs-CZ" b="1" baseline="30000">
                <a:latin typeface="Calibri" panose="020F0502020204030204" pitchFamily="34" charset="0"/>
                <a:cs typeface="Calibri" panose="020F0502020204030204" pitchFamily="34" charset="0"/>
              </a:rPr>
              <a:t>2</a:t>
            </a:r>
            <a:r>
              <a:rPr lang="cs-CZ" altLang="cs-CZ" b="1">
                <a:latin typeface="Calibri" panose="020F0502020204030204" pitchFamily="34" charset="0"/>
                <a:cs typeface="Calibri" panose="020F0502020204030204" pitchFamily="34" charset="0"/>
              </a:rPr>
              <a:t>)</a:t>
            </a:r>
          </a:p>
        </p:txBody>
      </p:sp>
      <p:sp>
        <p:nvSpPr>
          <p:cNvPr id="18438" name="TextBox 5">
            <a:extLst>
              <a:ext uri="{FF2B5EF4-FFF2-40B4-BE49-F238E27FC236}">
                <a16:creationId xmlns:a16="http://schemas.microsoft.com/office/drawing/2014/main" id="{20A8EE27-3396-CC44-93FD-4D88FBE2A7B4}"/>
              </a:ext>
            </a:extLst>
          </p:cNvPr>
          <p:cNvSpPr txBox="1">
            <a:spLocks noChangeArrowheads="1"/>
          </p:cNvSpPr>
          <p:nvPr/>
        </p:nvSpPr>
        <p:spPr bwMode="auto">
          <a:xfrm rot="-5400000">
            <a:off x="-80963" y="3557588"/>
            <a:ext cx="2301875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cs-CZ" altLang="cs-CZ" b="1">
                <a:latin typeface="Calibri" panose="020F0502020204030204" pitchFamily="34" charset="0"/>
                <a:cs typeface="Calibri" panose="020F0502020204030204" pitchFamily="34" charset="0"/>
              </a:rPr>
              <a:t>pravděpodobnost CHF</a:t>
            </a:r>
          </a:p>
        </p:txBody>
      </p:sp>
      <p:sp>
        <p:nvSpPr>
          <p:cNvPr id="11" name="TextovéPole 3">
            <a:extLst>
              <a:ext uri="{FF2B5EF4-FFF2-40B4-BE49-F238E27FC236}">
                <a16:creationId xmlns:a16="http://schemas.microsoft.com/office/drawing/2014/main" id="{5F773561-FBCD-A34A-98BB-4BD5A7463FE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4963" y="6486525"/>
            <a:ext cx="11517312" cy="277813"/>
          </a:xfrm>
          <a:prstGeom prst="rect">
            <a:avLst/>
          </a:prstGeom>
          <a:noFill/>
          <a:ln>
            <a:noFill/>
          </a:ln>
          <a:extLst>
            <a:ext uri="{909E8E84-426E-40dd-AFC4-6F175D3DCCD1}"/>
            <a:ext uri="{91240B29-F687-4f45-9708-019B960494DF}"/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r>
              <a:rPr lang="cs-CZ" altLang="cs-CZ" sz="1200" dirty="0">
                <a:solidFill>
                  <a:schemeClr val="bg1">
                    <a:lumMod val="65000"/>
                  </a:schemeClr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Von </a:t>
            </a:r>
            <a:r>
              <a:rPr lang="cs-CZ" altLang="cs-CZ" sz="1200" dirty="0" err="1">
                <a:solidFill>
                  <a:schemeClr val="bg1">
                    <a:lumMod val="65000"/>
                  </a:schemeClr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Hoff</a:t>
            </a:r>
            <a:r>
              <a:rPr lang="cs-CZ" altLang="cs-CZ" sz="1200" dirty="0">
                <a:solidFill>
                  <a:schemeClr val="bg1">
                    <a:lumMod val="65000"/>
                  </a:schemeClr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D, et al. Ann </a:t>
            </a:r>
            <a:r>
              <a:rPr lang="cs-CZ" altLang="cs-CZ" sz="1200" dirty="0" err="1">
                <a:solidFill>
                  <a:schemeClr val="bg1">
                    <a:lumMod val="65000"/>
                  </a:schemeClr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Intern</a:t>
            </a:r>
            <a:r>
              <a:rPr lang="cs-CZ" altLang="cs-CZ" sz="1200" dirty="0">
                <a:solidFill>
                  <a:schemeClr val="bg1">
                    <a:lumMod val="65000"/>
                  </a:schemeClr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Med 1979;710-717</a:t>
            </a:r>
          </a:p>
        </p:txBody>
      </p:sp>
      <p:sp>
        <p:nvSpPr>
          <p:cNvPr id="2" name="Obdélník 1">
            <a:extLst>
              <a:ext uri="{FF2B5EF4-FFF2-40B4-BE49-F238E27FC236}">
                <a16:creationId xmlns:a16="http://schemas.microsoft.com/office/drawing/2014/main" id="{970D763D-4591-984E-B545-C2027905545F}"/>
              </a:ext>
            </a:extLst>
          </p:cNvPr>
          <p:cNvSpPr/>
          <p:nvPr/>
        </p:nvSpPr>
        <p:spPr>
          <a:xfrm>
            <a:off x="5684838" y="2925763"/>
            <a:ext cx="409575" cy="195738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/>
          </a:p>
        </p:txBody>
      </p:sp>
      <p:sp>
        <p:nvSpPr>
          <p:cNvPr id="18441" name="TextBox 5">
            <a:extLst>
              <a:ext uri="{FF2B5EF4-FFF2-40B4-BE49-F238E27FC236}">
                <a16:creationId xmlns:a16="http://schemas.microsoft.com/office/drawing/2014/main" id="{DDAB7041-669A-4044-BF8F-2667CBCB0DC6}"/>
              </a:ext>
            </a:extLst>
          </p:cNvPr>
          <p:cNvSpPr txBox="1">
            <a:spLocks noChangeArrowheads="1"/>
          </p:cNvSpPr>
          <p:nvPr/>
        </p:nvSpPr>
        <p:spPr bwMode="auto">
          <a:xfrm rot="-5400000">
            <a:off x="4775994" y="3548857"/>
            <a:ext cx="2300287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cs-CZ" altLang="cs-CZ" b="1">
                <a:latin typeface="Calibri" panose="020F0502020204030204" pitchFamily="34" charset="0"/>
                <a:cs typeface="Calibri" panose="020F0502020204030204" pitchFamily="34" charset="0"/>
              </a:rPr>
              <a:t>pravděpodobnost CHF</a:t>
            </a:r>
          </a:p>
        </p:txBody>
      </p:sp>
      <p:sp>
        <p:nvSpPr>
          <p:cNvPr id="3" name="Obdélník 2">
            <a:extLst>
              <a:ext uri="{FF2B5EF4-FFF2-40B4-BE49-F238E27FC236}">
                <a16:creationId xmlns:a16="http://schemas.microsoft.com/office/drawing/2014/main" id="{E820180E-6D2A-3E48-80F4-B1CE906DCD5E}"/>
              </a:ext>
            </a:extLst>
          </p:cNvPr>
          <p:cNvSpPr/>
          <p:nvPr/>
        </p:nvSpPr>
        <p:spPr>
          <a:xfrm>
            <a:off x="8523288" y="2478088"/>
            <a:ext cx="2978150" cy="7239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/>
          </a:p>
        </p:txBody>
      </p:sp>
      <p:sp>
        <p:nvSpPr>
          <p:cNvPr id="18443" name="TextBox 3">
            <a:extLst>
              <a:ext uri="{FF2B5EF4-FFF2-40B4-BE49-F238E27FC236}">
                <a16:creationId xmlns:a16="http://schemas.microsoft.com/office/drawing/2014/main" id="{C9AB750B-8937-0140-BB68-05FC214B86E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470900" y="2581275"/>
            <a:ext cx="1671638" cy="600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cs-CZ" altLang="cs-CZ" sz="1100" b="1">
                <a:latin typeface="Calibri" panose="020F0502020204030204" pitchFamily="34" charset="0"/>
                <a:cs typeface="Calibri" panose="020F0502020204030204" pitchFamily="34" charset="0"/>
              </a:rPr>
              <a:t>každé 3 týdny (n=2230)</a:t>
            </a:r>
          </a:p>
          <a:p>
            <a:r>
              <a:rPr lang="cs-CZ" altLang="cs-CZ" sz="1100" b="1">
                <a:latin typeface="Calibri" panose="020F0502020204030204" pitchFamily="34" charset="0"/>
                <a:cs typeface="Calibri" panose="020F0502020204030204" pitchFamily="34" charset="0"/>
              </a:rPr>
              <a:t>3x denně 3 týdny (n=567)</a:t>
            </a:r>
          </a:p>
          <a:p>
            <a:r>
              <a:rPr lang="cs-CZ" altLang="cs-CZ" sz="1100" b="1">
                <a:latin typeface="Calibri" panose="020F0502020204030204" pitchFamily="34" charset="0"/>
                <a:cs typeface="Calibri" panose="020F0502020204030204" pitchFamily="34" charset="0"/>
              </a:rPr>
              <a:t>týdně (n=954)</a:t>
            </a:r>
          </a:p>
        </p:txBody>
      </p:sp>
      <p:sp>
        <p:nvSpPr>
          <p:cNvPr id="4" name="Obdélník 3">
            <a:extLst>
              <a:ext uri="{FF2B5EF4-FFF2-40B4-BE49-F238E27FC236}">
                <a16:creationId xmlns:a16="http://schemas.microsoft.com/office/drawing/2014/main" id="{F09FC00F-6B27-4A46-81AB-09A0C071E7DB}"/>
              </a:ext>
            </a:extLst>
          </p:cNvPr>
          <p:cNvSpPr/>
          <p:nvPr/>
        </p:nvSpPr>
        <p:spPr>
          <a:xfrm>
            <a:off x="1847850" y="2673350"/>
            <a:ext cx="2720975" cy="41116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/>
          </a:p>
        </p:txBody>
      </p:sp>
      <p:sp>
        <p:nvSpPr>
          <p:cNvPr id="18445" name="TextBox 2">
            <a:extLst>
              <a:ext uri="{FF2B5EF4-FFF2-40B4-BE49-F238E27FC236}">
                <a16:creationId xmlns:a16="http://schemas.microsoft.com/office/drawing/2014/main" id="{E0F34222-0BE4-CF4E-8EE5-33A80F68D57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68488" y="2738438"/>
            <a:ext cx="2330450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cs-CZ" altLang="cs-CZ" sz="1600" b="1">
                <a:latin typeface="Calibri" panose="020F0502020204030204" pitchFamily="34" charset="0"/>
                <a:cs typeface="Calibri" panose="020F0502020204030204" pitchFamily="34" charset="0"/>
              </a:rPr>
              <a:t>n=3941, s 88 případy CHF</a:t>
            </a:r>
          </a:p>
        </p:txBody>
      </p:sp>
    </p:spTree>
    <p:extLst>
      <p:ext uri="{BB962C8B-B14F-4D97-AF65-F5344CB8AC3E}">
        <p14:creationId xmlns:p14="http://schemas.microsoft.com/office/powerpoint/2010/main" val="268432712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extBox 8">
            <a:extLst>
              <a:ext uri="{FF2B5EF4-FFF2-40B4-BE49-F238E27FC236}">
                <a16:creationId xmlns:a16="http://schemas.microsoft.com/office/drawing/2014/main" id="{25518C62-C0D9-B541-9203-37881CA9D6D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0863" y="5876925"/>
            <a:ext cx="1058545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ajor"/>
        </p:style>
        <p:txBody>
          <a:bodyPr>
            <a:spAutoFit/>
          </a:bodyPr>
          <a:lstStyle>
            <a:lvl1pPr>
              <a:defRPr>
                <a:latin typeface="+mj-lt"/>
                <a:ea typeface="+mj-ea"/>
                <a:cs typeface="+mj-cs"/>
              </a:defRPr>
            </a:lvl1pPr>
            <a:lvl2pPr>
              <a:defRPr>
                <a:latin typeface="+mj-lt"/>
                <a:ea typeface="+mj-ea"/>
                <a:cs typeface="+mj-cs"/>
              </a:defRPr>
            </a:lvl2pPr>
            <a:lvl3pPr>
              <a:defRPr>
                <a:latin typeface="+mj-lt"/>
                <a:ea typeface="+mj-ea"/>
                <a:cs typeface="+mj-cs"/>
              </a:defRPr>
            </a:lvl3pPr>
            <a:lvl4pPr>
              <a:defRPr>
                <a:latin typeface="+mj-lt"/>
                <a:ea typeface="+mj-ea"/>
                <a:cs typeface="+mj-cs"/>
              </a:defRPr>
            </a:lvl4pPr>
            <a:lvl5pPr>
              <a:defRPr>
                <a:latin typeface="+mj-lt"/>
                <a:ea typeface="+mj-ea"/>
                <a:cs typeface="+mj-cs"/>
              </a:defRPr>
            </a:lvl5pPr>
            <a:lvl6pPr>
              <a:defRPr>
                <a:latin typeface="+mj-lt"/>
                <a:ea typeface="+mj-ea"/>
                <a:cs typeface="+mj-cs"/>
              </a:defRPr>
            </a:lvl6pPr>
            <a:lvl7pPr>
              <a:defRPr>
                <a:latin typeface="+mj-lt"/>
                <a:ea typeface="+mj-ea"/>
                <a:cs typeface="+mj-cs"/>
              </a:defRPr>
            </a:lvl7pPr>
            <a:lvl8pPr>
              <a:defRPr>
                <a:latin typeface="+mj-lt"/>
                <a:ea typeface="+mj-ea"/>
                <a:cs typeface="+mj-cs"/>
              </a:defRPr>
            </a:lvl8pPr>
            <a:lvl9pPr>
              <a:defRPr>
                <a:latin typeface="+mj-lt"/>
                <a:ea typeface="+mj-ea"/>
                <a:cs typeface="+mj-cs"/>
              </a:defRPr>
            </a:lvl9pPr>
          </a:lstStyle>
          <a:p>
            <a:pPr>
              <a:defRPr/>
            </a:pPr>
            <a:r>
              <a:rPr lang="cs-CZ" altLang="cs-CZ" sz="1200" dirty="0">
                <a:latin typeface="Calibri" panose="020F0502020204030204" pitchFamily="34" charset="0"/>
                <a:cs typeface="Calibri" panose="020F0502020204030204" pitchFamily="34" charset="0"/>
              </a:rPr>
              <a:t>PDL: </a:t>
            </a:r>
            <a:r>
              <a:rPr lang="cs-CZ" altLang="cs-CZ" sz="1200" dirty="0" err="1">
                <a:latin typeface="Calibri" panose="020F0502020204030204" pitchFamily="34" charset="0"/>
                <a:cs typeface="Calibri" panose="020F0502020204030204" pitchFamily="34" charset="0"/>
              </a:rPr>
              <a:t>pegylovaný</a:t>
            </a:r>
            <a:r>
              <a:rPr lang="cs-CZ" altLang="cs-CZ" sz="12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altLang="cs-CZ" sz="1200" dirty="0" err="1">
                <a:latin typeface="Calibri" panose="020F0502020204030204" pitchFamily="34" charset="0"/>
                <a:cs typeface="Calibri" panose="020F0502020204030204" pitchFamily="34" charset="0"/>
              </a:rPr>
              <a:t>lipozomální</a:t>
            </a:r>
            <a:r>
              <a:rPr lang="cs-CZ" altLang="cs-CZ" sz="12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altLang="cs-CZ" sz="1200" dirty="0" err="1">
                <a:latin typeface="Calibri" panose="020F0502020204030204" pitchFamily="34" charset="0"/>
                <a:cs typeface="Calibri" panose="020F0502020204030204" pitchFamily="34" charset="0"/>
              </a:rPr>
              <a:t>doxorubicin</a:t>
            </a:r>
            <a:r>
              <a:rPr lang="cs-CZ" altLang="cs-CZ" sz="1200" dirty="0">
                <a:latin typeface="Calibri" panose="020F0502020204030204" pitchFamily="34" charset="0"/>
                <a:cs typeface="Calibri" panose="020F0502020204030204" pitchFamily="34" charset="0"/>
              </a:rPr>
              <a:t>; LD: </a:t>
            </a:r>
            <a:r>
              <a:rPr lang="cs-CZ" altLang="cs-CZ" sz="1200" dirty="0" err="1">
                <a:latin typeface="Calibri" panose="020F0502020204030204" pitchFamily="34" charset="0"/>
                <a:cs typeface="Calibri" panose="020F0502020204030204" pitchFamily="34" charset="0"/>
              </a:rPr>
              <a:t>lipozomální</a:t>
            </a:r>
            <a:r>
              <a:rPr lang="cs-CZ" altLang="cs-CZ" sz="12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altLang="cs-CZ" sz="1200" dirty="0" err="1">
                <a:latin typeface="Calibri" panose="020F0502020204030204" pitchFamily="34" charset="0"/>
                <a:cs typeface="Calibri" panose="020F0502020204030204" pitchFamily="34" charset="0"/>
              </a:rPr>
              <a:t>doxorubicin</a:t>
            </a:r>
            <a:r>
              <a:rPr lang="cs-CZ" altLang="cs-CZ" sz="1200" dirty="0">
                <a:latin typeface="Calibri" panose="020F0502020204030204" pitchFamily="34" charset="0"/>
                <a:cs typeface="Calibri" panose="020F0502020204030204" pitchFamily="34" charset="0"/>
              </a:rPr>
              <a:t>; ADR: </a:t>
            </a:r>
            <a:r>
              <a:rPr lang="cs-CZ" altLang="cs-CZ" sz="1200" dirty="0" err="1">
                <a:latin typeface="Calibri" panose="020F0502020204030204" pitchFamily="34" charset="0"/>
                <a:cs typeface="Calibri" panose="020F0502020204030204" pitchFamily="34" charset="0"/>
              </a:rPr>
              <a:t>adriamycin</a:t>
            </a:r>
            <a:r>
              <a:rPr lang="cs-CZ" altLang="cs-CZ" sz="1200" dirty="0">
                <a:latin typeface="Calibri" panose="020F0502020204030204" pitchFamily="34" charset="0"/>
                <a:cs typeface="Calibri" panose="020F0502020204030204" pitchFamily="34" charset="0"/>
              </a:rPr>
              <a:t>; </a:t>
            </a:r>
            <a:r>
              <a:rPr lang="cs-CZ" altLang="cs-CZ" sz="1200" dirty="0" err="1">
                <a:latin typeface="Calibri" panose="020F0502020204030204" pitchFamily="34" charset="0"/>
                <a:cs typeface="Calibri" panose="020F0502020204030204" pitchFamily="34" charset="0"/>
              </a:rPr>
              <a:t>EPI:epirubicin</a:t>
            </a:r>
            <a:r>
              <a:rPr lang="cs-CZ" altLang="cs-CZ" sz="1200" dirty="0">
                <a:latin typeface="Calibri" panose="020F0502020204030204" pitchFamily="34" charset="0"/>
                <a:cs typeface="Calibri" panose="020F0502020204030204" pitchFamily="34" charset="0"/>
              </a:rPr>
              <a:t>; CTX: cyklofosfamid; PFS: přežití bez progrese; OS: celkové přežití; RR: míra odpovědi; PPS: plantárně palmární syndrom; CHF: klinické srdeční selhání; a CRF: srdeční rizikový faktor.</a:t>
            </a:r>
          </a:p>
        </p:txBody>
      </p:sp>
      <p:graphicFrame>
        <p:nvGraphicFramePr>
          <p:cNvPr id="22" name="Table 15">
            <a:extLst>
              <a:ext uri="{FF2B5EF4-FFF2-40B4-BE49-F238E27FC236}">
                <a16:creationId xmlns:a16="http://schemas.microsoft.com/office/drawing/2014/main" id="{740150A3-6790-B34D-AA9E-AEB110B1ACF6}"/>
              </a:ext>
            </a:extLst>
          </p:cNvPr>
          <p:cNvGraphicFramePr>
            <a:graphicFrameLocks noGrp="1"/>
          </p:cNvGraphicFramePr>
          <p:nvPr/>
        </p:nvGraphicFramePr>
        <p:xfrm>
          <a:off x="263352" y="893897"/>
          <a:ext cx="11737168" cy="4983375"/>
        </p:xfrm>
        <a:graphic>
          <a:graphicData uri="http://schemas.openxmlformats.org/drawingml/2006/table">
            <a:tbl>
              <a:tblPr firstRow="1" bandRow="1">
                <a:tableStyleId>{35758FB7-9AC5-4552-8A53-C91805E547FA}</a:tableStyleId>
              </a:tblPr>
              <a:tblGrid>
                <a:gridCol w="146714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2046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11382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64723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287058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467146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278244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656048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572229">
                <a:tc>
                  <a:txBody>
                    <a:bodyPr/>
                    <a:lstStyle/>
                    <a:p>
                      <a:pPr algn="ctr"/>
                      <a:r>
                        <a:rPr lang="en-US" sz="1400" b="1" i="0" dirty="0" err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Autor</a:t>
                      </a:r>
                      <a:endParaRPr lang="en-US" sz="1400" b="1" i="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i="0" dirty="0" err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Fáze</a:t>
                      </a:r>
                      <a:r>
                        <a:rPr lang="en-US" sz="1400" b="1" i="0" baseline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1400" b="1" i="0" baseline="0" dirty="0" err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studie</a:t>
                      </a:r>
                      <a:endParaRPr lang="en-US" sz="1400" b="1" i="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i="0" dirty="0" err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Léčebný</a:t>
                      </a:r>
                      <a:r>
                        <a:rPr lang="en-US" sz="1400" b="1" i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1400" b="1" i="0" dirty="0" err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režim</a:t>
                      </a:r>
                      <a:endParaRPr lang="en-US" sz="1400" b="1" i="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i="0" dirty="0" err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Charakteristika</a:t>
                      </a:r>
                      <a:r>
                        <a:rPr lang="en-US" sz="1400" b="1" i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1400" b="1" i="0" dirty="0" err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pacientů</a:t>
                      </a:r>
                      <a:endParaRPr lang="en-US" sz="1400" b="1" i="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i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PFS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i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OS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i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RR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i="0" dirty="0" err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Toxicita</a:t>
                      </a:r>
                      <a:endParaRPr lang="en-US" sz="1400" b="1" i="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88253">
                <a:tc>
                  <a:txBody>
                    <a:bodyPr/>
                    <a:lstStyle/>
                    <a:p>
                      <a:r>
                        <a:rPr lang="en-US" sz="1200" b="0" i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O’Brien</a:t>
                      </a:r>
                      <a:r>
                        <a:rPr lang="en-US" sz="1200" b="0" i="0" baseline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et al.</a:t>
                      </a:r>
                    </a:p>
                    <a:p>
                      <a:r>
                        <a:rPr lang="en-US" sz="1200" b="0" i="0" baseline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[33]</a:t>
                      </a:r>
                      <a:endParaRPr lang="en-US" sz="1200" b="0" i="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b="0" i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III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b="0" i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PLD (50 mg/m</a:t>
                      </a:r>
                      <a:r>
                        <a:rPr lang="en-US" sz="1200" b="0" i="0" baseline="300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</a:t>
                      </a:r>
                      <a:r>
                        <a:rPr lang="en-US" sz="1200" b="0" i="0" baseline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/4w)</a:t>
                      </a:r>
                    </a:p>
                    <a:p>
                      <a:r>
                        <a:rPr lang="en-US" sz="1200" b="0" i="0" baseline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Versus</a:t>
                      </a:r>
                    </a:p>
                    <a:p>
                      <a:r>
                        <a:rPr lang="en-US" sz="1200" b="0" i="0" baseline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ADR (60 mg/</a:t>
                      </a:r>
                      <a:r>
                        <a:rPr lang="en-US" sz="1200" b="0" i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m</a:t>
                      </a:r>
                      <a:r>
                        <a:rPr lang="en-US" sz="1200" b="0" i="0" baseline="300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</a:t>
                      </a:r>
                      <a:r>
                        <a:rPr lang="en-US" sz="1200" b="0" i="0" baseline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/3w)</a:t>
                      </a:r>
                      <a:endParaRPr lang="en-US" sz="1200" b="0" i="0" baseline="300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0" i="0" dirty="0" err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Stádium</a:t>
                      </a:r>
                      <a:r>
                        <a:rPr lang="en-US" sz="1200" b="0" i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IV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0" i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6,9 m </a:t>
                      </a:r>
                    </a:p>
                    <a:p>
                      <a:pPr algn="ctr"/>
                      <a:r>
                        <a:rPr lang="en-US" sz="1200" b="0" i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Versus</a:t>
                      </a:r>
                    </a:p>
                    <a:p>
                      <a:pPr algn="ctr"/>
                      <a:r>
                        <a:rPr lang="en-US" sz="1200" b="0" i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7,8 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0" i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21 m</a:t>
                      </a:r>
                    </a:p>
                    <a:p>
                      <a:pPr algn="ctr"/>
                      <a:r>
                        <a:rPr lang="en-US" sz="1200" b="0" i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Versus</a:t>
                      </a:r>
                    </a:p>
                    <a:p>
                      <a:pPr algn="ctr"/>
                      <a:r>
                        <a:rPr lang="en-US" sz="1200" b="0" i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22 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0" i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33 %</a:t>
                      </a:r>
                    </a:p>
                    <a:p>
                      <a:pPr algn="ctr"/>
                      <a:r>
                        <a:rPr lang="en-US" sz="1200" b="0" i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Versus</a:t>
                      </a:r>
                    </a:p>
                    <a:p>
                      <a:pPr algn="ctr"/>
                      <a:r>
                        <a:rPr lang="en-US" sz="1200" b="0" i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38 %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0" i="0" dirty="0" err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Kardio</a:t>
                      </a:r>
                      <a:r>
                        <a:rPr lang="en-US" sz="1200" b="0" i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:</a:t>
                      </a:r>
                    </a:p>
                    <a:p>
                      <a:pPr algn="ctr"/>
                      <a:r>
                        <a:rPr lang="en-US" sz="1200" b="0" i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4,7</a:t>
                      </a:r>
                      <a:r>
                        <a:rPr lang="en-US" sz="1200" b="0" i="0" baseline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1200" b="0" i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versus 19,6 %</a:t>
                      </a:r>
                    </a:p>
                    <a:p>
                      <a:pPr algn="ctr"/>
                      <a:r>
                        <a:rPr lang="en-US" sz="1200" b="0" i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CHF: 0 % versus 4 %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88253">
                <a:tc>
                  <a:txBody>
                    <a:bodyPr/>
                    <a:lstStyle/>
                    <a:p>
                      <a:r>
                        <a:rPr lang="en-US" sz="1200" b="0" i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Harris et al.</a:t>
                      </a:r>
                    </a:p>
                    <a:p>
                      <a:r>
                        <a:rPr lang="en-US" sz="1200" b="0" i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[34]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b="0" i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III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b="0" i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LD (75 mg/m</a:t>
                      </a:r>
                      <a:r>
                        <a:rPr lang="en-US" sz="1200" b="0" i="0" baseline="300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</a:t>
                      </a:r>
                      <a:r>
                        <a:rPr lang="en-US" sz="1200" b="0" i="0" baseline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/3w)</a:t>
                      </a:r>
                    </a:p>
                    <a:p>
                      <a:r>
                        <a:rPr lang="en-US" sz="1200" b="0" i="0" baseline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Versus</a:t>
                      </a:r>
                    </a:p>
                    <a:p>
                      <a:r>
                        <a:rPr lang="en-US" sz="1200" b="0" i="0" baseline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ADR (75 mg/</a:t>
                      </a:r>
                      <a:r>
                        <a:rPr lang="en-US" sz="1200" b="0" i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m</a:t>
                      </a:r>
                      <a:r>
                        <a:rPr lang="en-US" sz="1200" b="0" i="0" baseline="300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</a:t>
                      </a:r>
                      <a:r>
                        <a:rPr lang="en-US" sz="1200" b="0" i="0" baseline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/3w)</a:t>
                      </a:r>
                      <a:endParaRPr lang="en-US" sz="1200" b="0" i="0" baseline="300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endParaRPr lang="en-US" sz="1200" b="0" i="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i="0" dirty="0" err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Stádium</a:t>
                      </a:r>
                      <a:r>
                        <a:rPr lang="en-US" sz="1200" b="0" i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IV</a:t>
                      </a:r>
                    </a:p>
                    <a:p>
                      <a:pPr algn="ctr"/>
                      <a:r>
                        <a:rPr lang="en-US" sz="1200" b="0" i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(17 % </a:t>
                      </a:r>
                      <a:r>
                        <a:rPr lang="en-US" sz="1200" b="0" i="0" dirty="0" err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předchozí</a:t>
                      </a:r>
                      <a:r>
                        <a:rPr lang="en-US" sz="1200" b="0" i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ADR)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0" i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3,8 m</a:t>
                      </a:r>
                    </a:p>
                    <a:p>
                      <a:pPr algn="ctr"/>
                      <a:r>
                        <a:rPr lang="en-US" sz="1200" b="0" i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Versus</a:t>
                      </a:r>
                    </a:p>
                    <a:p>
                      <a:pPr algn="ctr"/>
                      <a:r>
                        <a:rPr lang="en-US" sz="1200" b="0" i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4,3 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0" i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16 m</a:t>
                      </a:r>
                    </a:p>
                    <a:p>
                      <a:pPr algn="ctr"/>
                      <a:r>
                        <a:rPr lang="en-US" sz="1200" b="0" i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Versus</a:t>
                      </a:r>
                    </a:p>
                    <a:p>
                      <a:pPr algn="ctr"/>
                      <a:r>
                        <a:rPr lang="en-US" sz="1200" b="0" i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20 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0" i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26 %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0" i="0" dirty="0" err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Kardio</a:t>
                      </a:r>
                      <a:r>
                        <a:rPr lang="en-US" sz="1200" b="0" i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: 13 versus 29 %</a:t>
                      </a:r>
                    </a:p>
                    <a:p>
                      <a:pPr algn="ctr"/>
                      <a:r>
                        <a:rPr lang="en-US" sz="1200" b="0" i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CHF: 5,9 versus 15 %</a:t>
                      </a:r>
                    </a:p>
                    <a:p>
                      <a:pPr algn="ctr"/>
                      <a:r>
                        <a:rPr lang="en-US" sz="1200" b="0" i="0" dirty="0" err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Billingham</a:t>
                      </a:r>
                      <a:r>
                        <a:rPr lang="en-US" sz="1200" b="0" i="0" baseline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&gt; 2,5: </a:t>
                      </a:r>
                    </a:p>
                    <a:p>
                      <a:pPr algn="ctr"/>
                      <a:r>
                        <a:rPr lang="en-US" sz="1200" b="0" i="0" baseline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26 </a:t>
                      </a:r>
                      <a:r>
                        <a:rPr lang="en-US" sz="1200" b="0" i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versus 71 %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88253">
                <a:tc>
                  <a:txBody>
                    <a:bodyPr/>
                    <a:lstStyle/>
                    <a:p>
                      <a:r>
                        <a:rPr lang="en-US" sz="1200" b="0" i="0" dirty="0" err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Batist</a:t>
                      </a:r>
                      <a:r>
                        <a:rPr lang="en-US" sz="1200" b="0" i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et al. </a:t>
                      </a:r>
                    </a:p>
                    <a:p>
                      <a:r>
                        <a:rPr lang="en-US" sz="1200" b="0" i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[35]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b="0" i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III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b="0" i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LD (60 mg/m</a:t>
                      </a:r>
                      <a:r>
                        <a:rPr lang="en-US" sz="1200" b="0" i="0" baseline="300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</a:t>
                      </a:r>
                      <a:r>
                        <a:rPr lang="en-US" sz="1200" b="0" i="0" baseline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) + CTX (600 </a:t>
                      </a:r>
                      <a:r>
                        <a:rPr lang="en-US" sz="1200" b="0" i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mg/m</a:t>
                      </a:r>
                      <a:r>
                        <a:rPr lang="en-US" sz="1200" b="0" i="0" baseline="300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</a:t>
                      </a:r>
                      <a:r>
                        <a:rPr lang="en-US" sz="1200" b="0" i="0" baseline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)</a:t>
                      </a:r>
                    </a:p>
                    <a:p>
                      <a:r>
                        <a:rPr lang="en-US" sz="1200" b="0" i="0" baseline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Versus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i="0" baseline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ADR (60 mg/</a:t>
                      </a:r>
                      <a:r>
                        <a:rPr lang="en-US" sz="1200" b="0" i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m</a:t>
                      </a:r>
                      <a:r>
                        <a:rPr lang="en-US" sz="1200" b="0" i="0" baseline="300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</a:t>
                      </a:r>
                      <a:r>
                        <a:rPr lang="en-US" sz="1200" b="0" i="0" baseline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) + CTX (600 </a:t>
                      </a:r>
                      <a:r>
                        <a:rPr lang="en-US" sz="1200" b="0" i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mg/m</a:t>
                      </a:r>
                      <a:r>
                        <a:rPr lang="en-US" sz="1200" b="0" i="0" baseline="300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</a:t>
                      </a:r>
                      <a:r>
                        <a:rPr lang="en-US" sz="1200" b="0" i="0" baseline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i="0" dirty="0" err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Stádium</a:t>
                      </a:r>
                      <a:r>
                        <a:rPr lang="en-US" sz="1200" b="0" i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IV</a:t>
                      </a:r>
                    </a:p>
                    <a:p>
                      <a:pPr algn="ctr"/>
                      <a:r>
                        <a:rPr lang="en-US" sz="1200" b="0" i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(10 % </a:t>
                      </a:r>
                      <a:r>
                        <a:rPr lang="en-US" sz="1200" b="0" i="0" dirty="0" err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předchozí</a:t>
                      </a:r>
                      <a:r>
                        <a:rPr lang="en-US" sz="1200" b="0" i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ADR)</a:t>
                      </a:r>
                    </a:p>
                    <a:p>
                      <a:pPr algn="ctr"/>
                      <a:r>
                        <a:rPr lang="en-US" sz="1200" b="0" i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(30 % CRF)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0" i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5,1 m </a:t>
                      </a:r>
                    </a:p>
                    <a:p>
                      <a:pPr algn="ctr"/>
                      <a:r>
                        <a:rPr lang="en-US" sz="1200" b="0" i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Versus</a:t>
                      </a:r>
                    </a:p>
                    <a:p>
                      <a:pPr algn="ctr"/>
                      <a:r>
                        <a:rPr lang="en-US" sz="1200" b="0" i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5,5 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0" i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19 m</a:t>
                      </a:r>
                    </a:p>
                    <a:p>
                      <a:pPr algn="ctr"/>
                      <a:r>
                        <a:rPr lang="en-US" sz="1200" b="0" i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Versus</a:t>
                      </a:r>
                    </a:p>
                    <a:p>
                      <a:pPr algn="ctr"/>
                      <a:r>
                        <a:rPr lang="en-US" sz="1200" b="0" i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16 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 b="0" i="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0" i="0" dirty="0" err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Kardio</a:t>
                      </a:r>
                      <a:r>
                        <a:rPr lang="en-US" sz="1200" b="0" i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: 6 versus 21</a:t>
                      </a:r>
                      <a:r>
                        <a:rPr lang="en-US" sz="1200" b="0" i="0" baseline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%</a:t>
                      </a:r>
                    </a:p>
                    <a:p>
                      <a:pPr algn="ctr"/>
                      <a:r>
                        <a:rPr lang="en-US" sz="1200" b="0" i="0" baseline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(P &lt; 0,05)</a:t>
                      </a:r>
                    </a:p>
                    <a:p>
                      <a:pPr algn="ctr"/>
                      <a:r>
                        <a:rPr lang="en-US" sz="1200" b="0" i="0" baseline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CRF: 0 </a:t>
                      </a:r>
                      <a:r>
                        <a:rPr lang="en-US" sz="1200" b="0" i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versus 3,2 %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88253">
                <a:tc>
                  <a:txBody>
                    <a:bodyPr/>
                    <a:lstStyle/>
                    <a:p>
                      <a:r>
                        <a:rPr lang="en-US" sz="1200" b="0" i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Chan et al.</a:t>
                      </a:r>
                    </a:p>
                    <a:p>
                      <a:r>
                        <a:rPr lang="en-US" sz="1200" b="0" i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[36]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b="0" i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III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b="0" i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LD (75 mg/m</a:t>
                      </a:r>
                      <a:r>
                        <a:rPr lang="en-US" sz="1200" b="0" i="0" baseline="300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</a:t>
                      </a:r>
                      <a:r>
                        <a:rPr lang="en-US" sz="1200" b="0" i="0" baseline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) + CTX (600 </a:t>
                      </a:r>
                      <a:r>
                        <a:rPr lang="en-US" sz="1200" b="0" i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mg/m</a:t>
                      </a:r>
                      <a:r>
                        <a:rPr lang="en-US" sz="1200" b="0" i="0" baseline="300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</a:t>
                      </a:r>
                      <a:r>
                        <a:rPr lang="en-US" sz="1200" b="0" i="0" baseline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)</a:t>
                      </a:r>
                    </a:p>
                    <a:p>
                      <a:r>
                        <a:rPr lang="en-US" sz="1200" b="0" i="0" baseline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Versus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i="0" baseline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EPI (75 mg/</a:t>
                      </a:r>
                      <a:r>
                        <a:rPr lang="en-US" sz="1200" b="0" i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m</a:t>
                      </a:r>
                      <a:r>
                        <a:rPr lang="en-US" sz="1200" b="0" i="0" baseline="300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</a:t>
                      </a:r>
                      <a:r>
                        <a:rPr lang="en-US" sz="1200" b="0" i="0" baseline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) + CTX (600 </a:t>
                      </a:r>
                      <a:r>
                        <a:rPr lang="en-US" sz="1200" b="0" i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mg/m</a:t>
                      </a:r>
                      <a:r>
                        <a:rPr lang="en-US" sz="1200" b="0" i="0" baseline="300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</a:t>
                      </a:r>
                      <a:r>
                        <a:rPr lang="en-US" sz="1200" b="0" i="0" baseline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i="0" dirty="0" err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Stádium</a:t>
                      </a:r>
                      <a:r>
                        <a:rPr lang="en-US" sz="1200" b="0" i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IV</a:t>
                      </a:r>
                    </a:p>
                    <a:p>
                      <a:pPr algn="ctr"/>
                      <a:r>
                        <a:rPr lang="en-US" sz="1200" b="0" i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(</a:t>
                      </a:r>
                      <a:r>
                        <a:rPr lang="en-US" sz="1200" b="0" i="0" dirty="0" err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bez</a:t>
                      </a:r>
                      <a:r>
                        <a:rPr lang="en-US" sz="1200" b="0" i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1200" b="0" i="0" dirty="0" err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předchozího</a:t>
                      </a:r>
                      <a:r>
                        <a:rPr lang="en-US" sz="1200" b="0" i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ADR)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0" i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7,7 m</a:t>
                      </a:r>
                    </a:p>
                    <a:p>
                      <a:pPr algn="ctr"/>
                      <a:r>
                        <a:rPr lang="en-US" sz="1200" b="0" i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Versus</a:t>
                      </a:r>
                    </a:p>
                    <a:p>
                      <a:pPr algn="ctr"/>
                      <a:r>
                        <a:rPr lang="en-US" sz="1200" b="0" i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5,6 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0" i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18,3 m</a:t>
                      </a:r>
                    </a:p>
                    <a:p>
                      <a:pPr algn="ctr"/>
                      <a:r>
                        <a:rPr lang="en-US" sz="1200" b="0" i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Versus</a:t>
                      </a:r>
                    </a:p>
                    <a:p>
                      <a:pPr algn="ctr"/>
                      <a:r>
                        <a:rPr lang="en-US" sz="1200" b="0" i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16 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0" i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46 %</a:t>
                      </a:r>
                    </a:p>
                    <a:p>
                      <a:pPr algn="ctr"/>
                      <a:r>
                        <a:rPr lang="en-US" sz="1200" b="0" i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Versus</a:t>
                      </a:r>
                    </a:p>
                    <a:p>
                      <a:pPr algn="ctr"/>
                      <a:r>
                        <a:rPr lang="en-US" sz="1200" b="0" i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39 %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0" i="0" dirty="0" err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Kardio</a:t>
                      </a:r>
                      <a:r>
                        <a:rPr lang="en-US" sz="1200" b="0" i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: 11 versus 10 %</a:t>
                      </a:r>
                    </a:p>
                    <a:p>
                      <a:pPr algn="ctr"/>
                      <a:r>
                        <a:rPr lang="en-US" sz="1200" b="0" i="0" dirty="0" err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Bez</a:t>
                      </a:r>
                      <a:r>
                        <a:rPr lang="en-US" sz="1200" b="0" i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CRF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788253">
                <a:tc>
                  <a:txBody>
                    <a:bodyPr/>
                    <a:lstStyle/>
                    <a:p>
                      <a:r>
                        <a:rPr lang="en-US" sz="1200" b="0" i="0" dirty="0" err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Sparano</a:t>
                      </a:r>
                      <a:r>
                        <a:rPr lang="en-US" sz="1200" b="0" i="0" baseline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et al.</a:t>
                      </a:r>
                    </a:p>
                    <a:p>
                      <a:r>
                        <a:rPr lang="en-US" sz="1200" b="0" i="0" baseline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[37]</a:t>
                      </a:r>
                      <a:endParaRPr lang="en-US" sz="1200" b="0" i="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b="0" i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III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b="0" i="0" dirty="0" err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Docetaxel</a:t>
                      </a:r>
                      <a:r>
                        <a:rPr lang="en-US" sz="1200" b="0" i="0" baseline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1200" b="0" i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(75 mg/m</a:t>
                      </a:r>
                      <a:r>
                        <a:rPr lang="en-US" sz="1200" b="0" i="0" baseline="300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</a:t>
                      </a:r>
                      <a:r>
                        <a:rPr lang="en-US" sz="1200" b="0" i="0" baseline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) Versus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i="0" dirty="0" err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Docetaxel</a:t>
                      </a:r>
                      <a:r>
                        <a:rPr lang="en-US" sz="1200" b="0" i="0" baseline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(60 mg/</a:t>
                      </a:r>
                      <a:r>
                        <a:rPr lang="en-US" sz="1200" b="0" i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m</a:t>
                      </a:r>
                      <a:r>
                        <a:rPr lang="en-US" sz="1200" b="0" i="0" baseline="300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</a:t>
                      </a:r>
                      <a:r>
                        <a:rPr lang="en-US" sz="1200" b="0" i="0" baseline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) + PDL (30 </a:t>
                      </a:r>
                      <a:r>
                        <a:rPr lang="en-US" sz="1200" b="0" i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mg/m</a:t>
                      </a:r>
                      <a:r>
                        <a:rPr lang="en-US" sz="1200" b="0" i="0" baseline="300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</a:t>
                      </a:r>
                      <a:r>
                        <a:rPr lang="en-US" sz="1200" b="0" i="0" baseline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i="0" dirty="0" err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Stádium</a:t>
                      </a:r>
                      <a:r>
                        <a:rPr lang="en-US" sz="1200" b="0" i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IV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i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(100 % </a:t>
                      </a:r>
                      <a:r>
                        <a:rPr lang="en-US" sz="1200" b="0" i="0" dirty="0" err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předchozí</a:t>
                      </a:r>
                      <a:r>
                        <a:rPr lang="en-US" sz="1200" b="0" i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ADR)</a:t>
                      </a:r>
                    </a:p>
                    <a:p>
                      <a:pPr algn="ctr"/>
                      <a:endParaRPr lang="en-US" sz="1200" b="0" i="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0" i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7 m</a:t>
                      </a:r>
                    </a:p>
                    <a:p>
                      <a:pPr algn="ctr"/>
                      <a:r>
                        <a:rPr lang="en-US" sz="1200" b="0" i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Versus</a:t>
                      </a:r>
                    </a:p>
                    <a:p>
                      <a:pPr algn="ctr"/>
                      <a:r>
                        <a:rPr lang="en-US" sz="1200" b="0" i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9,8 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0" i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20,6 m</a:t>
                      </a:r>
                    </a:p>
                    <a:p>
                      <a:pPr algn="ctr"/>
                      <a:r>
                        <a:rPr lang="en-US" sz="1200" b="0" i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Versus</a:t>
                      </a:r>
                    </a:p>
                    <a:p>
                      <a:pPr algn="ctr"/>
                      <a:r>
                        <a:rPr lang="en-US" sz="1200" b="0" i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20,5 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 b="0" i="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0" i="0" dirty="0" err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Kardio</a:t>
                      </a:r>
                      <a:r>
                        <a:rPr lang="en-US" sz="1200" b="0" i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: 4 versus 5 %</a:t>
                      </a:r>
                    </a:p>
                    <a:p>
                      <a:pPr algn="ctr"/>
                      <a:r>
                        <a:rPr lang="en-US" sz="1200" b="0" i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PPS: 0 versus</a:t>
                      </a:r>
                      <a:r>
                        <a:rPr lang="en-US" sz="1200" b="0" i="0" baseline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24 %</a:t>
                      </a:r>
                      <a:endParaRPr lang="en-US" sz="1200" b="0" i="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3733550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Nadpis 1">
            <a:extLst>
              <a:ext uri="{FF2B5EF4-FFF2-40B4-BE49-F238E27FC236}">
                <a16:creationId xmlns:a16="http://schemas.microsoft.com/office/drawing/2014/main" id="{718B4A14-C5C5-CF48-B8AB-060D9283F0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782638" y="222250"/>
            <a:ext cx="11379201" cy="758825"/>
          </a:xfrm>
        </p:spPr>
        <p:txBody>
          <a:bodyPr/>
          <a:lstStyle/>
          <a:p>
            <a:pPr eaLnBrk="1" hangingPunct="1"/>
            <a:r>
              <a:rPr lang="cs-CZ" altLang="cs-CZ" sz="4000" b="1">
                <a:solidFill>
                  <a:srgbClr val="00B050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Retrospektivní analýza účinku Myocetu</a:t>
            </a:r>
          </a:p>
        </p:txBody>
      </p:sp>
      <p:pic>
        <p:nvPicPr>
          <p:cNvPr id="20482" name="Picture 2">
            <a:extLst>
              <a:ext uri="{FF2B5EF4-FFF2-40B4-BE49-F238E27FC236}">
                <a16:creationId xmlns:a16="http://schemas.microsoft.com/office/drawing/2014/main" id="{0B946D29-5E20-EC4D-876B-08434DF340D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021" t="8246" b="5159"/>
          <a:stretch>
            <a:fillRect/>
          </a:stretch>
        </p:blipFill>
        <p:spPr bwMode="auto">
          <a:xfrm>
            <a:off x="4224338" y="1700213"/>
            <a:ext cx="6853237" cy="4537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3" name="Picture 5" descr="VÃ½sledek obrÃ¡zku pro myocet">
            <a:extLst>
              <a:ext uri="{FF2B5EF4-FFF2-40B4-BE49-F238E27FC236}">
                <a16:creationId xmlns:a16="http://schemas.microsoft.com/office/drawing/2014/main" id="{7A93F788-1DFA-3940-A584-C28B61DB990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99463" y="2000250"/>
            <a:ext cx="2411412" cy="2411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84" name="TextovéPole 2">
            <a:extLst>
              <a:ext uri="{FF2B5EF4-FFF2-40B4-BE49-F238E27FC236}">
                <a16:creationId xmlns:a16="http://schemas.microsoft.com/office/drawing/2014/main" id="{07BFB46F-0DCA-9B42-AA5B-C1B9FC3DF47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4188" y="2136775"/>
            <a:ext cx="3479800" cy="2246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cs-CZ" altLang="cs-CZ" sz="2000" b="1">
                <a:latin typeface="Calibri" panose="020F0502020204030204" pitchFamily="34" charset="0"/>
                <a:cs typeface="Calibri" panose="020F0502020204030204" pitchFamily="34" charset="0"/>
              </a:rPr>
              <a:t>Cílená distribuce v nádoru</a:t>
            </a:r>
          </a:p>
          <a:p>
            <a:pPr eaLnBrk="1" hangingPunct="1"/>
            <a:r>
              <a:rPr lang="cs-CZ" altLang="cs-CZ" sz="2000" b="1">
                <a:latin typeface="Calibri" panose="020F0502020204030204" pitchFamily="34" charset="0"/>
                <a:cs typeface="Calibri" panose="020F0502020204030204" pitchFamily="34" charset="0"/>
              </a:rPr>
              <a:t>Menší kardiotoxicita</a:t>
            </a:r>
          </a:p>
          <a:p>
            <a:pPr eaLnBrk="1" hangingPunct="1"/>
            <a:r>
              <a:rPr lang="cs-CZ" altLang="cs-CZ" sz="2000" b="1">
                <a:latin typeface="Calibri" panose="020F0502020204030204" pitchFamily="34" charset="0"/>
                <a:cs typeface="Calibri" panose="020F0502020204030204" pitchFamily="34" charset="0"/>
              </a:rPr>
              <a:t>Stejná účinnost jako konvenční antracykliny</a:t>
            </a:r>
          </a:p>
          <a:p>
            <a:pPr eaLnBrk="1" hangingPunct="1"/>
            <a:r>
              <a:rPr lang="cs-CZ" altLang="cs-CZ" sz="2000" b="1">
                <a:latin typeface="Calibri" panose="020F0502020204030204" pitchFamily="34" charset="0"/>
                <a:cs typeface="Calibri" panose="020F0502020204030204" pitchFamily="34" charset="0"/>
              </a:rPr>
              <a:t>Kombinace s trastuzumabem?</a:t>
            </a:r>
          </a:p>
          <a:p>
            <a:pPr eaLnBrk="1" hangingPunct="1"/>
            <a:r>
              <a:rPr lang="cs-CZ" altLang="cs-CZ" sz="2000" b="1">
                <a:latin typeface="Calibri" panose="020F0502020204030204" pitchFamily="34" charset="0"/>
                <a:cs typeface="Calibri" panose="020F0502020204030204" pitchFamily="34" charset="0"/>
              </a:rPr>
              <a:t>Vhodný pro znovu podání po adjuvanci </a:t>
            </a:r>
          </a:p>
        </p:txBody>
      </p:sp>
      <p:sp>
        <p:nvSpPr>
          <p:cNvPr id="20485" name="TextBox 1">
            <a:extLst>
              <a:ext uri="{FF2B5EF4-FFF2-40B4-BE49-F238E27FC236}">
                <a16:creationId xmlns:a16="http://schemas.microsoft.com/office/drawing/2014/main" id="{F9AB203B-7003-894A-A3CD-EE4786D8017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75150" y="1331913"/>
            <a:ext cx="640080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cs-CZ" altLang="cs-CZ" b="1">
                <a:latin typeface="Calibri" panose="020F0502020204030204" pitchFamily="34" charset="0"/>
                <a:cs typeface="Calibri" panose="020F0502020204030204" pitchFamily="34" charset="0"/>
              </a:rPr>
              <a:t>Objektivní míra odpovědi u pacientů předléčených antracyklinem</a:t>
            </a:r>
          </a:p>
        </p:txBody>
      </p:sp>
      <p:sp>
        <p:nvSpPr>
          <p:cNvPr id="20486" name="TextBox 2">
            <a:extLst>
              <a:ext uri="{FF2B5EF4-FFF2-40B4-BE49-F238E27FC236}">
                <a16:creationId xmlns:a16="http://schemas.microsoft.com/office/drawing/2014/main" id="{E10EA0D0-6C40-9846-9CDB-52FBB025D89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64200" y="7461250"/>
            <a:ext cx="3160713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cs-CZ" altLang="cs-CZ"/>
              <a:t>cyklofosfamid; A, doxorubicin</a:t>
            </a:r>
          </a:p>
        </p:txBody>
      </p:sp>
      <p:sp>
        <p:nvSpPr>
          <p:cNvPr id="8" name="TextovéPole 3">
            <a:extLst>
              <a:ext uri="{FF2B5EF4-FFF2-40B4-BE49-F238E27FC236}">
                <a16:creationId xmlns:a16="http://schemas.microsoft.com/office/drawing/2014/main" id="{789CDF77-5716-6B49-A3A7-9D7A4A369EB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4963" y="6486525"/>
            <a:ext cx="11517312" cy="277813"/>
          </a:xfrm>
          <a:prstGeom prst="rect">
            <a:avLst/>
          </a:prstGeom>
          <a:noFill/>
          <a:ln>
            <a:noFill/>
          </a:ln>
          <a:extLst>
            <a:ext uri="{909E8E84-426E-40dd-AFC4-6F175D3DCCD1}"/>
            <a:ext uri="{91240B29-F687-4f45-9708-019B960494DF}"/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r>
              <a:rPr lang="cs-CZ" altLang="cs-CZ" sz="1200" dirty="0">
                <a:solidFill>
                  <a:schemeClr val="bg1">
                    <a:lumMod val="65000"/>
                  </a:schemeClr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Batista, 2006</a:t>
            </a:r>
          </a:p>
        </p:txBody>
      </p:sp>
    </p:spTree>
    <p:extLst>
      <p:ext uri="{BB962C8B-B14F-4D97-AF65-F5344CB8AC3E}">
        <p14:creationId xmlns:p14="http://schemas.microsoft.com/office/powerpoint/2010/main" val="200347186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Nadpis 1">
            <a:extLst>
              <a:ext uri="{FF2B5EF4-FFF2-40B4-BE49-F238E27FC236}">
                <a16:creationId xmlns:a16="http://schemas.microsoft.com/office/drawing/2014/main" id="{CD52C73E-4FE7-FB49-8E4E-67FF8D6801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92075" y="293688"/>
            <a:ext cx="6691313" cy="758825"/>
          </a:xfrm>
        </p:spPr>
        <p:txBody>
          <a:bodyPr/>
          <a:lstStyle/>
          <a:p>
            <a:pPr eaLnBrk="1" hangingPunct="1"/>
            <a:r>
              <a:rPr lang="cs-CZ" altLang="cs-CZ" sz="4000" b="1">
                <a:solidFill>
                  <a:srgbClr val="00B050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Kardiotoxicita Myocetu                        </a:t>
            </a:r>
          </a:p>
        </p:txBody>
      </p:sp>
      <p:graphicFrame>
        <p:nvGraphicFramePr>
          <p:cNvPr id="21506" name="Object 3">
            <a:extLst>
              <a:ext uri="{FF2B5EF4-FFF2-40B4-BE49-F238E27FC236}">
                <a16:creationId xmlns:a16="http://schemas.microsoft.com/office/drawing/2014/main" id="{9BD95CC9-025F-5D43-A7E3-6946C3C98C62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19063" y="1773238"/>
          <a:ext cx="6724650" cy="3959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52" name="Graf" r:id="rId3" imgW="8255000" imgH="4089400" progId="MSGraph.Chart.8">
                  <p:embed/>
                </p:oleObj>
              </mc:Choice>
              <mc:Fallback>
                <p:oleObj name="Graf" r:id="rId3" imgW="8255000" imgH="4089400" progId="MSGraph.Chart.8">
                  <p:embed/>
                  <p:pic>
                    <p:nvPicPr>
                      <p:cNvPr id="21506" name="Object 3">
                        <a:extLst>
                          <a:ext uri="{FF2B5EF4-FFF2-40B4-BE49-F238E27FC236}">
                            <a16:creationId xmlns:a16="http://schemas.microsoft.com/office/drawing/2014/main" id="{9BD95CC9-025F-5D43-A7E3-6946C3C98C62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9063" y="1773238"/>
                        <a:ext cx="6724650" cy="39592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1507" name="TextovéPole 3">
            <a:extLst>
              <a:ext uri="{FF2B5EF4-FFF2-40B4-BE49-F238E27FC236}">
                <a16:creationId xmlns:a16="http://schemas.microsoft.com/office/drawing/2014/main" id="{867AA808-0E38-6F47-8C05-EBDF2C8DFC3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0863" y="6477000"/>
            <a:ext cx="3529012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/>
            <a:ext uri="{91240B29-F687-4f45-9708-019B960494DF}"/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r>
              <a:rPr lang="cs-CZ" altLang="cs-CZ" sz="1200" b="1" dirty="0" err="1">
                <a:solidFill>
                  <a:schemeClr val="bg1">
                    <a:lumMod val="65000"/>
                  </a:schemeClr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Am.J.Cancer</a:t>
            </a:r>
            <a:r>
              <a:rPr lang="cs-CZ" altLang="cs-CZ" sz="1200" b="1" dirty="0">
                <a:solidFill>
                  <a:schemeClr val="bg1">
                    <a:lumMod val="65000"/>
                  </a:schemeClr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2005,4 (3)</a:t>
            </a:r>
            <a:endParaRPr lang="cs-CZ" altLang="cs-CZ" sz="1200" dirty="0">
              <a:solidFill>
                <a:schemeClr val="bg1">
                  <a:lumMod val="65000"/>
                </a:schemeClr>
              </a:solidFill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  <a:p>
            <a:pPr eaLnBrk="1" hangingPunct="1">
              <a:defRPr/>
            </a:pPr>
            <a:endParaRPr lang="cs-CZ" altLang="cs-CZ" sz="1200" dirty="0">
              <a:solidFill>
                <a:schemeClr val="bg1">
                  <a:lumMod val="65000"/>
                </a:schemeClr>
              </a:solidFill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pic>
        <p:nvPicPr>
          <p:cNvPr id="21508" name="Picture 1" descr="Graf_02.pdf">
            <a:extLst>
              <a:ext uri="{FF2B5EF4-FFF2-40B4-BE49-F238E27FC236}">
                <a16:creationId xmlns:a16="http://schemas.microsoft.com/office/drawing/2014/main" id="{26893885-D456-E846-BC62-C801AB90282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08663" y="1263650"/>
            <a:ext cx="6986587" cy="497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72742690"/>
      </p:ext>
    </p:extLst>
  </p:cSld>
  <p:clrMapOvr>
    <a:masterClrMapping/>
  </p:clrMapOvr>
</p:sld>
</file>

<file path=ppt/theme/theme1.xml><?xml version="1.0" encoding="utf-8"?>
<a:theme xmlns:a="http://schemas.openxmlformats.org/drawingml/2006/main" name="Motí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12826</TotalTime>
  <Words>980</Words>
  <Application>Microsoft Macintosh PowerPoint</Application>
  <PresentationFormat>Širokoúhlá obrazovka</PresentationFormat>
  <Paragraphs>220</Paragraphs>
  <Slides>13</Slides>
  <Notes>1</Notes>
  <HiddenSlides>0</HiddenSlides>
  <MMClips>0</MMClips>
  <ScaleCrop>false</ScaleCrop>
  <HeadingPairs>
    <vt:vector size="8" baseType="variant">
      <vt:variant>
        <vt:lpstr>Použitá písma</vt:lpstr>
      </vt:variant>
      <vt:variant>
        <vt:i4>4</vt:i4>
      </vt:variant>
      <vt:variant>
        <vt:lpstr>Motiv</vt:lpstr>
      </vt:variant>
      <vt:variant>
        <vt:i4>1</vt:i4>
      </vt:variant>
      <vt:variant>
        <vt:lpstr>Vložené servery OLE</vt:lpstr>
      </vt:variant>
      <vt:variant>
        <vt:i4>1</vt:i4>
      </vt:variant>
      <vt:variant>
        <vt:lpstr>Nadpisy snímků</vt:lpstr>
      </vt:variant>
      <vt:variant>
        <vt:i4>13</vt:i4>
      </vt:variant>
    </vt:vector>
  </HeadingPairs>
  <TitlesOfParts>
    <vt:vector size="19" baseType="lpstr">
      <vt:lpstr>Arial</vt:lpstr>
      <vt:lpstr>Calibri</vt:lpstr>
      <vt:lpstr>Calibri Light</vt:lpstr>
      <vt:lpstr>Wingdings 2</vt:lpstr>
      <vt:lpstr>Motív Office</vt:lpstr>
      <vt:lpstr>Graf</vt:lpstr>
      <vt:lpstr>Jak maximálně využít možnosti chemoterapie u karcinomu prsu?</vt:lpstr>
      <vt:lpstr>Protinádorový účinek antracyklinů</vt:lpstr>
      <vt:lpstr>Přežití a léčebná odpověď v první linii léčby</vt:lpstr>
      <vt:lpstr>15 ti letý přínos adjuvantní chemoterapie  pro premenopauzální pacientky</vt:lpstr>
      <vt:lpstr>Nežádoucí účinky antracyklinů</vt:lpstr>
      <vt:lpstr>Antracykliny způsobují srdeční selhání</vt:lpstr>
      <vt:lpstr>Prezentace aplikace PowerPoint</vt:lpstr>
      <vt:lpstr>Retrospektivní analýza účinku Myocetu</vt:lpstr>
      <vt:lpstr>Kardiotoxicita Myocetu                        </vt:lpstr>
      <vt:lpstr>Prediktivní markery účinku antracyklinů</vt:lpstr>
      <vt:lpstr>Metastatický karcinom prsu</vt:lpstr>
      <vt:lpstr>Doporučení</vt:lpstr>
      <vt:lpstr>Děkuji za pozornost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Názov prezentácie</dc:title>
  <dc:creator>Vlado</dc:creator>
  <cp:lastModifiedBy>Martina Železná</cp:lastModifiedBy>
  <cp:revision>64</cp:revision>
  <cp:lastPrinted>2019-04-08T16:34:54Z</cp:lastPrinted>
  <dcterms:created xsi:type="dcterms:W3CDTF">2019-03-05T08:26:55Z</dcterms:created>
  <dcterms:modified xsi:type="dcterms:W3CDTF">2020-02-17T13:46:49Z</dcterms:modified>
</cp:coreProperties>
</file>