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257" r:id="rId3"/>
    <p:sldId id="260" r:id="rId4"/>
    <p:sldId id="288" r:id="rId5"/>
    <p:sldId id="263" r:id="rId6"/>
    <p:sldId id="289" r:id="rId7"/>
    <p:sldId id="290" r:id="rId8"/>
    <p:sldId id="265" r:id="rId9"/>
    <p:sldId id="291" r:id="rId10"/>
    <p:sldId id="292" r:id="rId11"/>
    <p:sldId id="267" r:id="rId12"/>
    <p:sldId id="293" r:id="rId13"/>
    <p:sldId id="331" r:id="rId14"/>
    <p:sldId id="268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86372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Microsoft_Excelu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List1!$E$6</c:f>
              <c:strCache>
                <c:ptCount val="1"/>
                <c:pt idx="0">
                  <c:v>Pacient A</c:v>
                </c:pt>
              </c:strCache>
            </c:strRef>
          </c:tx>
          <c:cat>
            <c:numRef>
              <c:f>List1!$D$7:$D$30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List1!$E$7:$E$30</c:f>
              <c:numCache>
                <c:formatCode>General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7.5</c:v>
                </c:pt>
                <c:pt idx="8">
                  <c:v>9</c:v>
                </c:pt>
                <c:pt idx="9">
                  <c:v>8</c:v>
                </c:pt>
                <c:pt idx="10">
                  <c:v>8</c:v>
                </c:pt>
                <c:pt idx="11">
                  <c:v>7</c:v>
                </c:pt>
                <c:pt idx="12">
                  <c:v>6.5</c:v>
                </c:pt>
                <c:pt idx="13">
                  <c:v>7</c:v>
                </c:pt>
                <c:pt idx="14">
                  <c:v>10</c:v>
                </c:pt>
                <c:pt idx="15">
                  <c:v>7</c:v>
                </c:pt>
                <c:pt idx="16">
                  <c:v>6</c:v>
                </c:pt>
                <c:pt idx="17">
                  <c:v>8</c:v>
                </c:pt>
                <c:pt idx="18">
                  <c:v>8.5</c:v>
                </c:pt>
                <c:pt idx="19">
                  <c:v>6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59-F247-BB4B-7A4D12742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7312"/>
        <c:axId val="9598848"/>
        <c:axId val="130605952"/>
      </c:area3DChart>
      <c:catAx>
        <c:axId val="959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598848"/>
        <c:crosses val="autoZero"/>
        <c:auto val="1"/>
        <c:lblAlgn val="ctr"/>
        <c:lblOffset val="100"/>
        <c:noMultiLvlLbl val="0"/>
      </c:catAx>
      <c:valAx>
        <c:axId val="959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97312"/>
        <c:crosses val="autoZero"/>
        <c:crossBetween val="midCat"/>
      </c:valAx>
      <c:serAx>
        <c:axId val="130605952"/>
        <c:scaling>
          <c:orientation val="minMax"/>
        </c:scaling>
        <c:delete val="1"/>
        <c:axPos val="b"/>
        <c:majorTickMark val="out"/>
        <c:minorTickMark val="none"/>
        <c:tickLblPos val="nextTo"/>
        <c:crossAx val="959884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List1!$F$6</c:f>
              <c:strCache>
                <c:ptCount val="1"/>
                <c:pt idx="0">
                  <c:v>Pacient B</c:v>
                </c:pt>
              </c:strCache>
            </c:strRef>
          </c:tx>
          <c:spPr>
            <a:solidFill>
              <a:srgbClr val="C00000"/>
            </a:solidFill>
          </c:spPr>
          <c:val>
            <c:numRef>
              <c:f>List1!$F$7:$F$30</c:f>
              <c:numCache>
                <c:formatCode>General</c:formatCode>
                <c:ptCount val="2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54-D04D-B25F-D01B25222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914112"/>
        <c:axId val="15915648"/>
        <c:axId val="130608640"/>
      </c:area3DChart>
      <c:catAx>
        <c:axId val="15914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915648"/>
        <c:crosses val="autoZero"/>
        <c:auto val="1"/>
        <c:lblAlgn val="ctr"/>
        <c:lblOffset val="100"/>
        <c:noMultiLvlLbl val="0"/>
      </c:catAx>
      <c:valAx>
        <c:axId val="15915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914112"/>
        <c:crosses val="autoZero"/>
        <c:crossBetween val="midCat"/>
      </c:valAx>
      <c:serAx>
        <c:axId val="130608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5915648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905074365704287E-2"/>
          <c:y val="3.3430646355161471E-2"/>
          <c:w val="0.89745603674540686"/>
          <c:h val="0.85672296673585557"/>
        </c:manualLayout>
      </c:layout>
      <c:area3DChart>
        <c:grouping val="standard"/>
        <c:varyColors val="0"/>
        <c:ser>
          <c:idx val="0"/>
          <c:order val="0"/>
          <c:tx>
            <c:strRef>
              <c:f>List1!$G$6</c:f>
              <c:strCache>
                <c:ptCount val="1"/>
                <c:pt idx="0">
                  <c:v>Pacient C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List1!$G$7:$G$30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8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33-524C-B382-27B42B44DA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678528"/>
        <c:axId val="124680064"/>
        <c:axId val="124651712"/>
      </c:area3DChart>
      <c:catAx>
        <c:axId val="124678528"/>
        <c:scaling>
          <c:orientation val="minMax"/>
        </c:scaling>
        <c:delete val="0"/>
        <c:axPos val="b"/>
        <c:majorTickMark val="out"/>
        <c:minorTickMark val="none"/>
        <c:tickLblPos val="nextTo"/>
        <c:crossAx val="124680064"/>
        <c:crosses val="autoZero"/>
        <c:auto val="1"/>
        <c:lblAlgn val="ctr"/>
        <c:lblOffset val="100"/>
        <c:noMultiLvlLbl val="0"/>
      </c:catAx>
      <c:valAx>
        <c:axId val="12468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678528"/>
        <c:crosses val="autoZero"/>
        <c:crossBetween val="midCat"/>
      </c:valAx>
      <c:serAx>
        <c:axId val="124651712"/>
        <c:scaling>
          <c:orientation val="minMax"/>
        </c:scaling>
        <c:delete val="1"/>
        <c:axPos val="b"/>
        <c:majorTickMark val="out"/>
        <c:minorTickMark val="none"/>
        <c:tickLblPos val="nextTo"/>
        <c:crossAx val="124680064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List1!$E$6</c:f>
              <c:strCache>
                <c:ptCount val="1"/>
                <c:pt idx="0">
                  <c:v>Pacient A</c:v>
                </c:pt>
              </c:strCache>
            </c:strRef>
          </c:tx>
          <c:cat>
            <c:numRef>
              <c:f>List1!$D$7:$D$30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</c:numCache>
            </c:numRef>
          </c:cat>
          <c:val>
            <c:numRef>
              <c:f>List1!$E$7:$E$30</c:f>
              <c:numCache>
                <c:formatCode>General</c:formatCode>
                <c:ptCount val="24"/>
                <c:pt idx="0">
                  <c:v>2</c:v>
                </c:pt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7.5</c:v>
                </c:pt>
                <c:pt idx="8">
                  <c:v>9</c:v>
                </c:pt>
                <c:pt idx="9">
                  <c:v>8</c:v>
                </c:pt>
                <c:pt idx="10">
                  <c:v>8</c:v>
                </c:pt>
                <c:pt idx="11">
                  <c:v>7</c:v>
                </c:pt>
                <c:pt idx="12">
                  <c:v>6.5</c:v>
                </c:pt>
                <c:pt idx="13">
                  <c:v>7</c:v>
                </c:pt>
                <c:pt idx="14">
                  <c:v>10</c:v>
                </c:pt>
                <c:pt idx="15">
                  <c:v>7</c:v>
                </c:pt>
                <c:pt idx="16">
                  <c:v>6</c:v>
                </c:pt>
                <c:pt idx="17">
                  <c:v>8</c:v>
                </c:pt>
                <c:pt idx="18">
                  <c:v>8.5</c:v>
                </c:pt>
                <c:pt idx="19">
                  <c:v>6</c:v>
                </c:pt>
                <c:pt idx="20">
                  <c:v>4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9-B24C-B484-F3CB46DE42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87168"/>
        <c:axId val="10888704"/>
        <c:axId val="124653056"/>
      </c:area3DChart>
      <c:catAx>
        <c:axId val="1088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888704"/>
        <c:crosses val="autoZero"/>
        <c:auto val="1"/>
        <c:lblAlgn val="ctr"/>
        <c:lblOffset val="100"/>
        <c:noMultiLvlLbl val="0"/>
      </c:catAx>
      <c:valAx>
        <c:axId val="10888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87168"/>
        <c:crosses val="autoZero"/>
        <c:crossBetween val="midCat"/>
      </c:valAx>
      <c:serAx>
        <c:axId val="124653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0888704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area3DChart>
        <c:grouping val="standard"/>
        <c:varyColors val="0"/>
        <c:ser>
          <c:idx val="0"/>
          <c:order val="0"/>
          <c:tx>
            <c:strRef>
              <c:f>List1!$F$6</c:f>
              <c:strCache>
                <c:ptCount val="1"/>
                <c:pt idx="0">
                  <c:v>Pacient B</c:v>
                </c:pt>
              </c:strCache>
            </c:strRef>
          </c:tx>
          <c:spPr>
            <a:solidFill>
              <a:srgbClr val="C00000"/>
            </a:solidFill>
          </c:spPr>
          <c:val>
            <c:numRef>
              <c:f>List1!$F$7:$F$30</c:f>
              <c:numCache>
                <c:formatCode>General</c:formatCode>
                <c:ptCount val="24"/>
                <c:pt idx="0">
                  <c:v>2</c:v>
                </c:pt>
                <c:pt idx="1">
                  <c:v>4</c:v>
                </c:pt>
                <c:pt idx="2">
                  <c:v>7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  <c:pt idx="20">
                  <c:v>2</c:v>
                </c:pt>
                <c:pt idx="21">
                  <c:v>1</c:v>
                </c:pt>
                <c:pt idx="22">
                  <c:v>2</c:v>
                </c:pt>
                <c:pt idx="2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DE-B64D-8ECF-3DAB70B22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960256"/>
        <c:axId val="10966144"/>
        <c:axId val="130605056"/>
      </c:area3DChart>
      <c:catAx>
        <c:axId val="10960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66144"/>
        <c:crosses val="autoZero"/>
        <c:auto val="1"/>
        <c:lblAlgn val="ctr"/>
        <c:lblOffset val="100"/>
        <c:noMultiLvlLbl val="0"/>
      </c:catAx>
      <c:valAx>
        <c:axId val="1096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60256"/>
        <c:crosses val="autoZero"/>
        <c:crossBetween val="midCat"/>
      </c:valAx>
      <c:serAx>
        <c:axId val="130605056"/>
        <c:scaling>
          <c:orientation val="minMax"/>
        </c:scaling>
        <c:delete val="1"/>
        <c:axPos val="b"/>
        <c:majorTickMark val="out"/>
        <c:minorTickMark val="none"/>
        <c:tickLblPos val="nextTo"/>
        <c:crossAx val="10966144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405083025023476E-2"/>
          <c:y val="4.5391534544664158E-2"/>
          <c:w val="0.91086625879776273"/>
          <c:h val="0.86440068302000683"/>
        </c:manualLayout>
      </c:layout>
      <c:area3DChart>
        <c:grouping val="standard"/>
        <c:varyColors val="0"/>
        <c:ser>
          <c:idx val="0"/>
          <c:order val="0"/>
          <c:tx>
            <c:strRef>
              <c:f>List1!$G$6</c:f>
              <c:strCache>
                <c:ptCount val="1"/>
                <c:pt idx="0">
                  <c:v>Pacient C</c:v>
                </c:pt>
              </c:strCache>
            </c:strRef>
          </c:tx>
          <c:spPr>
            <a:solidFill>
              <a:srgbClr val="00B050"/>
            </a:solidFill>
          </c:spPr>
          <c:val>
            <c:numRef>
              <c:f>List1!$G$7:$G$30</c:f>
              <c:numCache>
                <c:formatCode>General</c:formatCode>
                <c:ptCount val="24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8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1-4D43-A479-9CC47BE69A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023104"/>
        <c:axId val="11024640"/>
        <c:axId val="10974080"/>
      </c:area3DChart>
      <c:catAx>
        <c:axId val="11023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1024640"/>
        <c:crosses val="autoZero"/>
        <c:auto val="1"/>
        <c:lblAlgn val="ctr"/>
        <c:lblOffset val="100"/>
        <c:noMultiLvlLbl val="0"/>
      </c:catAx>
      <c:valAx>
        <c:axId val="11024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23104"/>
        <c:crosses val="autoZero"/>
        <c:crossBetween val="midCat"/>
      </c:valAx>
      <c:serAx>
        <c:axId val="10974080"/>
        <c:scaling>
          <c:orientation val="minMax"/>
        </c:scaling>
        <c:delete val="1"/>
        <c:axPos val="b"/>
        <c:majorTickMark val="out"/>
        <c:minorTickMark val="none"/>
        <c:tickLblPos val="nextTo"/>
        <c:crossAx val="11024640"/>
        <c:crosses val="autoZero"/>
      </c:ser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4981D-CE6C-704A-AB89-10BA13561C63}" type="datetime1">
              <a:rPr lang="en-US" smtClean="0"/>
              <a:t>2/17/20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D3EB6-CF4D-914F-91F0-50C1BED424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933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28757-AA2D-A940-BD71-636EFAF77A3E}" type="datetime1">
              <a:rPr lang="en-US" smtClean="0"/>
              <a:t>2/17/20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F9828-61FC-C54A-837F-782B1C6E43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1186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F9828-61FC-C54A-837F-782B1C6E439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305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6F9828-61FC-C54A-837F-782B1C6E439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877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53EDF-8870-1B46-AE77-A03C81121BD9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864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F8E64-C86F-AC47-B205-9F4CBADC81F5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964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42115-9671-6643-B5B5-41FB2D226E33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349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88DA1-F31E-1543-A692-EE9051038A26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107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D258-4498-ED4B-B0A1-2ADFF18F97DE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322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B66BA-B27B-3D41-A833-5BD99194AFA6}" type="datetime1">
              <a:rPr lang="en-US" smtClean="0"/>
              <a:t>2/17/20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575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48066-87AB-9842-9721-65780D13F0D2}" type="datetime1">
              <a:rPr lang="en-US" smtClean="0"/>
              <a:t>2/17/20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155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8113D-3E2E-7B48-B2D1-DFB60282C920}" type="datetime1">
              <a:rPr lang="en-US" smtClean="0"/>
              <a:t>2/17/20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199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9C41-752E-5946-8CB5-F7247F74B78C}" type="datetime1">
              <a:rPr lang="en-US" smtClean="0"/>
              <a:t>2/17/20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0849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EDED-7387-A245-839A-9C9578D4D2A0}" type="datetime1">
              <a:rPr lang="en-US" smtClean="0"/>
              <a:t>2/17/20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799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4067-3CE9-8F4F-A2BD-006092536492}" type="datetime1">
              <a:rPr lang="en-US" smtClean="0"/>
              <a:t>2/17/20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890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B70C9-466B-AB4A-9DD1-48A13D5EDD46}" type="datetime1">
              <a:rPr lang="en-US" smtClean="0"/>
              <a:t>2/17/20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5A171-9C33-4D17-A892-18D51307EF9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902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6">
            <a:extLst>
              <a:ext uri="{FF2B5EF4-FFF2-40B4-BE49-F238E27FC236}">
                <a16:creationId xmlns:a16="http://schemas.microsoft.com/office/drawing/2014/main" id="{0DB63A84-FDB6-1B4D-86D3-FAE1FFD6C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1639" y="938981"/>
            <a:ext cx="9144000" cy="2387600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Jak zefektivnit léčbu bolesti?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A3C497CE-ACC5-A04A-B5EF-86DF2BC8D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4825"/>
            <a:ext cx="9144000" cy="1655762"/>
          </a:xfrm>
        </p:spPr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MUDr. </a:t>
            </a:r>
            <a:r>
              <a:rPr lang="sk-SK" dirty="0" err="1">
                <a:solidFill>
                  <a:schemeClr val="bg1"/>
                </a:solidFill>
              </a:rPr>
              <a:t>Ondřej</a:t>
            </a:r>
            <a:r>
              <a:rPr lang="sk-SK" dirty="0">
                <a:solidFill>
                  <a:schemeClr val="bg1"/>
                </a:solidFill>
              </a:rPr>
              <a:t> Sláma, </a:t>
            </a:r>
            <a:r>
              <a:rPr lang="sk-SK" dirty="0" err="1">
                <a:solidFill>
                  <a:schemeClr val="bg1"/>
                </a:solidFill>
              </a:rPr>
              <a:t>Ph.D</a:t>
            </a:r>
            <a:r>
              <a:rPr lang="sk-SK" dirty="0">
                <a:solidFill>
                  <a:schemeClr val="bg1"/>
                </a:solidFill>
              </a:rPr>
              <a:t>.</a:t>
            </a:r>
          </a:p>
          <a:p>
            <a:r>
              <a:rPr lang="sk-SK" dirty="0">
                <a:solidFill>
                  <a:schemeClr val="bg1"/>
                </a:solidFill>
              </a:rPr>
              <a:t>MOÚ Brno</a:t>
            </a:r>
          </a:p>
        </p:txBody>
      </p:sp>
    </p:spTree>
    <p:extLst>
      <p:ext uri="{BB962C8B-B14F-4D97-AF65-F5344CB8AC3E}">
        <p14:creationId xmlns:p14="http://schemas.microsoft.com/office/powerpoint/2010/main" val="363333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8903" y="238903"/>
            <a:ext cx="10515600" cy="893404"/>
          </a:xfrm>
        </p:spPr>
        <p:txBody>
          <a:bodyPr/>
          <a:lstStyle/>
          <a:p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Ideální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záchranná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medikace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25379" y="1600797"/>
            <a:ext cx="10515600" cy="4534976"/>
          </a:xfrm>
        </p:spPr>
        <p:txBody>
          <a:bodyPr/>
          <a:lstStyle/>
          <a:p>
            <a:r>
              <a:rPr lang="cs-CZ" dirty="0"/>
              <a:t>rychlý nástup účinku a dobrou účinnost</a:t>
            </a:r>
          </a:p>
          <a:p>
            <a:endParaRPr lang="cs-CZ" dirty="0"/>
          </a:p>
          <a:p>
            <a:r>
              <a:rPr lang="cs-CZ" dirty="0"/>
              <a:t>bezpečnost podání a dobrou kontrolu dávky</a:t>
            </a:r>
          </a:p>
          <a:p>
            <a:endParaRPr lang="cs-CZ" dirty="0"/>
          </a:p>
          <a:p>
            <a:r>
              <a:rPr lang="cs-CZ" dirty="0"/>
              <a:t>jednoduchost podání</a:t>
            </a:r>
          </a:p>
          <a:p>
            <a:endParaRPr lang="cs-CZ" dirty="0"/>
          </a:p>
          <a:p>
            <a:r>
              <a:rPr lang="cs-CZ" dirty="0"/>
              <a:t>dostupnost- pro pacienta i pro lékaře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8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4849" y="214190"/>
            <a:ext cx="9730947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Záchranná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medikace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41853" y="1600798"/>
            <a:ext cx="10515600" cy="4534976"/>
          </a:xfrm>
        </p:spPr>
        <p:txBody>
          <a:bodyPr/>
          <a:lstStyle/>
          <a:p>
            <a:r>
              <a:rPr lang="sk-SK" dirty="0"/>
              <a:t>Musí </a:t>
            </a:r>
            <a:r>
              <a:rPr lang="sk-SK" dirty="0" err="1"/>
              <a:t>svou</a:t>
            </a:r>
            <a:r>
              <a:rPr lang="sk-SK" dirty="0"/>
              <a:t> </a:t>
            </a:r>
            <a:r>
              <a:rPr lang="sk-SK" dirty="0" err="1"/>
              <a:t>farmakokinetikou</a:t>
            </a:r>
            <a:r>
              <a:rPr lang="sk-SK" dirty="0"/>
              <a:t> „</a:t>
            </a:r>
            <a:r>
              <a:rPr lang="sk-SK" dirty="0" err="1"/>
              <a:t>kopírovat</a:t>
            </a:r>
            <a:r>
              <a:rPr lang="sk-SK" dirty="0"/>
              <a:t>“ </a:t>
            </a:r>
            <a:r>
              <a:rPr lang="sk-SK" dirty="0" err="1"/>
              <a:t>průběh</a:t>
            </a:r>
            <a:r>
              <a:rPr lang="sk-SK" dirty="0"/>
              <a:t> </a:t>
            </a:r>
            <a:r>
              <a:rPr lang="sk-SK" dirty="0" err="1"/>
              <a:t>epizody</a:t>
            </a:r>
            <a:r>
              <a:rPr lang="sk-SK" dirty="0"/>
              <a:t> zhoršení  bolesti </a:t>
            </a:r>
          </a:p>
          <a:p>
            <a:r>
              <a:rPr lang="sk-SK" dirty="0" err="1"/>
              <a:t>T</a:t>
            </a:r>
            <a:r>
              <a:rPr lang="sk-SK" sz="1600" dirty="0" err="1"/>
              <a:t>max</a:t>
            </a:r>
            <a:r>
              <a:rPr lang="sk-SK" sz="1600" dirty="0"/>
              <a:t> </a:t>
            </a:r>
            <a:r>
              <a:rPr lang="sk-SK" dirty="0"/>
              <a:t>(doba do nástupu plného účinku) </a:t>
            </a:r>
          </a:p>
          <a:p>
            <a:pPr lvl="1"/>
            <a:r>
              <a:rPr lang="sk-SK" dirty="0" err="1"/>
              <a:t>Morfin</a:t>
            </a:r>
            <a:r>
              <a:rPr lang="sk-SK" dirty="0"/>
              <a:t> </a:t>
            </a:r>
            <a:r>
              <a:rPr lang="sk-SK" dirty="0" err="1"/>
              <a:t>s.c</a:t>
            </a:r>
            <a:r>
              <a:rPr lang="sk-SK" dirty="0"/>
              <a:t>. 15-20 </a:t>
            </a:r>
            <a:r>
              <a:rPr lang="sk-SK" dirty="0" err="1"/>
              <a:t>minut</a:t>
            </a:r>
            <a:r>
              <a:rPr lang="sk-SK" dirty="0"/>
              <a:t> (problém s </a:t>
            </a:r>
            <a:r>
              <a:rPr lang="sk-SK" dirty="0" err="1"/>
              <a:t>podáním</a:t>
            </a:r>
            <a:r>
              <a:rPr lang="sk-SK" dirty="0"/>
              <a:t> v ambulantní a </a:t>
            </a:r>
            <a:r>
              <a:rPr lang="sk-SK" dirty="0" err="1"/>
              <a:t>domácí</a:t>
            </a:r>
            <a:r>
              <a:rPr lang="sk-SK" dirty="0"/>
              <a:t> </a:t>
            </a:r>
            <a:r>
              <a:rPr lang="sk-SK" dirty="0" err="1"/>
              <a:t>péči</a:t>
            </a:r>
            <a:r>
              <a:rPr lang="sk-SK" dirty="0"/>
              <a:t>)</a:t>
            </a:r>
          </a:p>
          <a:p>
            <a:pPr lvl="1"/>
            <a:r>
              <a:rPr lang="sk-SK" dirty="0" err="1"/>
              <a:t>Morfin</a:t>
            </a:r>
            <a:r>
              <a:rPr lang="sk-SK" dirty="0"/>
              <a:t> IR </a:t>
            </a:r>
            <a:r>
              <a:rPr lang="sk-SK" dirty="0" err="1"/>
              <a:t>p.o</a:t>
            </a:r>
            <a:r>
              <a:rPr lang="sk-SK" dirty="0"/>
              <a:t>.(</a:t>
            </a:r>
            <a:r>
              <a:rPr lang="sk-SK" dirty="0" err="1"/>
              <a:t>Sevredol</a:t>
            </a:r>
            <a:r>
              <a:rPr lang="sk-SK" dirty="0"/>
              <a:t>) 	45-60 min</a:t>
            </a:r>
          </a:p>
          <a:p>
            <a:pPr lvl="1"/>
            <a:r>
              <a:rPr lang="sk-SK" dirty="0" err="1"/>
              <a:t>Tramadol</a:t>
            </a:r>
            <a:r>
              <a:rPr lang="sk-SK" dirty="0"/>
              <a:t> </a:t>
            </a:r>
            <a:r>
              <a:rPr lang="sk-SK" dirty="0" err="1"/>
              <a:t>kapky</a:t>
            </a:r>
            <a:r>
              <a:rPr lang="sk-SK" dirty="0"/>
              <a:t>/</a:t>
            </a:r>
            <a:r>
              <a:rPr lang="sk-SK" dirty="0" err="1"/>
              <a:t>cps</a:t>
            </a:r>
            <a:r>
              <a:rPr lang="sk-SK" dirty="0"/>
              <a:t> 		60 min</a:t>
            </a:r>
          </a:p>
          <a:p>
            <a:pPr lvl="1"/>
            <a:r>
              <a:rPr lang="sk-SK" dirty="0" err="1"/>
              <a:t>Algifen</a:t>
            </a:r>
            <a:r>
              <a:rPr lang="sk-SK" dirty="0"/>
              <a:t> </a:t>
            </a:r>
            <a:r>
              <a:rPr lang="sk-SK" dirty="0" err="1"/>
              <a:t>kapky</a:t>
            </a:r>
            <a:r>
              <a:rPr lang="sk-SK" dirty="0"/>
              <a:t> 			40-60 min</a:t>
            </a:r>
          </a:p>
          <a:p>
            <a:pPr lvl="1"/>
            <a:endParaRPr lang="sk-SK" dirty="0"/>
          </a:p>
          <a:p>
            <a:pPr lvl="1"/>
            <a:r>
              <a:rPr lang="sk-SK" dirty="0" err="1"/>
              <a:t>Transmukozní</a:t>
            </a:r>
            <a:r>
              <a:rPr lang="sk-SK" dirty="0"/>
              <a:t> formy </a:t>
            </a:r>
            <a:r>
              <a:rPr lang="sk-SK" dirty="0" err="1"/>
              <a:t>fentanylu</a:t>
            </a:r>
            <a:r>
              <a:rPr lang="sk-SK" dirty="0"/>
              <a:t> (</a:t>
            </a:r>
            <a:r>
              <a:rPr lang="sk-SK" dirty="0" err="1"/>
              <a:t>bukální</a:t>
            </a:r>
            <a:r>
              <a:rPr lang="sk-SK" dirty="0"/>
              <a:t> </a:t>
            </a:r>
            <a:r>
              <a:rPr lang="sk-SK" dirty="0" err="1"/>
              <a:t>tbl</a:t>
            </a:r>
            <a:r>
              <a:rPr lang="sk-SK" dirty="0"/>
              <a:t>., </a:t>
            </a:r>
            <a:r>
              <a:rPr lang="sk-SK" dirty="0" err="1"/>
              <a:t>sublingvální</a:t>
            </a:r>
            <a:r>
              <a:rPr lang="sk-SK" dirty="0"/>
              <a:t> </a:t>
            </a:r>
            <a:r>
              <a:rPr lang="sk-SK" dirty="0" err="1"/>
              <a:t>tbl</a:t>
            </a:r>
            <a:r>
              <a:rPr lang="sk-SK" dirty="0"/>
              <a:t>., nosní sprej, </a:t>
            </a:r>
            <a:r>
              <a:rPr lang="sk-SK" dirty="0" err="1"/>
              <a:t>bukální</a:t>
            </a:r>
            <a:r>
              <a:rPr lang="sk-SK" dirty="0"/>
              <a:t> film)        </a:t>
            </a:r>
            <a:r>
              <a:rPr lang="sk-SK" b="1" dirty="0"/>
              <a:t>nástup účinku do 10 </a:t>
            </a:r>
            <a:r>
              <a:rPr lang="sk-SK" b="1" dirty="0" err="1"/>
              <a:t>minut</a:t>
            </a:r>
            <a:r>
              <a:rPr lang="sk-SK" b="1" dirty="0"/>
              <a:t>, plný </a:t>
            </a:r>
            <a:r>
              <a:rPr lang="sk-SK" b="1" dirty="0" err="1"/>
              <a:t>účinek</a:t>
            </a:r>
            <a:r>
              <a:rPr lang="sk-SK" b="1" dirty="0"/>
              <a:t> 15-20 </a:t>
            </a:r>
            <a:r>
              <a:rPr lang="sk-SK" b="1" dirty="0" err="1"/>
              <a:t>minut</a:t>
            </a:r>
            <a:endParaRPr lang="sk-SK" b="1" dirty="0"/>
          </a:p>
          <a:p>
            <a:pPr marL="457200" lvl="1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2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8903" y="238903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Vlastní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zkušenosti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...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25379" y="1600797"/>
            <a:ext cx="10515600" cy="4534976"/>
          </a:xfrm>
        </p:spPr>
        <p:txBody>
          <a:bodyPr/>
          <a:lstStyle/>
          <a:p>
            <a:r>
              <a:rPr lang="cs-CZ" dirty="0" err="1"/>
              <a:t>Fentanyl</a:t>
            </a:r>
            <a:r>
              <a:rPr lang="cs-CZ" dirty="0"/>
              <a:t> ve formě bukálních tablet  - </a:t>
            </a:r>
            <a:r>
              <a:rPr lang="cs-CZ" b="1" dirty="0" err="1">
                <a:solidFill>
                  <a:srgbClr val="FF0000"/>
                </a:solidFill>
              </a:rPr>
              <a:t>Effentora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r>
              <a:rPr lang="cs-CZ" dirty="0"/>
              <a:t> K dispozici je v škále dávek  100 až 800 </a:t>
            </a:r>
            <a:r>
              <a:rPr lang="cs-CZ" dirty="0" err="1"/>
              <a:t>μg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Nutnost individuální titrace a edukace pacienta </a:t>
            </a:r>
          </a:p>
          <a:p>
            <a:endParaRPr lang="cs-CZ" dirty="0"/>
          </a:p>
          <a:p>
            <a:r>
              <a:rPr lang="cs-CZ" dirty="0"/>
              <a:t>Bezpečný a účinný lék v managementu průlomové bolesti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599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084" y="304557"/>
            <a:ext cx="10515600" cy="893404"/>
          </a:xfrm>
        </p:spPr>
        <p:txBody>
          <a:bodyPr>
            <a:normAutofit/>
          </a:bodyPr>
          <a:lstStyle/>
          <a:p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- výhody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6426" y="1554072"/>
            <a:ext cx="11604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cs-CZ" b="1" u="sng" dirty="0">
                <a:solidFill>
                  <a:srgbClr val="1F497D"/>
                </a:solidFill>
                <a:ea typeface="Calibri"/>
              </a:rPr>
              <a:t>Výhody podávání</a:t>
            </a:r>
            <a:r>
              <a:rPr lang="cs-CZ" dirty="0">
                <a:solidFill>
                  <a:srgbClr val="1F497D"/>
                </a:solidFill>
                <a:ea typeface="Calibri"/>
              </a:rPr>
              <a:t>:</a:t>
            </a:r>
            <a:endParaRPr lang="cs-CZ" dirty="0">
              <a:ea typeface="Calibri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cs-CZ" dirty="0">
                <a:solidFill>
                  <a:srgbClr val="1F497D"/>
                </a:solidFill>
                <a:ea typeface="Calibri"/>
              </a:rPr>
              <a:t>Rychlé uvolnění účinné látky a rychlá absorpce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cs-CZ" dirty="0">
                <a:solidFill>
                  <a:srgbClr val="FF0000"/>
                </a:solidFill>
                <a:ea typeface="Calibri"/>
              </a:rPr>
              <a:t>Jednoduché podávání a edukace pacienta</a:t>
            </a:r>
            <a:r>
              <a:rPr lang="cs-CZ" dirty="0">
                <a:solidFill>
                  <a:srgbClr val="1F497D"/>
                </a:solidFill>
                <a:ea typeface="Calibri"/>
              </a:rPr>
              <a:t> </a:t>
            </a:r>
            <a:endParaRPr lang="cs-CZ" dirty="0">
              <a:solidFill>
                <a:srgbClr val="FF0000"/>
              </a:solidFill>
              <a:ea typeface="Calibri"/>
            </a:endParaRP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cs-CZ" dirty="0">
                <a:solidFill>
                  <a:srgbClr val="FF0000"/>
                </a:solidFill>
                <a:ea typeface="Calibri"/>
              </a:rPr>
              <a:t> Nízké riziko spolknutí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cs-CZ" dirty="0">
                <a:solidFill>
                  <a:srgbClr val="FF0000"/>
                </a:solidFill>
                <a:ea typeface="Calibri"/>
              </a:rPr>
              <a:t> Unikátní </a:t>
            </a:r>
            <a:r>
              <a:rPr lang="cs-CZ" dirty="0" err="1">
                <a:solidFill>
                  <a:srgbClr val="FF0000"/>
                </a:solidFill>
                <a:ea typeface="Calibri"/>
              </a:rPr>
              <a:t>Ora</a:t>
            </a:r>
            <a:r>
              <a:rPr lang="cs-CZ" dirty="0">
                <a:solidFill>
                  <a:srgbClr val="FF0000"/>
                </a:solidFill>
                <a:ea typeface="Calibri"/>
              </a:rPr>
              <a:t> </a:t>
            </a:r>
            <a:r>
              <a:rPr lang="cs-CZ" dirty="0" err="1">
                <a:solidFill>
                  <a:srgbClr val="FF0000"/>
                </a:solidFill>
                <a:ea typeface="Calibri"/>
              </a:rPr>
              <a:t>Vescent</a:t>
            </a:r>
            <a:r>
              <a:rPr lang="cs-CZ" dirty="0">
                <a:solidFill>
                  <a:srgbClr val="FF0000"/>
                </a:solidFill>
                <a:ea typeface="Calibri"/>
              </a:rPr>
              <a:t> technologie (pacient cítí jak se tableta rozpouští)</a:t>
            </a:r>
          </a:p>
          <a:p>
            <a:pPr marL="742950" lvl="1" indent="-285750">
              <a:lnSpc>
                <a:spcPct val="150000"/>
              </a:lnSpc>
              <a:spcAft>
                <a:spcPts val="0"/>
              </a:spcAft>
              <a:buFont typeface="Courier New"/>
              <a:buChar char="o"/>
            </a:pPr>
            <a:r>
              <a:rPr lang="cs-CZ" dirty="0">
                <a:solidFill>
                  <a:srgbClr val="1F497D"/>
                </a:solidFill>
                <a:ea typeface="Calibri"/>
              </a:rPr>
              <a:t> Zlepšení kvality života pacienta</a:t>
            </a:r>
            <a:endParaRPr lang="cs-CZ" dirty="0">
              <a:ea typeface="Calibri"/>
            </a:endParaRPr>
          </a:p>
          <a:p>
            <a:endParaRPr lang="cs-CZ" dirty="0"/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8B652DC6-90BB-4343-9152-C8AF459A5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12" y="137485"/>
            <a:ext cx="2774900" cy="102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526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Závěry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721196" cy="4534976"/>
          </a:xfrm>
        </p:spPr>
        <p:txBody>
          <a:bodyPr/>
          <a:lstStyle/>
          <a:p>
            <a:r>
              <a:rPr lang="sk-SK" dirty="0" err="1"/>
              <a:t>Pro</a:t>
            </a:r>
            <a:r>
              <a:rPr lang="sk-SK" dirty="0"/>
              <a:t> </a:t>
            </a:r>
            <a:r>
              <a:rPr lang="sk-SK" dirty="0" err="1"/>
              <a:t>správné</a:t>
            </a:r>
            <a:r>
              <a:rPr lang="sk-SK" dirty="0"/>
              <a:t> nastavení analgetické </a:t>
            </a:r>
            <a:r>
              <a:rPr lang="sk-SK" dirty="0" err="1"/>
              <a:t>léčby</a:t>
            </a:r>
            <a:r>
              <a:rPr lang="sk-SK" dirty="0"/>
              <a:t> je </a:t>
            </a:r>
            <a:r>
              <a:rPr lang="sk-SK" dirty="0" err="1"/>
              <a:t>třeba</a:t>
            </a:r>
            <a:r>
              <a:rPr lang="sk-SK" dirty="0"/>
              <a:t> </a:t>
            </a:r>
            <a:r>
              <a:rPr lang="sk-SK" b="1" dirty="0" err="1"/>
              <a:t>zhodnotit</a:t>
            </a:r>
            <a:r>
              <a:rPr lang="sk-SK" b="1" dirty="0"/>
              <a:t> časový </a:t>
            </a:r>
            <a:r>
              <a:rPr lang="sk-SK" b="1" dirty="0" err="1"/>
              <a:t>průběh</a:t>
            </a:r>
            <a:r>
              <a:rPr lang="sk-SK" b="1" dirty="0"/>
              <a:t> intenzity bolesti </a:t>
            </a:r>
          </a:p>
          <a:p>
            <a:r>
              <a:rPr lang="sk-SK" dirty="0"/>
              <a:t>Je </a:t>
            </a:r>
            <a:r>
              <a:rPr lang="sk-SK" dirty="0" err="1"/>
              <a:t>třeba</a:t>
            </a:r>
            <a:r>
              <a:rPr lang="sk-SK" dirty="0"/>
              <a:t> </a:t>
            </a:r>
            <a:r>
              <a:rPr lang="sk-SK" dirty="0" err="1"/>
              <a:t>dosáhnout</a:t>
            </a:r>
            <a:r>
              <a:rPr lang="sk-SK" dirty="0"/>
              <a:t> s </a:t>
            </a:r>
            <a:r>
              <a:rPr lang="sk-SK" dirty="0" err="1"/>
              <a:t>pacientem</a:t>
            </a:r>
            <a:r>
              <a:rPr lang="sk-SK" dirty="0"/>
              <a:t> </a:t>
            </a:r>
            <a:r>
              <a:rPr lang="sk-SK" dirty="0" err="1"/>
              <a:t>shody</a:t>
            </a:r>
            <a:r>
              <a:rPr lang="sk-SK" dirty="0"/>
              <a:t>, </a:t>
            </a:r>
            <a:r>
              <a:rPr lang="sk-SK" dirty="0" err="1"/>
              <a:t>co</a:t>
            </a:r>
            <a:r>
              <a:rPr lang="sk-SK" dirty="0"/>
              <a:t> znamená „ </a:t>
            </a:r>
            <a:r>
              <a:rPr lang="sk-SK" dirty="0" err="1"/>
              <a:t>dobře</a:t>
            </a:r>
            <a:r>
              <a:rPr lang="sk-SK" dirty="0"/>
              <a:t> </a:t>
            </a:r>
            <a:r>
              <a:rPr lang="sk-SK" dirty="0" err="1"/>
              <a:t>zmírněná</a:t>
            </a:r>
            <a:r>
              <a:rPr lang="sk-SK" dirty="0"/>
              <a:t> </a:t>
            </a:r>
            <a:r>
              <a:rPr lang="sk-SK" dirty="0" err="1"/>
              <a:t>bolest</a:t>
            </a:r>
            <a:r>
              <a:rPr lang="sk-SK" dirty="0"/>
              <a:t>“</a:t>
            </a:r>
          </a:p>
          <a:p>
            <a:r>
              <a:rPr lang="sk-SK" dirty="0" err="1"/>
              <a:t>Kromě</a:t>
            </a:r>
            <a:r>
              <a:rPr lang="sk-SK" dirty="0"/>
              <a:t> pravidelné </a:t>
            </a:r>
            <a:r>
              <a:rPr lang="sk-SK" dirty="0" err="1"/>
              <a:t>medikace</a:t>
            </a:r>
            <a:r>
              <a:rPr lang="sk-SK" dirty="0"/>
              <a:t> je často </a:t>
            </a:r>
            <a:r>
              <a:rPr lang="sk-SK" dirty="0" err="1"/>
              <a:t>třeba</a:t>
            </a:r>
            <a:r>
              <a:rPr lang="sk-SK" dirty="0"/>
              <a:t> pacienta </a:t>
            </a:r>
            <a:r>
              <a:rPr lang="sk-SK" dirty="0" err="1"/>
              <a:t>vybavit</a:t>
            </a:r>
            <a:r>
              <a:rPr lang="sk-SK" dirty="0"/>
              <a:t> záchrannou </a:t>
            </a:r>
            <a:r>
              <a:rPr lang="sk-SK" dirty="0" err="1"/>
              <a:t>medikací</a:t>
            </a:r>
            <a:r>
              <a:rPr lang="sk-SK" dirty="0"/>
              <a:t> </a:t>
            </a:r>
            <a:r>
              <a:rPr lang="sk-SK" dirty="0" err="1"/>
              <a:t>ke</a:t>
            </a:r>
            <a:r>
              <a:rPr lang="sk-SK" dirty="0"/>
              <a:t> </a:t>
            </a:r>
            <a:r>
              <a:rPr lang="sk-SK" dirty="0" err="1"/>
              <a:t>zvládání</a:t>
            </a:r>
            <a:r>
              <a:rPr lang="sk-SK" dirty="0"/>
              <a:t> epizodické bolesti</a:t>
            </a:r>
          </a:p>
          <a:p>
            <a:endParaRPr lang="sk-SK" dirty="0"/>
          </a:p>
          <a:p>
            <a:r>
              <a:rPr lang="sk-SK" dirty="0" err="1"/>
              <a:t>Self</a:t>
            </a:r>
            <a:r>
              <a:rPr lang="sk-SK" dirty="0"/>
              <a:t> </a:t>
            </a:r>
            <a:r>
              <a:rPr lang="sk-SK" dirty="0" err="1"/>
              <a:t>management</a:t>
            </a:r>
            <a:r>
              <a:rPr lang="sk-SK" dirty="0"/>
              <a:t> chronické bolesti (</a:t>
            </a:r>
            <a:r>
              <a:rPr lang="sk-SK" dirty="0" err="1"/>
              <a:t>edukace-motivace-dostupnost</a:t>
            </a:r>
            <a:r>
              <a:rPr lang="sk-SK" dirty="0"/>
              <a:t>) vede k lepší kontrole bolesti a </a:t>
            </a:r>
            <a:r>
              <a:rPr lang="sk-SK" dirty="0" err="1"/>
              <a:t>větší</a:t>
            </a:r>
            <a:r>
              <a:rPr lang="sk-SK" dirty="0"/>
              <a:t> </a:t>
            </a:r>
            <a:r>
              <a:rPr lang="sk-SK" dirty="0" err="1"/>
              <a:t>spokojenosti</a:t>
            </a:r>
            <a:r>
              <a:rPr lang="sk-SK" dirty="0"/>
              <a:t> </a:t>
            </a:r>
            <a:r>
              <a:rPr lang="sk-SK" dirty="0" err="1"/>
              <a:t>pacientů</a:t>
            </a:r>
            <a:r>
              <a:rPr lang="sk-SK" dirty="0"/>
              <a:t>   </a:t>
            </a:r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72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Osnova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515600" cy="4534976"/>
          </a:xfrm>
        </p:spPr>
        <p:txBody>
          <a:bodyPr/>
          <a:lstStyle/>
          <a:p>
            <a:r>
              <a:rPr lang="sk-SK" dirty="0"/>
              <a:t>Proč je </a:t>
            </a:r>
            <a:r>
              <a:rPr lang="sk-SK" dirty="0" err="1"/>
              <a:t>potřeba</a:t>
            </a:r>
            <a:r>
              <a:rPr lang="sk-SK" dirty="0"/>
              <a:t> o bolesti onkologických </a:t>
            </a:r>
            <a:r>
              <a:rPr lang="sk-SK" dirty="0" err="1"/>
              <a:t>pacientů</a:t>
            </a:r>
            <a:r>
              <a:rPr lang="sk-SK" dirty="0"/>
              <a:t> stále </a:t>
            </a:r>
            <a:r>
              <a:rPr lang="sk-SK" dirty="0" err="1"/>
              <a:t>hovořit</a:t>
            </a:r>
            <a:endParaRPr lang="sk-SK" dirty="0"/>
          </a:p>
          <a:p>
            <a:r>
              <a:rPr lang="sk-SK" dirty="0" err="1"/>
              <a:t>Hodnocení</a:t>
            </a:r>
            <a:r>
              <a:rPr lang="sk-SK" dirty="0"/>
              <a:t> bolesti </a:t>
            </a:r>
          </a:p>
          <a:p>
            <a:r>
              <a:rPr lang="sk-SK" dirty="0"/>
              <a:t>Základní </a:t>
            </a:r>
            <a:r>
              <a:rPr lang="sk-SK" dirty="0" err="1"/>
              <a:t>strategie</a:t>
            </a:r>
            <a:r>
              <a:rPr lang="sk-SK" dirty="0"/>
              <a:t> </a:t>
            </a:r>
            <a:r>
              <a:rPr lang="sk-SK" dirty="0" err="1"/>
              <a:t>léčby</a:t>
            </a:r>
            <a:r>
              <a:rPr lang="sk-SK" dirty="0"/>
              <a:t> nádorové bolesti</a:t>
            </a:r>
          </a:p>
          <a:p>
            <a:r>
              <a:rPr lang="sk-SK" dirty="0" err="1"/>
              <a:t>Závěry</a:t>
            </a:r>
            <a:r>
              <a:rPr lang="sk-SK" dirty="0"/>
              <a:t> </a:t>
            </a:r>
            <a:r>
              <a:rPr lang="sk-SK" dirty="0" err="1"/>
              <a:t>pro</a:t>
            </a:r>
            <a:r>
              <a:rPr lang="sk-SK" dirty="0"/>
              <a:t> praxi</a:t>
            </a:r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0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Proč je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potřeba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o bolesti stále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hovořit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515600" cy="4534976"/>
          </a:xfrm>
        </p:spPr>
        <p:txBody>
          <a:bodyPr>
            <a:normAutofit fontScale="85000" lnSpcReduction="10000"/>
          </a:bodyPr>
          <a:lstStyle/>
          <a:p>
            <a:r>
              <a:rPr lang="sk-SK" dirty="0"/>
              <a:t>Jeden z </a:t>
            </a:r>
            <a:r>
              <a:rPr lang="sk-SK" dirty="0" err="1"/>
              <a:t>nejčastějších</a:t>
            </a:r>
            <a:r>
              <a:rPr lang="sk-SK" dirty="0"/>
              <a:t> a </a:t>
            </a:r>
            <a:r>
              <a:rPr lang="sk-SK" dirty="0" err="1"/>
              <a:t>nejobávanějších</a:t>
            </a:r>
            <a:r>
              <a:rPr lang="sk-SK" dirty="0"/>
              <a:t> </a:t>
            </a:r>
            <a:r>
              <a:rPr lang="sk-SK" dirty="0" err="1"/>
              <a:t>symptomů</a:t>
            </a:r>
            <a:r>
              <a:rPr lang="sk-SK" dirty="0"/>
              <a:t>  (51% </a:t>
            </a:r>
            <a:r>
              <a:rPr lang="sk-SK" dirty="0" err="1"/>
              <a:t>všech</a:t>
            </a:r>
            <a:r>
              <a:rPr lang="sk-SK" dirty="0"/>
              <a:t> onkologických </a:t>
            </a:r>
            <a:r>
              <a:rPr lang="sk-SK" dirty="0" err="1"/>
              <a:t>pacientů</a:t>
            </a:r>
            <a:r>
              <a:rPr lang="sk-SK" dirty="0"/>
              <a:t>, 66% s pokročilým </a:t>
            </a:r>
            <a:r>
              <a:rPr lang="sk-SK" dirty="0" err="1"/>
              <a:t>onemocněním</a:t>
            </a:r>
            <a:r>
              <a:rPr lang="sk-SK" dirty="0"/>
              <a:t> -</a:t>
            </a:r>
            <a:r>
              <a:rPr lang="cs-CZ" dirty="0"/>
              <a:t> </a:t>
            </a:r>
            <a:r>
              <a:rPr lang="cs-CZ" i="1" dirty="0"/>
              <a:t>van den </a:t>
            </a:r>
            <a:r>
              <a:rPr lang="cs-CZ" i="1" dirty="0" err="1"/>
              <a:t>Beuken</a:t>
            </a:r>
            <a:r>
              <a:rPr lang="cs-CZ" i="1" dirty="0"/>
              <a:t>-van </a:t>
            </a:r>
            <a:r>
              <a:rPr lang="cs-CZ" i="1" dirty="0" err="1"/>
              <a:t>Everdingen</a:t>
            </a:r>
            <a:r>
              <a:rPr lang="cs-CZ" i="1" dirty="0"/>
              <a:t> 2016</a:t>
            </a:r>
            <a:r>
              <a:rPr lang="sk-SK" i="1" dirty="0"/>
              <a:t>)</a:t>
            </a:r>
          </a:p>
          <a:p>
            <a:endParaRPr lang="sk-SK" dirty="0"/>
          </a:p>
          <a:p>
            <a:r>
              <a:rPr lang="sk-SK" dirty="0" err="1"/>
              <a:t>Téměř</a:t>
            </a:r>
            <a:r>
              <a:rPr lang="sk-SK" dirty="0"/>
              <a:t> </a:t>
            </a:r>
            <a:r>
              <a:rPr lang="sk-SK" dirty="0" err="1"/>
              <a:t>třetina</a:t>
            </a:r>
            <a:r>
              <a:rPr lang="sk-SK" dirty="0"/>
              <a:t> </a:t>
            </a:r>
            <a:r>
              <a:rPr lang="sk-SK" dirty="0" err="1"/>
              <a:t>pacientů</a:t>
            </a:r>
            <a:r>
              <a:rPr lang="sk-SK" dirty="0"/>
              <a:t> (32%) nemá </a:t>
            </a:r>
            <a:r>
              <a:rPr lang="sk-SK" dirty="0" err="1"/>
              <a:t>bolest</a:t>
            </a:r>
            <a:r>
              <a:rPr lang="sk-SK" dirty="0"/>
              <a:t> </a:t>
            </a:r>
            <a:r>
              <a:rPr lang="sk-SK" dirty="0" err="1"/>
              <a:t>dostatečně</a:t>
            </a:r>
            <a:r>
              <a:rPr lang="sk-SK" dirty="0"/>
              <a:t> </a:t>
            </a:r>
            <a:r>
              <a:rPr lang="sk-SK" dirty="0" err="1"/>
              <a:t>léčenou</a:t>
            </a:r>
            <a:r>
              <a:rPr lang="sk-SK" dirty="0"/>
              <a:t> </a:t>
            </a:r>
            <a:r>
              <a:rPr lang="sk-SK" i="1" dirty="0"/>
              <a:t>(</a:t>
            </a:r>
            <a:r>
              <a:rPr lang="sk-SK" i="1" dirty="0" err="1"/>
              <a:t>Greco</a:t>
            </a:r>
            <a:r>
              <a:rPr lang="sk-SK" i="1" dirty="0"/>
              <a:t> 2014)     </a:t>
            </a:r>
          </a:p>
          <a:p>
            <a:endParaRPr lang="sk-SK" dirty="0"/>
          </a:p>
          <a:p>
            <a:r>
              <a:rPr lang="sk-SK" dirty="0" err="1"/>
              <a:t>Neléčená</a:t>
            </a:r>
            <a:r>
              <a:rPr lang="sk-SK" dirty="0"/>
              <a:t> </a:t>
            </a:r>
            <a:r>
              <a:rPr lang="sk-SK" dirty="0" err="1"/>
              <a:t>bolest</a:t>
            </a:r>
            <a:r>
              <a:rPr lang="sk-SK" dirty="0"/>
              <a:t> má zásadní </a:t>
            </a:r>
            <a:r>
              <a:rPr lang="sk-SK" dirty="0" err="1"/>
              <a:t>negativní</a:t>
            </a:r>
            <a:r>
              <a:rPr lang="sk-SK" dirty="0"/>
              <a:t> </a:t>
            </a:r>
            <a:r>
              <a:rPr lang="sk-SK" dirty="0" err="1"/>
              <a:t>vliv</a:t>
            </a:r>
            <a:r>
              <a:rPr lang="sk-SK" dirty="0"/>
              <a:t> na kvalitu života, celkové </a:t>
            </a:r>
            <a:r>
              <a:rPr lang="sk-SK" dirty="0" err="1"/>
              <a:t>zvládání</a:t>
            </a:r>
            <a:r>
              <a:rPr lang="sk-SK" dirty="0"/>
              <a:t> nemoci, </a:t>
            </a:r>
            <a:r>
              <a:rPr lang="sk-SK" dirty="0" err="1"/>
              <a:t>compliance</a:t>
            </a:r>
            <a:r>
              <a:rPr lang="sk-SK" dirty="0"/>
              <a:t> k onkologické </a:t>
            </a:r>
            <a:r>
              <a:rPr lang="sk-SK" dirty="0" err="1"/>
              <a:t>léčbě</a:t>
            </a:r>
            <a:r>
              <a:rPr lang="sk-SK" dirty="0"/>
              <a:t>..</a:t>
            </a:r>
          </a:p>
          <a:p>
            <a:endParaRPr lang="sk-SK" dirty="0"/>
          </a:p>
          <a:p>
            <a:endParaRPr lang="cs-CZ" sz="1100" dirty="0"/>
          </a:p>
          <a:p>
            <a:endParaRPr lang="cs-CZ" sz="1100" dirty="0"/>
          </a:p>
          <a:p>
            <a:r>
              <a:rPr lang="cs-CZ" sz="1100" dirty="0"/>
              <a:t>van den </a:t>
            </a:r>
            <a:r>
              <a:rPr lang="cs-CZ" sz="1100" dirty="0" err="1"/>
              <a:t>Beuken</a:t>
            </a:r>
            <a:r>
              <a:rPr lang="cs-CZ" sz="1100" dirty="0"/>
              <a:t>-van </a:t>
            </a:r>
            <a:r>
              <a:rPr lang="cs-CZ" sz="1100" dirty="0" err="1"/>
              <a:t>Everdingen</a:t>
            </a:r>
            <a:r>
              <a:rPr lang="cs-CZ" sz="1100" dirty="0"/>
              <a:t> MH, </a:t>
            </a:r>
            <a:r>
              <a:rPr lang="cs-CZ" sz="1100" dirty="0" err="1"/>
              <a:t>Hochstenbach</a:t>
            </a:r>
            <a:r>
              <a:rPr lang="cs-CZ" sz="1100" dirty="0"/>
              <a:t> LM, </a:t>
            </a:r>
            <a:r>
              <a:rPr lang="cs-CZ" sz="1100" dirty="0" err="1"/>
              <a:t>Joosten</a:t>
            </a:r>
            <a:r>
              <a:rPr lang="cs-CZ" sz="1100" dirty="0"/>
              <a:t> EA, </a:t>
            </a:r>
            <a:r>
              <a:rPr lang="cs-CZ" sz="1100" dirty="0" err="1"/>
              <a:t>Tjan-Heijnen</a:t>
            </a:r>
            <a:r>
              <a:rPr lang="cs-CZ" sz="1100" dirty="0"/>
              <a:t> VC, </a:t>
            </a:r>
            <a:r>
              <a:rPr lang="cs-CZ" sz="1100" dirty="0" err="1"/>
              <a:t>Janssen</a:t>
            </a:r>
            <a:r>
              <a:rPr lang="cs-CZ" sz="1100" dirty="0"/>
              <a:t> </a:t>
            </a:r>
            <a:r>
              <a:rPr lang="cs-CZ" sz="1100" dirty="0" err="1"/>
              <a:t>DJ.Update</a:t>
            </a:r>
            <a:r>
              <a:rPr lang="cs-CZ" sz="1100" dirty="0"/>
              <a:t> on prevalence </a:t>
            </a:r>
            <a:r>
              <a:rPr lang="cs-CZ" sz="1100" dirty="0" err="1"/>
              <a:t>of</a:t>
            </a:r>
            <a:r>
              <a:rPr lang="cs-CZ" sz="1100" dirty="0"/>
              <a:t> </a:t>
            </a:r>
            <a:r>
              <a:rPr lang="cs-CZ" sz="1100" dirty="0" err="1"/>
              <a:t>pain</a:t>
            </a:r>
            <a:r>
              <a:rPr lang="cs-CZ" sz="1100" dirty="0"/>
              <a:t> in </a:t>
            </a:r>
            <a:r>
              <a:rPr lang="cs-CZ" sz="1100" dirty="0" err="1"/>
              <a:t>patients</a:t>
            </a:r>
            <a:r>
              <a:rPr lang="cs-CZ" sz="1100" dirty="0"/>
              <a:t> </a:t>
            </a:r>
            <a:r>
              <a:rPr lang="cs-CZ" sz="1100" dirty="0" err="1"/>
              <a:t>with</a:t>
            </a:r>
            <a:r>
              <a:rPr lang="cs-CZ" sz="1100" dirty="0"/>
              <a:t> </a:t>
            </a:r>
            <a:r>
              <a:rPr lang="cs-CZ" sz="1100" dirty="0" err="1"/>
              <a:t>cancer</a:t>
            </a:r>
            <a:r>
              <a:rPr lang="cs-CZ" sz="1100" dirty="0"/>
              <a:t>: </a:t>
            </a:r>
            <a:r>
              <a:rPr lang="cs-CZ" sz="1100" dirty="0" err="1"/>
              <a:t>systematic</a:t>
            </a:r>
            <a:r>
              <a:rPr lang="cs-CZ" sz="1100" dirty="0"/>
              <a:t> </a:t>
            </a:r>
            <a:r>
              <a:rPr lang="cs-CZ" sz="1100" dirty="0" err="1"/>
              <a:t>review</a:t>
            </a:r>
            <a:r>
              <a:rPr lang="cs-CZ" sz="1100" dirty="0"/>
              <a:t> and meta-</a:t>
            </a:r>
            <a:r>
              <a:rPr lang="cs-CZ" sz="1100" dirty="0" err="1"/>
              <a:t>analysis</a:t>
            </a:r>
            <a:r>
              <a:rPr lang="cs-CZ" sz="1100" dirty="0"/>
              <a:t>. J </a:t>
            </a:r>
            <a:r>
              <a:rPr lang="cs-CZ" sz="1100" dirty="0" err="1"/>
              <a:t>Pain</a:t>
            </a:r>
            <a:r>
              <a:rPr lang="cs-CZ" sz="1100" dirty="0"/>
              <a:t> Symptom </a:t>
            </a:r>
            <a:r>
              <a:rPr lang="cs-CZ" sz="1100" dirty="0" err="1"/>
              <a:t>Manage</a:t>
            </a:r>
            <a:r>
              <a:rPr lang="cs-CZ" sz="1100" dirty="0"/>
              <a:t> 2016;51:1070–90</a:t>
            </a:r>
          </a:p>
          <a:p>
            <a:r>
              <a:rPr lang="en-US" sz="1100" dirty="0"/>
              <a:t>Greco MT, Roberto A, </a:t>
            </a:r>
            <a:r>
              <a:rPr lang="en-US" sz="1100" dirty="0" err="1"/>
              <a:t>Corli</a:t>
            </a:r>
            <a:r>
              <a:rPr lang="en-US" sz="1100" dirty="0"/>
              <a:t> O, </a:t>
            </a:r>
            <a:r>
              <a:rPr lang="en-US" sz="1100" dirty="0" err="1"/>
              <a:t>Deandrea</a:t>
            </a:r>
            <a:r>
              <a:rPr lang="en-US" sz="1100" dirty="0"/>
              <a:t> S, </a:t>
            </a:r>
            <a:r>
              <a:rPr lang="en-US" sz="1100" dirty="0" err="1"/>
              <a:t>Bandieri</a:t>
            </a:r>
            <a:r>
              <a:rPr lang="en-US" sz="1100" dirty="0"/>
              <a:t> E, </a:t>
            </a:r>
            <a:r>
              <a:rPr lang="en-US" sz="1100" dirty="0" err="1"/>
              <a:t>Cavuto</a:t>
            </a:r>
            <a:r>
              <a:rPr lang="en-US" sz="1100" dirty="0"/>
              <a:t> S, </a:t>
            </a:r>
            <a:r>
              <a:rPr lang="en-US" sz="1100" dirty="0" err="1"/>
              <a:t>Apolone</a:t>
            </a:r>
            <a:r>
              <a:rPr lang="en-US" sz="1100" dirty="0"/>
              <a:t> G. Quality of cancer pain management: an update of a systematic review of </a:t>
            </a:r>
            <a:r>
              <a:rPr lang="en-US" sz="1100" dirty="0" err="1"/>
              <a:t>undertreatment</a:t>
            </a:r>
            <a:r>
              <a:rPr lang="en-US" sz="1100" dirty="0"/>
              <a:t> of patients with cancer. J </a:t>
            </a:r>
            <a:r>
              <a:rPr lang="en-US" sz="1100" dirty="0" err="1"/>
              <a:t>Clin</a:t>
            </a:r>
            <a:r>
              <a:rPr lang="en-US" sz="1100" dirty="0"/>
              <a:t> </a:t>
            </a:r>
            <a:r>
              <a:rPr lang="en-US" sz="1100" dirty="0" err="1"/>
              <a:t>Oncol</a:t>
            </a:r>
            <a:r>
              <a:rPr lang="en-US" sz="1100" dirty="0"/>
              <a:t>. 2014 Dec 20;32(36):4149-54</a:t>
            </a:r>
            <a:endParaRPr lang="sk-SK" sz="11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287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Hodnocení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 bolesti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515600" cy="4534976"/>
          </a:xfrm>
        </p:spPr>
        <p:txBody>
          <a:bodyPr/>
          <a:lstStyle/>
          <a:p>
            <a:r>
              <a:rPr lang="sk-SK" dirty="0" err="1"/>
              <a:t>Bolest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</a:t>
            </a:r>
            <a:r>
              <a:rPr lang="sk-SK" dirty="0" err="1"/>
              <a:t>nezjistíme</a:t>
            </a:r>
            <a:r>
              <a:rPr lang="sk-SK" dirty="0"/>
              <a:t>, obvykle </a:t>
            </a:r>
            <a:r>
              <a:rPr lang="sk-SK" dirty="0" err="1"/>
              <a:t>neléčíme</a:t>
            </a:r>
            <a:endParaRPr lang="sk-SK" dirty="0"/>
          </a:p>
          <a:p>
            <a:r>
              <a:rPr lang="sk-SK" dirty="0" err="1"/>
              <a:t>Bolest</a:t>
            </a:r>
            <a:r>
              <a:rPr lang="sk-SK" dirty="0"/>
              <a:t>, </a:t>
            </a:r>
            <a:r>
              <a:rPr lang="sk-SK" dirty="0" err="1"/>
              <a:t>kterou</a:t>
            </a:r>
            <a:r>
              <a:rPr lang="sk-SK" dirty="0"/>
              <a:t> </a:t>
            </a:r>
            <a:r>
              <a:rPr lang="sk-SK" dirty="0" err="1"/>
              <a:t>dobře</a:t>
            </a:r>
            <a:r>
              <a:rPr lang="sk-SK" dirty="0"/>
              <a:t> nezhodnotíme, obvykle </a:t>
            </a:r>
            <a:r>
              <a:rPr lang="sk-SK" dirty="0" err="1"/>
              <a:t>léčíme</a:t>
            </a:r>
            <a:r>
              <a:rPr lang="sk-SK" dirty="0"/>
              <a:t> </a:t>
            </a:r>
            <a:r>
              <a:rPr lang="sk-SK" dirty="0" err="1"/>
              <a:t>špatně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Lokalizace</a:t>
            </a:r>
            <a:r>
              <a:rPr lang="sk-SK" dirty="0"/>
              <a:t>, charakter, </a:t>
            </a:r>
            <a:r>
              <a:rPr lang="sk-SK" dirty="0" err="1"/>
              <a:t>vztah</a:t>
            </a:r>
            <a:r>
              <a:rPr lang="sk-SK" dirty="0"/>
              <a:t> k nádorovému </a:t>
            </a:r>
            <a:r>
              <a:rPr lang="sk-SK" dirty="0" err="1"/>
              <a:t>onemocnění</a:t>
            </a:r>
            <a:r>
              <a:rPr lang="sk-SK" dirty="0"/>
              <a:t>, intenzita</a:t>
            </a:r>
          </a:p>
          <a:p>
            <a:endParaRPr lang="sk-SK" dirty="0"/>
          </a:p>
          <a:p>
            <a:r>
              <a:rPr lang="sk-SK" dirty="0"/>
              <a:t>Intenzita bolesti  </a:t>
            </a:r>
          </a:p>
          <a:p>
            <a:pPr lvl="1"/>
            <a:r>
              <a:rPr lang="sk-SK" dirty="0" err="1"/>
              <a:t>koreluje</a:t>
            </a:r>
            <a:r>
              <a:rPr lang="sk-SK" dirty="0"/>
              <a:t> s </a:t>
            </a:r>
            <a:r>
              <a:rPr lang="sk-SK" dirty="0" err="1"/>
              <a:t>negativním</a:t>
            </a:r>
            <a:r>
              <a:rPr lang="sk-SK" dirty="0"/>
              <a:t> </a:t>
            </a:r>
            <a:r>
              <a:rPr lang="sk-SK" dirty="0" err="1"/>
              <a:t>vlivem</a:t>
            </a:r>
            <a:r>
              <a:rPr lang="sk-SK" dirty="0"/>
              <a:t> bolesti na denní aktivity a kvalitu života. </a:t>
            </a:r>
          </a:p>
          <a:p>
            <a:pPr lvl="1"/>
            <a:r>
              <a:rPr lang="sk-SK" dirty="0" err="1"/>
              <a:t>nejvýznamnější</a:t>
            </a:r>
            <a:r>
              <a:rPr lang="sk-SK" dirty="0"/>
              <a:t> </a:t>
            </a:r>
            <a:r>
              <a:rPr lang="sk-SK" dirty="0" err="1"/>
              <a:t>kriterium</a:t>
            </a:r>
            <a:r>
              <a:rPr lang="sk-SK" dirty="0"/>
              <a:t> </a:t>
            </a:r>
            <a:r>
              <a:rPr lang="sk-SK" dirty="0" err="1"/>
              <a:t>pro</a:t>
            </a:r>
            <a:r>
              <a:rPr lang="sk-SK" dirty="0"/>
              <a:t> </a:t>
            </a:r>
            <a:r>
              <a:rPr lang="sk-SK" dirty="0" err="1"/>
              <a:t>volbu</a:t>
            </a:r>
            <a:r>
              <a:rPr lang="sk-SK" dirty="0"/>
              <a:t> </a:t>
            </a:r>
            <a:r>
              <a:rPr lang="sk-SK" dirty="0" err="1"/>
              <a:t>léčebného</a:t>
            </a:r>
            <a:r>
              <a:rPr lang="sk-SK" dirty="0"/>
              <a:t> postupu</a:t>
            </a:r>
          </a:p>
          <a:p>
            <a:pPr lvl="1"/>
            <a:r>
              <a:rPr lang="sk-SK" dirty="0" err="1"/>
              <a:t>kolísá</a:t>
            </a:r>
            <a:r>
              <a:rPr lang="sk-SK" dirty="0"/>
              <a:t> v čase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599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Pacient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udává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bolest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„8/10“ 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689919" y="1827431"/>
          <a:ext cx="5167184" cy="294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/>
        </p:nvGraphicFramePr>
        <p:xfrm>
          <a:off x="6310186" y="1952369"/>
          <a:ext cx="5008604" cy="2795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 8"/>
          <p:cNvGraphicFramePr>
            <a:graphicFrameLocks/>
          </p:cNvGraphicFramePr>
          <p:nvPr/>
        </p:nvGraphicFramePr>
        <p:xfrm>
          <a:off x="3519948" y="4053016"/>
          <a:ext cx="4572000" cy="231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947351" y="1458098"/>
            <a:ext cx="813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Zavedená medikace:  </a:t>
            </a:r>
            <a:r>
              <a:rPr lang="cs-CZ" dirty="0" err="1"/>
              <a:t>Fentanyl</a:t>
            </a:r>
            <a:r>
              <a:rPr lang="cs-CZ" dirty="0"/>
              <a:t> TDS 50 </a:t>
            </a:r>
            <a:r>
              <a:rPr lang="cs-CZ" dirty="0" err="1"/>
              <a:t>μg</a:t>
            </a:r>
            <a:r>
              <a:rPr lang="cs-CZ" dirty="0"/>
              <a:t>/h,  </a:t>
            </a:r>
            <a:r>
              <a:rPr lang="cs-CZ" dirty="0" err="1"/>
              <a:t>Metamizol</a:t>
            </a:r>
            <a:r>
              <a:rPr lang="cs-CZ" dirty="0"/>
              <a:t> 500mg </a:t>
            </a:r>
            <a:r>
              <a:rPr lang="cs-CZ" dirty="0" err="1"/>
              <a:t>p.o</a:t>
            </a:r>
            <a:r>
              <a:rPr lang="cs-CZ" dirty="0"/>
              <a:t>. 1-1-1</a:t>
            </a:r>
          </a:p>
        </p:txBody>
      </p:sp>
    </p:spTree>
    <p:extLst>
      <p:ext uri="{BB962C8B-B14F-4D97-AF65-F5344CB8AC3E}">
        <p14:creationId xmlns:p14="http://schemas.microsoft.com/office/powerpoint/2010/main" val="46939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Důležité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otázky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515600" cy="4534976"/>
          </a:xfrm>
        </p:spPr>
        <p:txBody>
          <a:bodyPr/>
          <a:lstStyle/>
          <a:p>
            <a:r>
              <a:rPr lang="sk-SK" dirty="0"/>
              <a:t>Bolí Vás to stále </a:t>
            </a:r>
            <a:r>
              <a:rPr lang="sk-SK" dirty="0" err="1"/>
              <a:t>stejně</a:t>
            </a:r>
            <a:r>
              <a:rPr lang="sk-SK" dirty="0"/>
              <a:t> </a:t>
            </a:r>
            <a:r>
              <a:rPr lang="sk-SK" dirty="0" err="1"/>
              <a:t>silně</a:t>
            </a:r>
            <a:r>
              <a:rPr lang="sk-SK" dirty="0"/>
              <a:t>?</a:t>
            </a:r>
          </a:p>
          <a:p>
            <a:endParaRPr lang="sk-SK" dirty="0"/>
          </a:p>
          <a:p>
            <a:r>
              <a:rPr lang="sk-SK" dirty="0" err="1"/>
              <a:t>Jsou</a:t>
            </a:r>
            <a:r>
              <a:rPr lang="sk-SK" dirty="0"/>
              <a:t> </a:t>
            </a:r>
            <a:r>
              <a:rPr lang="sk-SK" dirty="0" err="1"/>
              <a:t>během</a:t>
            </a:r>
            <a:r>
              <a:rPr lang="sk-SK" dirty="0"/>
              <a:t> dne/noci </a:t>
            </a:r>
            <a:r>
              <a:rPr lang="sk-SK" dirty="0" err="1"/>
              <a:t>situace</a:t>
            </a:r>
            <a:r>
              <a:rPr lang="sk-SK" dirty="0"/>
              <a:t>, </a:t>
            </a:r>
            <a:r>
              <a:rPr lang="sk-SK" dirty="0" err="1"/>
              <a:t>kdy</a:t>
            </a:r>
            <a:r>
              <a:rPr lang="sk-SK" dirty="0"/>
              <a:t> </a:t>
            </a:r>
            <a:r>
              <a:rPr lang="sk-SK" dirty="0" err="1"/>
              <a:t>se</a:t>
            </a:r>
            <a:r>
              <a:rPr lang="sk-SK" dirty="0"/>
              <a:t> intenzita </a:t>
            </a:r>
            <a:r>
              <a:rPr lang="sk-SK" dirty="0" err="1"/>
              <a:t>Vaší</a:t>
            </a:r>
            <a:r>
              <a:rPr lang="sk-SK" dirty="0"/>
              <a:t> bolesti </a:t>
            </a:r>
            <a:r>
              <a:rPr lang="sk-SK" dirty="0" err="1"/>
              <a:t>zvýší</a:t>
            </a:r>
            <a:r>
              <a:rPr lang="sk-SK" dirty="0"/>
              <a:t>?</a:t>
            </a:r>
          </a:p>
          <a:p>
            <a:endParaRPr lang="sk-SK" dirty="0"/>
          </a:p>
          <a:p>
            <a:r>
              <a:rPr lang="sk-SK" dirty="0"/>
              <a:t>Jak </a:t>
            </a:r>
            <a:r>
              <a:rPr lang="sk-SK" dirty="0" err="1"/>
              <a:t>dlouho</a:t>
            </a:r>
            <a:r>
              <a:rPr lang="sk-SK" dirty="0"/>
              <a:t> </a:t>
            </a:r>
            <a:r>
              <a:rPr lang="sk-SK" dirty="0" err="1"/>
              <a:t>tyto</a:t>
            </a:r>
            <a:r>
              <a:rPr lang="sk-SK" dirty="0"/>
              <a:t> </a:t>
            </a:r>
            <a:r>
              <a:rPr lang="sk-SK" dirty="0" err="1"/>
              <a:t>epizody</a:t>
            </a:r>
            <a:r>
              <a:rPr lang="sk-SK" dirty="0"/>
              <a:t> zhoršení bolesti </a:t>
            </a:r>
            <a:r>
              <a:rPr lang="sk-SK" dirty="0" err="1"/>
              <a:t>trvají</a:t>
            </a:r>
            <a:r>
              <a:rPr lang="sk-SK" dirty="0"/>
              <a:t>? </a:t>
            </a:r>
            <a:r>
              <a:rPr lang="sk-SK" dirty="0" err="1"/>
              <a:t>Kolik</a:t>
            </a:r>
            <a:r>
              <a:rPr lang="sk-SK" dirty="0"/>
              <a:t> </a:t>
            </a:r>
            <a:r>
              <a:rPr lang="sk-SK" dirty="0" err="1"/>
              <a:t>jich</a:t>
            </a:r>
            <a:r>
              <a:rPr lang="sk-SK" dirty="0"/>
              <a:t> je?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Podle</a:t>
            </a:r>
            <a:r>
              <a:rPr lang="sk-SK" dirty="0"/>
              <a:t> </a:t>
            </a:r>
            <a:r>
              <a:rPr lang="sk-SK" dirty="0" err="1"/>
              <a:t>odpovědí</a:t>
            </a:r>
            <a:r>
              <a:rPr lang="sk-SK" dirty="0"/>
              <a:t> zvolíme základní </a:t>
            </a:r>
            <a:r>
              <a:rPr lang="sk-SK" dirty="0" err="1"/>
              <a:t>léčebnou</a:t>
            </a:r>
            <a:r>
              <a:rPr lang="sk-SK" dirty="0"/>
              <a:t> </a:t>
            </a:r>
            <a:r>
              <a:rPr lang="sk-SK" dirty="0" err="1"/>
              <a:t>strategii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87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Pacient A  -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léčebná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strategie</a:t>
            </a:r>
            <a:endParaRPr lang="sk-SK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41624"/>
            <a:ext cx="10515600" cy="4735341"/>
          </a:xfrm>
        </p:spPr>
        <p:txBody>
          <a:bodyPr/>
          <a:lstStyle/>
          <a:p>
            <a:r>
              <a:rPr lang="sk-SK" dirty="0"/>
              <a:t>Zvýšení dávky celodenní pravidelné </a:t>
            </a:r>
            <a:r>
              <a:rPr lang="sk-SK" dirty="0" err="1"/>
              <a:t>medikace</a:t>
            </a:r>
            <a:endParaRPr lang="sk-SK" dirty="0"/>
          </a:p>
          <a:p>
            <a:r>
              <a:rPr lang="sk-SK" dirty="0" err="1"/>
              <a:t>Fentanyl</a:t>
            </a:r>
            <a:r>
              <a:rPr lang="sk-SK" dirty="0"/>
              <a:t> TDS 75 </a:t>
            </a:r>
            <a:r>
              <a:rPr lang="cs-CZ" dirty="0"/>
              <a:t>μ</a:t>
            </a:r>
            <a:r>
              <a:rPr lang="sk-SK" dirty="0"/>
              <a:t>g/h, </a:t>
            </a:r>
            <a:r>
              <a:rPr lang="sk-SK" dirty="0" err="1"/>
              <a:t>Metamizol</a:t>
            </a:r>
            <a:r>
              <a:rPr lang="sk-SK" dirty="0"/>
              <a:t> </a:t>
            </a:r>
            <a:r>
              <a:rPr lang="sk-SK" dirty="0" err="1"/>
              <a:t>tbl</a:t>
            </a:r>
            <a:r>
              <a:rPr lang="sk-SK" dirty="0"/>
              <a:t>. 2-2-2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2504304" y="2824678"/>
          <a:ext cx="6631459" cy="3394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651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141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Pacient B –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léčebná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strategie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987"/>
            <a:ext cx="10515600" cy="4534976"/>
          </a:xfrm>
        </p:spPr>
        <p:txBody>
          <a:bodyPr/>
          <a:lstStyle/>
          <a:p>
            <a:r>
              <a:rPr lang="sk-SK" dirty="0"/>
              <a:t>Zvýšení večerní analgetické dávky</a:t>
            </a:r>
          </a:p>
          <a:p>
            <a:r>
              <a:rPr lang="sk-SK" dirty="0" err="1"/>
              <a:t>Fentanyl</a:t>
            </a:r>
            <a:r>
              <a:rPr lang="sk-SK" dirty="0"/>
              <a:t> 50 </a:t>
            </a:r>
            <a:r>
              <a:rPr lang="cs-CZ" dirty="0"/>
              <a:t>μ</a:t>
            </a:r>
            <a:r>
              <a:rPr lang="sk-SK" dirty="0"/>
              <a:t>g/h,  </a:t>
            </a:r>
            <a:r>
              <a:rPr lang="sk-SK" dirty="0" err="1"/>
              <a:t>Oxycodon</a:t>
            </a:r>
            <a:r>
              <a:rPr lang="sk-SK" dirty="0"/>
              <a:t> SR 40 mg  0-0-1 ,  </a:t>
            </a:r>
            <a:r>
              <a:rPr lang="sk-SK" dirty="0" err="1"/>
              <a:t>Metamizol</a:t>
            </a:r>
            <a:r>
              <a:rPr lang="sk-SK" dirty="0"/>
              <a:t> 1-1-2</a:t>
            </a:r>
          </a:p>
          <a:p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2734963" y="2693773"/>
          <a:ext cx="6096000" cy="3599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3907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8903" y="238903"/>
            <a:ext cx="10515600" cy="893404"/>
          </a:xfrm>
        </p:spPr>
        <p:txBody>
          <a:bodyPr/>
          <a:lstStyle/>
          <a:p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Pacient C –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léčebná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6">
                    <a:lumMod val="75000"/>
                  </a:schemeClr>
                </a:solidFill>
              </a:rPr>
              <a:t>strategie</a:t>
            </a:r>
            <a:r>
              <a:rPr lang="sk-SK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25379" y="1600797"/>
            <a:ext cx="10515600" cy="4534976"/>
          </a:xfrm>
        </p:spPr>
        <p:txBody>
          <a:bodyPr/>
          <a:lstStyle/>
          <a:p>
            <a:r>
              <a:rPr lang="sk-SK" dirty="0"/>
              <a:t>Nastavení účinné záchranné </a:t>
            </a:r>
            <a:r>
              <a:rPr lang="sk-SK" dirty="0" err="1"/>
              <a:t>medikace</a:t>
            </a:r>
            <a:r>
              <a:rPr lang="sk-SK" dirty="0"/>
              <a:t> </a:t>
            </a:r>
          </a:p>
          <a:p>
            <a:r>
              <a:rPr lang="sk-SK" dirty="0" err="1"/>
              <a:t>Fentanyl</a:t>
            </a:r>
            <a:r>
              <a:rPr lang="sk-SK" dirty="0"/>
              <a:t> TDS 50 </a:t>
            </a:r>
            <a:r>
              <a:rPr lang="cs-CZ" dirty="0"/>
              <a:t>μ</a:t>
            </a:r>
            <a:r>
              <a:rPr lang="sk-SK" dirty="0"/>
              <a:t>g/h, </a:t>
            </a:r>
            <a:r>
              <a:rPr lang="sk-SK" dirty="0" err="1"/>
              <a:t>Metamizol</a:t>
            </a:r>
            <a:r>
              <a:rPr lang="sk-SK" dirty="0"/>
              <a:t> 500 mg 1-1-1, </a:t>
            </a:r>
            <a:r>
              <a:rPr lang="sk-SK" dirty="0" err="1"/>
              <a:t>Fentanyl</a:t>
            </a:r>
            <a:r>
              <a:rPr lang="sk-SK" dirty="0"/>
              <a:t> (TMF) 200</a:t>
            </a:r>
            <a:r>
              <a:rPr lang="cs-CZ" dirty="0"/>
              <a:t>μ</a:t>
            </a:r>
            <a:r>
              <a:rPr lang="sk-SK" dirty="0"/>
              <a:t>g, 2-3x </a:t>
            </a:r>
            <a:r>
              <a:rPr lang="sk-SK" dirty="0" err="1"/>
              <a:t>denně</a:t>
            </a:r>
            <a:r>
              <a:rPr lang="sk-SK" dirty="0"/>
              <a:t> </a:t>
            </a:r>
            <a:r>
              <a:rPr lang="sk-SK" dirty="0" err="1"/>
              <a:t>bukálně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1308"/>
            <a:ext cx="12192000" cy="0"/>
          </a:xfrm>
          <a:prstGeom prst="line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1" y="1229038"/>
            <a:ext cx="703989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Graf 5"/>
          <p:cNvGraphicFramePr>
            <a:graphicFrameLocks/>
          </p:cNvGraphicFramePr>
          <p:nvPr/>
        </p:nvGraphicFramePr>
        <p:xfrm>
          <a:off x="2702013" y="2924046"/>
          <a:ext cx="5972431" cy="3386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80831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12826</TotalTime>
  <Words>628</Words>
  <Application>Microsoft Macintosh PowerPoint</Application>
  <PresentationFormat>Širokoúhlá obrazovka</PresentationFormat>
  <Paragraphs>93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Symbol</vt:lpstr>
      <vt:lpstr>Motív Office</vt:lpstr>
      <vt:lpstr>Jak zefektivnit léčbu bolesti?</vt:lpstr>
      <vt:lpstr>Osnova</vt:lpstr>
      <vt:lpstr>Proč je potřeba o bolesti stále hovořit</vt:lpstr>
      <vt:lpstr>Hodnocení  bolesti </vt:lpstr>
      <vt:lpstr>Pacient udává bolest „8/10“  </vt:lpstr>
      <vt:lpstr>Důležité otázky</vt:lpstr>
      <vt:lpstr>Pacient A  - léčebná strategie</vt:lpstr>
      <vt:lpstr>Pacient B – léčebná strategie </vt:lpstr>
      <vt:lpstr>Pacient C –léčebná strategie </vt:lpstr>
      <vt:lpstr>Ideální záchranná medikace </vt:lpstr>
      <vt:lpstr>Záchranná medikace</vt:lpstr>
      <vt:lpstr>Vlastní zkušenosti ... </vt:lpstr>
      <vt:lpstr>- výhody</vt:lpstr>
      <vt:lpstr>Závěry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Vlado</dc:creator>
  <cp:lastModifiedBy>Martina Železná</cp:lastModifiedBy>
  <cp:revision>64</cp:revision>
  <cp:lastPrinted>2019-04-08T16:34:54Z</cp:lastPrinted>
  <dcterms:created xsi:type="dcterms:W3CDTF">2019-03-05T08:26:55Z</dcterms:created>
  <dcterms:modified xsi:type="dcterms:W3CDTF">2020-02-17T13:44:54Z</dcterms:modified>
</cp:coreProperties>
</file>